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4030" r:id="rId4"/>
  </p:sldMasterIdLst>
  <p:notesMasterIdLst>
    <p:notesMasterId r:id="rId55"/>
  </p:notesMasterIdLst>
  <p:handoutMasterIdLst>
    <p:handoutMasterId r:id="rId56"/>
  </p:handoutMasterIdLst>
  <p:sldIdLst>
    <p:sldId id="676" r:id="rId5"/>
    <p:sldId id="724" r:id="rId6"/>
    <p:sldId id="678" r:id="rId7"/>
    <p:sldId id="733" r:id="rId8"/>
    <p:sldId id="732" r:id="rId9"/>
    <p:sldId id="734" r:id="rId10"/>
    <p:sldId id="679" r:id="rId11"/>
    <p:sldId id="735" r:id="rId12"/>
    <p:sldId id="680" r:id="rId13"/>
    <p:sldId id="725" r:id="rId14"/>
    <p:sldId id="682" r:id="rId15"/>
    <p:sldId id="683" r:id="rId16"/>
    <p:sldId id="684" r:id="rId17"/>
    <p:sldId id="685" r:id="rId18"/>
    <p:sldId id="686" r:id="rId19"/>
    <p:sldId id="688" r:id="rId20"/>
    <p:sldId id="689" r:id="rId21"/>
    <p:sldId id="690" r:id="rId22"/>
    <p:sldId id="691" r:id="rId23"/>
    <p:sldId id="693" r:id="rId24"/>
    <p:sldId id="692" r:id="rId25"/>
    <p:sldId id="727" r:id="rId26"/>
    <p:sldId id="694" r:id="rId27"/>
    <p:sldId id="695" r:id="rId28"/>
    <p:sldId id="696" r:id="rId29"/>
    <p:sldId id="697" r:id="rId30"/>
    <p:sldId id="698" r:id="rId31"/>
    <p:sldId id="699" r:id="rId32"/>
    <p:sldId id="700" r:id="rId33"/>
    <p:sldId id="701" r:id="rId34"/>
    <p:sldId id="702" r:id="rId35"/>
    <p:sldId id="726" r:id="rId36"/>
    <p:sldId id="704" r:id="rId37"/>
    <p:sldId id="705" r:id="rId38"/>
    <p:sldId id="706" r:id="rId39"/>
    <p:sldId id="707" r:id="rId40"/>
    <p:sldId id="708" r:id="rId41"/>
    <p:sldId id="709" r:id="rId42"/>
    <p:sldId id="710" r:id="rId43"/>
    <p:sldId id="730" r:id="rId44"/>
    <p:sldId id="711" r:id="rId45"/>
    <p:sldId id="712" r:id="rId46"/>
    <p:sldId id="713" r:id="rId47"/>
    <p:sldId id="728" r:id="rId48"/>
    <p:sldId id="729" r:id="rId49"/>
    <p:sldId id="716" r:id="rId50"/>
    <p:sldId id="717" r:id="rId51"/>
    <p:sldId id="718" r:id="rId52"/>
    <p:sldId id="719" r:id="rId53"/>
    <p:sldId id="720" r:id="rId54"/>
  </p:sldIdLst>
  <p:sldSz cx="9144000" cy="5715000" type="screen16x10"/>
  <p:notesSz cx="6797675" cy="9926638"/>
  <p:defaultTextStyle>
    <a:defPPr>
      <a:defRPr lang="en-US"/>
    </a:defPPr>
    <a:lvl1pPr algn="ctr" rtl="0" eaLnBrk="0" fontAlgn="base" hangingPunct="0">
      <a:spcBef>
        <a:spcPct val="0"/>
      </a:spcBef>
      <a:spcAft>
        <a:spcPct val="0"/>
      </a:spcAft>
      <a:defRPr sz="2600" b="1" kern="1200">
        <a:solidFill>
          <a:schemeClr val="bg1"/>
        </a:solidFill>
        <a:latin typeface="Arial" pitchFamily="34" charset="0"/>
        <a:ea typeface="ＭＳ Ｐゴシック"/>
        <a:cs typeface="ＭＳ Ｐゴシック"/>
      </a:defRPr>
    </a:lvl1pPr>
    <a:lvl2pPr marL="457200" algn="ctr" rtl="0" eaLnBrk="0" fontAlgn="base" hangingPunct="0">
      <a:spcBef>
        <a:spcPct val="0"/>
      </a:spcBef>
      <a:spcAft>
        <a:spcPct val="0"/>
      </a:spcAft>
      <a:defRPr sz="2600" b="1" kern="1200">
        <a:solidFill>
          <a:schemeClr val="bg1"/>
        </a:solidFill>
        <a:latin typeface="Arial" pitchFamily="34" charset="0"/>
        <a:ea typeface="ＭＳ Ｐゴシック"/>
        <a:cs typeface="ＭＳ Ｐゴシック"/>
      </a:defRPr>
    </a:lvl2pPr>
    <a:lvl3pPr marL="914400" algn="ctr" rtl="0" eaLnBrk="0" fontAlgn="base" hangingPunct="0">
      <a:spcBef>
        <a:spcPct val="0"/>
      </a:spcBef>
      <a:spcAft>
        <a:spcPct val="0"/>
      </a:spcAft>
      <a:defRPr sz="2600" b="1" kern="1200">
        <a:solidFill>
          <a:schemeClr val="bg1"/>
        </a:solidFill>
        <a:latin typeface="Arial" pitchFamily="34" charset="0"/>
        <a:ea typeface="ＭＳ Ｐゴシック"/>
        <a:cs typeface="ＭＳ Ｐゴシック"/>
      </a:defRPr>
    </a:lvl3pPr>
    <a:lvl4pPr marL="1371600" algn="ctr" rtl="0" eaLnBrk="0" fontAlgn="base" hangingPunct="0">
      <a:spcBef>
        <a:spcPct val="0"/>
      </a:spcBef>
      <a:spcAft>
        <a:spcPct val="0"/>
      </a:spcAft>
      <a:defRPr sz="2600" b="1" kern="1200">
        <a:solidFill>
          <a:schemeClr val="bg1"/>
        </a:solidFill>
        <a:latin typeface="Arial" pitchFamily="34" charset="0"/>
        <a:ea typeface="ＭＳ Ｐゴシック"/>
        <a:cs typeface="ＭＳ Ｐゴシック"/>
      </a:defRPr>
    </a:lvl4pPr>
    <a:lvl5pPr marL="1828800" algn="ctr" rtl="0" eaLnBrk="0" fontAlgn="base" hangingPunct="0">
      <a:spcBef>
        <a:spcPct val="0"/>
      </a:spcBef>
      <a:spcAft>
        <a:spcPct val="0"/>
      </a:spcAft>
      <a:defRPr sz="2600" b="1" kern="1200">
        <a:solidFill>
          <a:schemeClr val="bg1"/>
        </a:solidFill>
        <a:latin typeface="Arial" pitchFamily="34" charset="0"/>
        <a:ea typeface="ＭＳ Ｐゴシック"/>
        <a:cs typeface="ＭＳ Ｐゴシック"/>
      </a:defRPr>
    </a:lvl5pPr>
    <a:lvl6pPr marL="2286000" algn="l" defTabSz="914400" rtl="0" eaLnBrk="1" latinLnBrk="0" hangingPunct="1">
      <a:defRPr sz="2600" b="1" kern="1200">
        <a:solidFill>
          <a:schemeClr val="bg1"/>
        </a:solidFill>
        <a:latin typeface="Arial" pitchFamily="34" charset="0"/>
        <a:ea typeface="ＭＳ Ｐゴシック"/>
        <a:cs typeface="ＭＳ Ｐゴシック"/>
      </a:defRPr>
    </a:lvl6pPr>
    <a:lvl7pPr marL="2743200" algn="l" defTabSz="914400" rtl="0" eaLnBrk="1" latinLnBrk="0" hangingPunct="1">
      <a:defRPr sz="2600" b="1" kern="1200">
        <a:solidFill>
          <a:schemeClr val="bg1"/>
        </a:solidFill>
        <a:latin typeface="Arial" pitchFamily="34" charset="0"/>
        <a:ea typeface="ＭＳ Ｐゴシック"/>
        <a:cs typeface="ＭＳ Ｐゴシック"/>
      </a:defRPr>
    </a:lvl7pPr>
    <a:lvl8pPr marL="3200400" algn="l" defTabSz="914400" rtl="0" eaLnBrk="1" latinLnBrk="0" hangingPunct="1">
      <a:defRPr sz="2600" b="1" kern="1200">
        <a:solidFill>
          <a:schemeClr val="bg1"/>
        </a:solidFill>
        <a:latin typeface="Arial" pitchFamily="34" charset="0"/>
        <a:ea typeface="ＭＳ Ｐゴシック"/>
        <a:cs typeface="ＭＳ Ｐゴシック"/>
      </a:defRPr>
    </a:lvl8pPr>
    <a:lvl9pPr marL="3657600" algn="l" defTabSz="914400" rtl="0" eaLnBrk="1" latinLnBrk="0" hangingPunct="1">
      <a:defRPr sz="2600" b="1" kern="1200">
        <a:solidFill>
          <a:schemeClr val="bg1"/>
        </a:solidFill>
        <a:latin typeface="Arial" pitchFamily="34" charset="0"/>
        <a:ea typeface="ＭＳ Ｐゴシック"/>
        <a:cs typeface="ＭＳ Ｐゴシック"/>
      </a:defRPr>
    </a:lvl9pPr>
  </p:defaultTextStyle>
  <p:extLst>
    <p:ext uri="{EFAFB233-063F-42B5-8137-9DF3F51BA10A}">
      <p15:sldGuideLst xmlns:p15="http://schemas.microsoft.com/office/powerpoint/2012/main">
        <p15:guide id="1" orient="horz" pos="3352" userDrawn="1">
          <p15:clr>
            <a:srgbClr val="A4A3A4"/>
          </p15:clr>
        </p15:guide>
        <p15:guide id="2" orient="horz" pos="3137" userDrawn="1">
          <p15:clr>
            <a:srgbClr val="A4A3A4"/>
          </p15:clr>
        </p15:guide>
        <p15:guide id="3" orient="horz" pos="748" userDrawn="1">
          <p15:clr>
            <a:srgbClr val="A4A3A4"/>
          </p15:clr>
        </p15:guide>
        <p15:guide id="4" orient="horz" pos="938" userDrawn="1">
          <p15:clr>
            <a:srgbClr val="A4A3A4"/>
          </p15:clr>
        </p15:guide>
        <p15:guide id="5" pos="5461" userDrawn="1">
          <p15:clr>
            <a:srgbClr val="A4A3A4"/>
          </p15:clr>
        </p15:guide>
        <p15:guide id="6" pos="950" userDrawn="1">
          <p15:clr>
            <a:srgbClr val="A4A3A4"/>
          </p15:clr>
        </p15:guide>
        <p15:guide id="7" pos="224" userDrawn="1">
          <p15:clr>
            <a:srgbClr val="A4A3A4"/>
          </p15:clr>
        </p15:guide>
      </p15:sldGuideLst>
    </p:ext>
    <p:ext uri="{2D200454-40CA-4A62-9FC3-DE9A4176ACB9}">
      <p15:notesGuideLst xmlns:p15="http://schemas.microsoft.com/office/powerpoint/2012/main">
        <p15:guide id="1" orient="horz" pos="3127">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98E00"/>
    <a:srgbClr val="000000"/>
    <a:srgbClr val="14A5BF"/>
    <a:srgbClr val="3BB6CE"/>
    <a:srgbClr val="154800"/>
    <a:srgbClr val="2A8799"/>
    <a:srgbClr val="7AB800"/>
    <a:srgbClr val="F0AB00"/>
    <a:srgbClr val="FF5800"/>
    <a:srgbClr val="D8F0F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759" autoAdjust="0"/>
    <p:restoredTop sz="95742" autoAdjust="0"/>
  </p:normalViewPr>
  <p:slideViewPr>
    <p:cSldViewPr>
      <p:cViewPr varScale="1">
        <p:scale>
          <a:sx n="99" d="100"/>
          <a:sy n="99" d="100"/>
        </p:scale>
        <p:origin x="426" y="36"/>
      </p:cViewPr>
      <p:guideLst>
        <p:guide orient="horz" pos="3352"/>
        <p:guide orient="horz" pos="3137"/>
        <p:guide orient="horz" pos="748"/>
        <p:guide orient="horz" pos="938"/>
        <p:guide pos="5461"/>
        <p:guide pos="950"/>
        <p:guide pos="224"/>
      </p:guideLst>
    </p:cSldViewPr>
  </p:slideViewPr>
  <p:outlineViewPr>
    <p:cViewPr>
      <p:scale>
        <a:sx n="33" d="100"/>
        <a:sy n="33" d="100"/>
      </p:scale>
      <p:origin x="0" y="0"/>
    </p:cViewPr>
  </p:outlineViewPr>
  <p:notesTextViewPr>
    <p:cViewPr>
      <p:scale>
        <a:sx n="75" d="100"/>
        <a:sy n="75" d="100"/>
      </p:scale>
      <p:origin x="0" y="0"/>
    </p:cViewPr>
  </p:notesTextViewPr>
  <p:sorterViewPr>
    <p:cViewPr>
      <p:scale>
        <a:sx n="25" d="100"/>
        <a:sy n="25" d="100"/>
      </p:scale>
      <p:origin x="0" y="0"/>
    </p:cViewPr>
  </p:sorterViewPr>
  <p:notesViewPr>
    <p:cSldViewPr snapToGrid="0">
      <p:cViewPr varScale="1">
        <p:scale>
          <a:sx n="64" d="100"/>
          <a:sy n="64" d="100"/>
        </p:scale>
        <p:origin x="-3054" y="-120"/>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slide" Target="slides/slide50.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handoutMaster" Target="handoutMasters/handoutMaster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2466" name="Rectangle 2"/>
          <p:cNvSpPr>
            <a:spLocks noGrp="1" noChangeArrowheads="1"/>
          </p:cNvSpPr>
          <p:nvPr>
            <p:ph type="hdr" sz="quarter"/>
          </p:nvPr>
        </p:nvSpPr>
        <p:spPr bwMode="auto">
          <a:xfrm>
            <a:off x="0" y="1"/>
            <a:ext cx="2945862" cy="497333"/>
          </a:xfrm>
          <a:prstGeom prst="rect">
            <a:avLst/>
          </a:prstGeom>
          <a:noFill/>
          <a:ln w="9525">
            <a:noFill/>
            <a:miter lim="800000"/>
            <a:headEnd/>
            <a:tailEnd/>
          </a:ln>
        </p:spPr>
        <p:txBody>
          <a:bodyPr vert="horz" wrap="square" lIns="91383" tIns="45691" rIns="91383" bIns="45691" numCol="1" anchor="t" anchorCtr="0" compatLnSpc="1">
            <a:prstTxWarp prst="textNoShape">
              <a:avLst/>
            </a:prstTxWarp>
          </a:bodyPr>
          <a:lstStyle>
            <a:lvl1pPr algn="l" defTabSz="914378">
              <a:defRPr sz="1200" b="0">
                <a:solidFill>
                  <a:schemeClr val="tx1"/>
                </a:solidFill>
              </a:defRPr>
            </a:lvl1pPr>
          </a:lstStyle>
          <a:p>
            <a:pPr>
              <a:defRPr/>
            </a:pPr>
            <a:endParaRPr lang="en-GB" dirty="0"/>
          </a:p>
        </p:txBody>
      </p:sp>
      <p:sp>
        <p:nvSpPr>
          <p:cNvPr id="62467" name="Rectangle 3"/>
          <p:cNvSpPr>
            <a:spLocks noGrp="1" noChangeArrowheads="1"/>
          </p:cNvSpPr>
          <p:nvPr>
            <p:ph type="dt" sz="quarter" idx="1"/>
          </p:nvPr>
        </p:nvSpPr>
        <p:spPr bwMode="auto">
          <a:xfrm>
            <a:off x="3850294" y="1"/>
            <a:ext cx="2945862" cy="497333"/>
          </a:xfrm>
          <a:prstGeom prst="rect">
            <a:avLst/>
          </a:prstGeom>
          <a:noFill/>
          <a:ln w="9525">
            <a:noFill/>
            <a:miter lim="800000"/>
            <a:headEnd/>
            <a:tailEnd/>
          </a:ln>
        </p:spPr>
        <p:txBody>
          <a:bodyPr vert="horz" wrap="square" lIns="91383" tIns="45691" rIns="91383" bIns="45691" numCol="1" anchor="t" anchorCtr="0" compatLnSpc="1">
            <a:prstTxWarp prst="textNoShape">
              <a:avLst/>
            </a:prstTxWarp>
          </a:bodyPr>
          <a:lstStyle>
            <a:lvl1pPr algn="r" defTabSz="914378">
              <a:defRPr sz="1200" b="0">
                <a:solidFill>
                  <a:schemeClr val="tx1"/>
                </a:solidFill>
              </a:defRPr>
            </a:lvl1pPr>
          </a:lstStyle>
          <a:p>
            <a:pPr>
              <a:defRPr/>
            </a:pPr>
            <a:endParaRPr lang="en-GB" dirty="0"/>
          </a:p>
        </p:txBody>
      </p:sp>
      <p:sp>
        <p:nvSpPr>
          <p:cNvPr id="62468" name="Rectangle 4"/>
          <p:cNvSpPr>
            <a:spLocks noGrp="1" noChangeArrowheads="1"/>
          </p:cNvSpPr>
          <p:nvPr>
            <p:ph type="ftr" sz="quarter" idx="2"/>
          </p:nvPr>
        </p:nvSpPr>
        <p:spPr bwMode="auto">
          <a:xfrm>
            <a:off x="0" y="9427766"/>
            <a:ext cx="2945862" cy="497332"/>
          </a:xfrm>
          <a:prstGeom prst="rect">
            <a:avLst/>
          </a:prstGeom>
          <a:noFill/>
          <a:ln w="9525">
            <a:noFill/>
            <a:miter lim="800000"/>
            <a:headEnd/>
            <a:tailEnd/>
          </a:ln>
        </p:spPr>
        <p:txBody>
          <a:bodyPr vert="horz" wrap="square" lIns="91383" tIns="45691" rIns="91383" bIns="45691" numCol="1" anchor="b" anchorCtr="0" compatLnSpc="1">
            <a:prstTxWarp prst="textNoShape">
              <a:avLst/>
            </a:prstTxWarp>
          </a:bodyPr>
          <a:lstStyle>
            <a:lvl1pPr algn="l" defTabSz="914378">
              <a:defRPr sz="1200" b="0">
                <a:solidFill>
                  <a:schemeClr val="tx1"/>
                </a:solidFill>
              </a:defRPr>
            </a:lvl1pPr>
          </a:lstStyle>
          <a:p>
            <a:pPr>
              <a:defRPr/>
            </a:pPr>
            <a:endParaRPr lang="en-GB" dirty="0"/>
          </a:p>
        </p:txBody>
      </p:sp>
      <p:sp>
        <p:nvSpPr>
          <p:cNvPr id="62469" name="Rectangle 5"/>
          <p:cNvSpPr>
            <a:spLocks noGrp="1" noChangeArrowheads="1"/>
          </p:cNvSpPr>
          <p:nvPr>
            <p:ph type="sldNum" sz="quarter" idx="3"/>
          </p:nvPr>
        </p:nvSpPr>
        <p:spPr bwMode="auto">
          <a:xfrm>
            <a:off x="3850294" y="9427766"/>
            <a:ext cx="2945862" cy="497332"/>
          </a:xfrm>
          <a:prstGeom prst="rect">
            <a:avLst/>
          </a:prstGeom>
          <a:noFill/>
          <a:ln w="9525">
            <a:noFill/>
            <a:miter lim="800000"/>
            <a:headEnd/>
            <a:tailEnd/>
          </a:ln>
        </p:spPr>
        <p:txBody>
          <a:bodyPr vert="horz" wrap="square" lIns="91383" tIns="45691" rIns="91383" bIns="45691" numCol="1" anchor="b" anchorCtr="0" compatLnSpc="1">
            <a:prstTxWarp prst="textNoShape">
              <a:avLst/>
            </a:prstTxWarp>
          </a:bodyPr>
          <a:lstStyle>
            <a:lvl1pPr algn="r" defTabSz="914378">
              <a:defRPr sz="1200" b="0">
                <a:solidFill>
                  <a:schemeClr val="tx1"/>
                </a:solidFill>
              </a:defRPr>
            </a:lvl1pPr>
          </a:lstStyle>
          <a:p>
            <a:pPr>
              <a:defRPr/>
            </a:pPr>
            <a:fld id="{72DEFB99-373C-4D25-8622-12A22A00E22F}" type="slidenum">
              <a:rPr lang="en-GB"/>
              <a:pPr>
                <a:defRPr/>
              </a:pPr>
              <a:t>‹#›</a:t>
            </a:fld>
            <a:endParaRPr lang="en-GB" dirty="0"/>
          </a:p>
        </p:txBody>
      </p:sp>
    </p:spTree>
    <p:extLst>
      <p:ext uri="{BB962C8B-B14F-4D97-AF65-F5344CB8AC3E}">
        <p14:creationId xmlns:p14="http://schemas.microsoft.com/office/powerpoint/2010/main" val="425549054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hdr" sz="quarter"/>
          </p:nvPr>
        </p:nvSpPr>
        <p:spPr bwMode="auto">
          <a:xfrm>
            <a:off x="0" y="1"/>
            <a:ext cx="2945862" cy="497333"/>
          </a:xfrm>
          <a:prstGeom prst="rect">
            <a:avLst/>
          </a:prstGeom>
          <a:noFill/>
          <a:ln w="9525">
            <a:noFill/>
            <a:miter lim="800000"/>
            <a:headEnd/>
            <a:tailEnd/>
          </a:ln>
        </p:spPr>
        <p:txBody>
          <a:bodyPr vert="horz" wrap="square" lIns="91383" tIns="45691" rIns="91383" bIns="45691" numCol="1" anchor="t" anchorCtr="0" compatLnSpc="1">
            <a:prstTxWarp prst="textNoShape">
              <a:avLst/>
            </a:prstTxWarp>
          </a:bodyPr>
          <a:lstStyle>
            <a:lvl1pPr algn="l" defTabSz="914378">
              <a:defRPr sz="1200" b="0" baseline="-25000">
                <a:solidFill>
                  <a:schemeClr val="tx1"/>
                </a:solidFill>
              </a:defRPr>
            </a:lvl1pPr>
          </a:lstStyle>
          <a:p>
            <a:pPr>
              <a:defRPr/>
            </a:pPr>
            <a:endParaRPr lang="en-GB" dirty="0"/>
          </a:p>
        </p:txBody>
      </p:sp>
      <p:sp>
        <p:nvSpPr>
          <p:cNvPr id="14339" name="Rectangle 3"/>
          <p:cNvSpPr>
            <a:spLocks noGrp="1" noChangeArrowheads="1"/>
          </p:cNvSpPr>
          <p:nvPr>
            <p:ph type="dt" idx="1"/>
          </p:nvPr>
        </p:nvSpPr>
        <p:spPr bwMode="auto">
          <a:xfrm>
            <a:off x="3851814" y="1"/>
            <a:ext cx="2945862" cy="497333"/>
          </a:xfrm>
          <a:prstGeom prst="rect">
            <a:avLst/>
          </a:prstGeom>
          <a:noFill/>
          <a:ln w="9525">
            <a:noFill/>
            <a:miter lim="800000"/>
            <a:headEnd/>
            <a:tailEnd/>
          </a:ln>
        </p:spPr>
        <p:txBody>
          <a:bodyPr vert="horz" wrap="square" lIns="91383" tIns="45691" rIns="91383" bIns="45691" numCol="1" anchor="t" anchorCtr="0" compatLnSpc="1">
            <a:prstTxWarp prst="textNoShape">
              <a:avLst/>
            </a:prstTxWarp>
          </a:bodyPr>
          <a:lstStyle>
            <a:lvl1pPr algn="r" defTabSz="914378">
              <a:defRPr sz="1200" b="0" baseline="-25000">
                <a:solidFill>
                  <a:schemeClr val="tx1"/>
                </a:solidFill>
              </a:defRPr>
            </a:lvl1pPr>
          </a:lstStyle>
          <a:p>
            <a:pPr>
              <a:defRPr/>
            </a:pPr>
            <a:endParaRPr lang="en-GB" dirty="0"/>
          </a:p>
        </p:txBody>
      </p:sp>
      <p:sp>
        <p:nvSpPr>
          <p:cNvPr id="52228" name="Rectangle 4"/>
          <p:cNvSpPr>
            <a:spLocks noGrp="1" noRot="1" noChangeAspect="1" noChangeArrowheads="1" noTextEdit="1"/>
          </p:cNvSpPr>
          <p:nvPr>
            <p:ph type="sldImg" idx="2"/>
          </p:nvPr>
        </p:nvSpPr>
        <p:spPr bwMode="auto">
          <a:xfrm>
            <a:off x="420688" y="742950"/>
            <a:ext cx="5956300" cy="3724275"/>
          </a:xfrm>
          <a:prstGeom prst="rect">
            <a:avLst/>
          </a:prstGeom>
          <a:noFill/>
          <a:ln w="9525">
            <a:solidFill>
              <a:srgbClr val="000000"/>
            </a:solidFill>
            <a:miter lim="800000"/>
            <a:headEnd/>
            <a:tailEnd/>
          </a:ln>
        </p:spPr>
      </p:sp>
      <p:sp>
        <p:nvSpPr>
          <p:cNvPr id="14341" name="Rectangle 5"/>
          <p:cNvSpPr>
            <a:spLocks noGrp="1" noChangeArrowheads="1"/>
          </p:cNvSpPr>
          <p:nvPr>
            <p:ph type="body" sz="quarter" idx="3"/>
          </p:nvPr>
        </p:nvSpPr>
        <p:spPr bwMode="auto">
          <a:xfrm>
            <a:off x="905952" y="4716193"/>
            <a:ext cx="4985772" cy="4466755"/>
          </a:xfrm>
          <a:prstGeom prst="rect">
            <a:avLst/>
          </a:prstGeom>
          <a:noFill/>
          <a:ln w="9525">
            <a:noFill/>
            <a:miter lim="800000"/>
            <a:headEnd/>
            <a:tailEnd/>
          </a:ln>
        </p:spPr>
        <p:txBody>
          <a:bodyPr vert="horz" wrap="square" lIns="91383" tIns="45691" rIns="91383" bIns="45691" numCol="1" anchor="t" anchorCtr="0" compatLnSpc="1">
            <a:prstTxWarp prst="textNoShape">
              <a:avLst/>
            </a:prstTxWarp>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14342" name="Rectangle 6"/>
          <p:cNvSpPr>
            <a:spLocks noGrp="1" noChangeArrowheads="1"/>
          </p:cNvSpPr>
          <p:nvPr>
            <p:ph type="ftr" sz="quarter" idx="4"/>
          </p:nvPr>
        </p:nvSpPr>
        <p:spPr bwMode="auto">
          <a:xfrm>
            <a:off x="0" y="9429305"/>
            <a:ext cx="2945862" cy="497333"/>
          </a:xfrm>
          <a:prstGeom prst="rect">
            <a:avLst/>
          </a:prstGeom>
          <a:noFill/>
          <a:ln w="9525">
            <a:noFill/>
            <a:miter lim="800000"/>
            <a:headEnd/>
            <a:tailEnd/>
          </a:ln>
        </p:spPr>
        <p:txBody>
          <a:bodyPr vert="horz" wrap="square" lIns="91383" tIns="45691" rIns="91383" bIns="45691" numCol="1" anchor="b" anchorCtr="0" compatLnSpc="1">
            <a:prstTxWarp prst="textNoShape">
              <a:avLst/>
            </a:prstTxWarp>
          </a:bodyPr>
          <a:lstStyle>
            <a:lvl1pPr algn="l" defTabSz="914378">
              <a:defRPr sz="1200" b="0" baseline="-25000">
                <a:solidFill>
                  <a:schemeClr val="tx1"/>
                </a:solidFill>
              </a:defRPr>
            </a:lvl1pPr>
          </a:lstStyle>
          <a:p>
            <a:pPr>
              <a:defRPr/>
            </a:pPr>
            <a:endParaRPr lang="en-GB" dirty="0"/>
          </a:p>
        </p:txBody>
      </p:sp>
      <p:sp>
        <p:nvSpPr>
          <p:cNvPr id="14343" name="Rectangle 7"/>
          <p:cNvSpPr>
            <a:spLocks noGrp="1" noChangeArrowheads="1"/>
          </p:cNvSpPr>
          <p:nvPr>
            <p:ph type="sldNum" sz="quarter" idx="5"/>
          </p:nvPr>
        </p:nvSpPr>
        <p:spPr bwMode="auto">
          <a:xfrm>
            <a:off x="3851814" y="9429305"/>
            <a:ext cx="2945862" cy="497333"/>
          </a:xfrm>
          <a:prstGeom prst="rect">
            <a:avLst/>
          </a:prstGeom>
          <a:noFill/>
          <a:ln w="9525">
            <a:noFill/>
            <a:miter lim="800000"/>
            <a:headEnd/>
            <a:tailEnd/>
          </a:ln>
        </p:spPr>
        <p:txBody>
          <a:bodyPr vert="horz" wrap="square" lIns="91383" tIns="45691" rIns="91383" bIns="45691" numCol="1" anchor="b" anchorCtr="0" compatLnSpc="1">
            <a:prstTxWarp prst="textNoShape">
              <a:avLst/>
            </a:prstTxWarp>
          </a:bodyPr>
          <a:lstStyle>
            <a:lvl1pPr algn="r" defTabSz="914378">
              <a:defRPr sz="1200" b="0" baseline="-25000">
                <a:solidFill>
                  <a:schemeClr val="tx1"/>
                </a:solidFill>
              </a:defRPr>
            </a:lvl1pPr>
          </a:lstStyle>
          <a:p>
            <a:pPr>
              <a:defRPr/>
            </a:pPr>
            <a:fld id="{71BD6111-3AD9-4AD6-8E77-BAA3F93E6617}" type="slidenum">
              <a:rPr lang="en-US"/>
              <a:pPr>
                <a:defRPr/>
              </a:pPr>
              <a:t>‹#›</a:t>
            </a:fld>
            <a:endParaRPr lang="en-US" dirty="0"/>
          </a:p>
        </p:txBody>
      </p:sp>
    </p:spTree>
    <p:extLst>
      <p:ext uri="{BB962C8B-B14F-4D97-AF65-F5344CB8AC3E}">
        <p14:creationId xmlns:p14="http://schemas.microsoft.com/office/powerpoint/2010/main" val="77178963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ＭＳ Ｐゴシック" pitchFamily="1" charset="-128"/>
        <a:cs typeface="ＭＳ Ｐゴシック"/>
      </a:defRPr>
    </a:lvl1pPr>
    <a:lvl2pPr marL="457200" algn="l" rtl="0" eaLnBrk="0" fontAlgn="base" hangingPunct="0">
      <a:spcBef>
        <a:spcPct val="30000"/>
      </a:spcBef>
      <a:spcAft>
        <a:spcPct val="0"/>
      </a:spcAft>
      <a:defRPr sz="1200" kern="1200">
        <a:solidFill>
          <a:schemeClr val="tx1"/>
        </a:solidFill>
        <a:latin typeface="Arial" pitchFamily="34" charset="0"/>
        <a:ea typeface="ＭＳ Ｐゴシック" pitchFamily="1" charset="-128"/>
        <a:cs typeface="ＭＳ Ｐゴシック"/>
      </a:defRPr>
    </a:lvl2pPr>
    <a:lvl3pPr marL="914400" algn="l" rtl="0" eaLnBrk="0" fontAlgn="base" hangingPunct="0">
      <a:spcBef>
        <a:spcPct val="30000"/>
      </a:spcBef>
      <a:spcAft>
        <a:spcPct val="0"/>
      </a:spcAft>
      <a:defRPr sz="1200" kern="1200">
        <a:solidFill>
          <a:schemeClr val="tx1"/>
        </a:solidFill>
        <a:latin typeface="Arial" pitchFamily="34" charset="0"/>
        <a:ea typeface="ＭＳ Ｐゴシック" pitchFamily="1" charset="-128"/>
        <a:cs typeface="ＭＳ Ｐゴシック"/>
      </a:defRPr>
    </a:lvl3pPr>
    <a:lvl4pPr marL="1371600" algn="l" rtl="0" eaLnBrk="0" fontAlgn="base" hangingPunct="0">
      <a:spcBef>
        <a:spcPct val="30000"/>
      </a:spcBef>
      <a:spcAft>
        <a:spcPct val="0"/>
      </a:spcAft>
      <a:defRPr sz="1200" kern="1200">
        <a:solidFill>
          <a:schemeClr val="tx1"/>
        </a:solidFill>
        <a:latin typeface="Arial" pitchFamily="34" charset="0"/>
        <a:ea typeface="ＭＳ Ｐゴシック" pitchFamily="1" charset="-128"/>
        <a:cs typeface="ＭＳ Ｐゴシック"/>
      </a:defRPr>
    </a:lvl4pPr>
    <a:lvl5pPr marL="1828800" algn="l" rtl="0" eaLnBrk="0" fontAlgn="base" hangingPunct="0">
      <a:spcBef>
        <a:spcPct val="30000"/>
      </a:spcBef>
      <a:spcAft>
        <a:spcPct val="0"/>
      </a:spcAft>
      <a:defRPr sz="1200" kern="1200">
        <a:solidFill>
          <a:schemeClr val="tx1"/>
        </a:solidFill>
        <a:latin typeface="Arial" pitchFamily="34" charset="0"/>
        <a:ea typeface="ＭＳ Ｐゴシック" pitchFamily="1" charset="-128"/>
        <a:cs typeface="ＭＳ Ｐゴシック"/>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238597" name="Rectangle 5"/>
          <p:cNvSpPr>
            <a:spLocks noGrp="1" noChangeArrowheads="1"/>
          </p:cNvSpPr>
          <p:nvPr>
            <p:ph type="subTitle" idx="1" hasCustomPrompt="1"/>
          </p:nvPr>
        </p:nvSpPr>
        <p:spPr>
          <a:xfrm>
            <a:off x="1259632" y="5017741"/>
            <a:ext cx="6192688" cy="290309"/>
          </a:xfrm>
          <a:prstGeom prst="rect">
            <a:avLst/>
          </a:prstGeom>
        </p:spPr>
        <p:txBody>
          <a:bodyPr wrap="none" lIns="0" tIns="0" rIns="0" bIns="0" anchor="b" anchorCtr="0">
            <a:noAutofit/>
          </a:bodyPr>
          <a:lstStyle>
            <a:lvl1pPr marL="0" indent="0">
              <a:buFont typeface="Wingdings" pitchFamily="2" charset="2"/>
              <a:buNone/>
              <a:defRPr sz="2400" b="0">
                <a:solidFill>
                  <a:schemeClr val="accent4"/>
                </a:solidFill>
              </a:defRPr>
            </a:lvl1pPr>
          </a:lstStyle>
          <a:p>
            <a:r>
              <a:rPr lang="en-GB" dirty="0"/>
              <a:t>Presenter’s name</a:t>
            </a:r>
          </a:p>
        </p:txBody>
      </p:sp>
      <p:sp>
        <p:nvSpPr>
          <p:cNvPr id="22" name="Title 21"/>
          <p:cNvSpPr>
            <a:spLocks noGrp="1"/>
          </p:cNvSpPr>
          <p:nvPr>
            <p:ph type="title" hasCustomPrompt="1"/>
          </p:nvPr>
        </p:nvSpPr>
        <p:spPr>
          <a:xfrm>
            <a:off x="323528" y="4417673"/>
            <a:ext cx="7128792" cy="472447"/>
          </a:xfrm>
          <a:prstGeom prst="rect">
            <a:avLst/>
          </a:prstGeom>
        </p:spPr>
        <p:txBody>
          <a:bodyPr wrap="square" lIns="0" tIns="0" rIns="0" bIns="0"/>
          <a:lstStyle>
            <a:lvl1pPr>
              <a:defRPr sz="3200" b="0" baseline="0">
                <a:solidFill>
                  <a:schemeClr val="accent4"/>
                </a:solidFill>
              </a:defRPr>
            </a:lvl1pPr>
          </a:lstStyle>
          <a:p>
            <a:r>
              <a:rPr lang="en-US" dirty="0"/>
              <a:t>Presentation title</a:t>
            </a:r>
          </a:p>
        </p:txBody>
      </p:sp>
    </p:spTree>
    <p:extLst>
      <p:ext uri="{BB962C8B-B14F-4D97-AF65-F5344CB8AC3E}">
        <p14:creationId xmlns:p14="http://schemas.microsoft.com/office/powerpoint/2010/main" val="40220247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Plain text p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4"/>
                </a:solidFill>
              </a:defRPr>
            </a:lvl1pPr>
          </a:lstStyle>
          <a:p>
            <a:r>
              <a:rPr lang="en-US" dirty="0"/>
              <a:t>Click to edit Master title style</a:t>
            </a:r>
          </a:p>
        </p:txBody>
      </p:sp>
      <p:sp>
        <p:nvSpPr>
          <p:cNvPr id="3" name="Text Placeholder 3"/>
          <p:cNvSpPr>
            <a:spLocks noGrp="1"/>
          </p:cNvSpPr>
          <p:nvPr>
            <p:ph type="body" sz="quarter" idx="10"/>
          </p:nvPr>
        </p:nvSpPr>
        <p:spPr>
          <a:xfrm>
            <a:off x="467544" y="1297327"/>
            <a:ext cx="8208144" cy="3600401"/>
          </a:xfrm>
          <a:prstGeom prst="rect">
            <a:avLst/>
          </a:prstGeom>
        </p:spPr>
        <p:txBody>
          <a:bodyPr>
            <a:normAutofit/>
          </a:bodyPr>
          <a:lstStyle>
            <a:lvl1pPr marL="0" indent="0">
              <a:buFontTx/>
              <a:buNone/>
              <a:defRPr sz="2400"/>
            </a:lvl1pPr>
            <a:lvl2pPr marL="800100" indent="-342900">
              <a:buFont typeface="Arial" panose="020B0604020202020204" pitchFamily="34" charset="0"/>
              <a:buChar char="•"/>
              <a:defRPr sz="2400"/>
            </a:lvl2pPr>
            <a:lvl3pPr marL="1257300" indent="-342900">
              <a:buFont typeface="Arial" panose="020B0604020202020204" pitchFamily="34" charset="0"/>
              <a:buChar char="•"/>
              <a:defRPr sz="2400"/>
            </a:lvl3pPr>
            <a:lvl4pPr marL="1714500" indent="-342900">
              <a:buFont typeface="Arial" panose="020B0604020202020204" pitchFamily="34" charset="0"/>
              <a:buChar char="•"/>
              <a:defRPr sz="2400"/>
            </a:lvl4pPr>
            <a:lvl5pPr marL="2171700" indent="-342900">
              <a:buFont typeface="Arial" panose="020B0604020202020204" pitchFamily="34" charset="0"/>
              <a:buChar char="•"/>
              <a:defRPr sz="2400"/>
            </a:lvl5pPr>
            <a:lvl6pPr marL="2628900" indent="-342900">
              <a:buFont typeface="Wingdings" panose="05000000000000000000" pitchFamily="2" charset="2"/>
              <a:buChar char="§"/>
              <a:defRPr/>
            </a:lvl6pPr>
            <a:lvl7pPr marL="3086100" indent="-342900">
              <a:buFont typeface="Wingdings" panose="05000000000000000000" pitchFamily="2" charset="2"/>
              <a:buChar char="§"/>
              <a:defRPr/>
            </a:lvl7pPr>
            <a:lvl8pPr marL="3543300" indent="-342900">
              <a:buFont typeface="Wingdings" panose="05000000000000000000" pitchFamily="2" charset="2"/>
              <a:buChar char="§"/>
              <a:defRPr/>
            </a:lvl8pPr>
            <a:lvl9pPr marL="4000500" indent="-342900">
              <a:buFont typeface="Wingdings" panose="05000000000000000000" pitchFamily="2" charset="2"/>
              <a:buChar cha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2374266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ullet text p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4" name="Text Placeholder 3"/>
          <p:cNvSpPr>
            <a:spLocks noGrp="1"/>
          </p:cNvSpPr>
          <p:nvPr>
            <p:ph type="body" sz="quarter" idx="10"/>
          </p:nvPr>
        </p:nvSpPr>
        <p:spPr>
          <a:xfrm>
            <a:off x="467544" y="1297327"/>
            <a:ext cx="8208144" cy="3600401"/>
          </a:xfrm>
          <a:prstGeom prst="rect">
            <a:avLst/>
          </a:prstGeom>
        </p:spPr>
        <p:txBody>
          <a:bodyPr>
            <a:normAutofit/>
          </a:bodyPr>
          <a:lstStyle>
            <a:lvl1pPr marL="342900" indent="-342900">
              <a:buFont typeface="Arial" panose="020B0604020202020204" pitchFamily="34" charset="0"/>
              <a:buChar char="•"/>
              <a:defRPr sz="2400"/>
            </a:lvl1pPr>
            <a:lvl2pPr marL="800100" indent="-342900">
              <a:buFont typeface="Arial" panose="020B0604020202020204" pitchFamily="34" charset="0"/>
              <a:buChar char="•"/>
              <a:defRPr sz="2400"/>
            </a:lvl2pPr>
            <a:lvl3pPr marL="1257300" indent="-342900">
              <a:buFont typeface="Arial" panose="020B0604020202020204" pitchFamily="34" charset="0"/>
              <a:buChar char="•"/>
              <a:defRPr sz="2400"/>
            </a:lvl3pPr>
            <a:lvl4pPr marL="1714500" indent="-342900">
              <a:buFont typeface="Arial" panose="020B0604020202020204" pitchFamily="34" charset="0"/>
              <a:buChar char="•"/>
              <a:defRPr sz="2400"/>
            </a:lvl4pPr>
            <a:lvl5pPr marL="2171700" indent="-342900">
              <a:buFont typeface="Arial" panose="020B0604020202020204" pitchFamily="34" charset="0"/>
              <a:buChar char="•"/>
              <a:defRPr sz="2400"/>
            </a:lvl5pPr>
            <a:lvl6pPr marL="2628900" indent="-342900">
              <a:buFont typeface="Wingdings" panose="05000000000000000000" pitchFamily="2" charset="2"/>
              <a:buChar char="§"/>
              <a:defRPr baseline="0"/>
            </a:lvl6pPr>
            <a:lvl7pPr marL="3086100" indent="-342900">
              <a:buFont typeface="Wingdings" panose="05000000000000000000" pitchFamily="2" charset="2"/>
              <a:buChar char="§"/>
              <a:defRPr baseline="0"/>
            </a:lvl7pPr>
            <a:lvl8pPr marL="3543300" indent="-342900">
              <a:buFont typeface="Wingdings" panose="05000000000000000000" pitchFamily="2" charset="2"/>
              <a:buChar char="§"/>
              <a:defRPr/>
            </a:lvl8pPr>
            <a:lvl9pPr marL="4000500" indent="-342900">
              <a:buFont typeface="Wingdings" panose="05000000000000000000" pitchFamily="2" charset="2"/>
              <a:buChar cha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5167790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lank screen">
    <p:spTree>
      <p:nvGrpSpPr>
        <p:cNvPr id="1" name=""/>
        <p:cNvGrpSpPr/>
        <p:nvPr/>
      </p:nvGrpSpPr>
      <p:grpSpPr>
        <a:xfrm>
          <a:off x="0" y="0"/>
          <a:ext cx="0" cy="0"/>
          <a:chOff x="0" y="0"/>
          <a:chExt cx="0" cy="0"/>
        </a:xfrm>
      </p:grpSpPr>
    </p:spTree>
    <p:extLst>
      <p:ext uri="{BB962C8B-B14F-4D97-AF65-F5344CB8AC3E}">
        <p14:creationId xmlns:p14="http://schemas.microsoft.com/office/powerpoint/2010/main" val="24166610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ack page">
    <p:spTree>
      <p:nvGrpSpPr>
        <p:cNvPr id="1" name=""/>
        <p:cNvGrpSpPr/>
        <p:nvPr/>
      </p:nvGrpSpPr>
      <p:grpSpPr>
        <a:xfrm>
          <a:off x="0" y="0"/>
          <a:ext cx="0" cy="0"/>
          <a:chOff x="0" y="0"/>
          <a:chExt cx="0" cy="0"/>
        </a:xfrm>
      </p:grpSpPr>
    </p:spTree>
    <p:extLst>
      <p:ext uri="{BB962C8B-B14F-4D97-AF65-F5344CB8AC3E}">
        <p14:creationId xmlns:p14="http://schemas.microsoft.com/office/powerpoint/2010/main" val="39246838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26280979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mplete Blank">
    <p:spTree>
      <p:nvGrpSpPr>
        <p:cNvPr id="1" name=""/>
        <p:cNvGrpSpPr/>
        <p:nvPr/>
      </p:nvGrpSpPr>
      <p:grpSpPr>
        <a:xfrm>
          <a:off x="0" y="0"/>
          <a:ext cx="0" cy="0"/>
          <a:chOff x="0" y="0"/>
          <a:chExt cx="0" cy="0"/>
        </a:xfrm>
      </p:grpSpPr>
      <p:sp>
        <p:nvSpPr>
          <p:cNvPr id="3" name="Rectangle 2"/>
          <p:cNvSpPr/>
          <p:nvPr userDrawn="1"/>
        </p:nvSpPr>
        <p:spPr>
          <a:xfrm>
            <a:off x="0" y="4537687"/>
            <a:ext cx="9144000" cy="11773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00" dirty="0"/>
          </a:p>
        </p:txBody>
      </p:sp>
    </p:spTree>
    <p:extLst>
      <p:ext uri="{BB962C8B-B14F-4D97-AF65-F5344CB8AC3E}">
        <p14:creationId xmlns:p14="http://schemas.microsoft.com/office/powerpoint/2010/main" val="16362734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Complete Blank">
    <p:spTree>
      <p:nvGrpSpPr>
        <p:cNvPr id="1" name=""/>
        <p:cNvGrpSpPr/>
        <p:nvPr/>
      </p:nvGrpSpPr>
      <p:grpSpPr>
        <a:xfrm>
          <a:off x="0" y="0"/>
          <a:ext cx="0" cy="0"/>
          <a:chOff x="0" y="0"/>
          <a:chExt cx="0" cy="0"/>
        </a:xfrm>
      </p:grpSpPr>
      <p:sp>
        <p:nvSpPr>
          <p:cNvPr id="3" name="Rectangle 2"/>
          <p:cNvSpPr/>
          <p:nvPr userDrawn="1"/>
        </p:nvSpPr>
        <p:spPr>
          <a:xfrm>
            <a:off x="0" y="4537687"/>
            <a:ext cx="9144000" cy="11773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00" dirty="0"/>
          </a:p>
        </p:txBody>
      </p:sp>
    </p:spTree>
    <p:extLst>
      <p:ext uri="{BB962C8B-B14F-4D97-AF65-F5344CB8AC3E}">
        <p14:creationId xmlns:p14="http://schemas.microsoft.com/office/powerpoint/2010/main" val="914493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lIns="0" tIns="0" rIns="0" bIns="0"/>
          <a:lstStyle>
            <a:lvl2pPr marL="725930" indent="-253231">
              <a:buFont typeface="Wingdings" charset="2"/>
              <a:buChar char="§"/>
              <a:defRPr/>
            </a:lvl2pPr>
            <a:lvl3pPr marL="1053724" indent="-253231">
              <a:buFont typeface="Wingdings" charset="2"/>
              <a:buChar char="§"/>
              <a:defRPr/>
            </a:lvl3pPr>
            <a:lvl4pPr marL="1418096" indent="-202585">
              <a:buFont typeface="Wingdings" charset="2"/>
              <a:buChar char="§"/>
              <a:defRPr/>
            </a:lvl4pPr>
            <a:lvl5pPr marL="1823267" indent="-202585">
              <a:buFont typeface="Arial"/>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Slide Number Placeholder 4"/>
          <p:cNvSpPr>
            <a:spLocks noGrp="1"/>
          </p:cNvSpPr>
          <p:nvPr>
            <p:ph type="sldNum" sz="quarter" idx="4"/>
          </p:nvPr>
        </p:nvSpPr>
        <p:spPr>
          <a:xfrm>
            <a:off x="6553200" y="5296962"/>
            <a:ext cx="2133600" cy="304271"/>
          </a:xfrm>
          <a:prstGeom prst="rect">
            <a:avLst/>
          </a:prstGeom>
        </p:spPr>
        <p:txBody>
          <a:bodyPr vert="horz" lIns="81034" tIns="40517" rIns="81034" bIns="40517" rtlCol="0" anchor="ctr"/>
          <a:lstStyle>
            <a:lvl1pPr algn="r">
              <a:defRPr sz="900">
                <a:solidFill>
                  <a:schemeClr val="tx1">
                    <a:tint val="75000"/>
                  </a:schemeClr>
                </a:solidFill>
              </a:defRPr>
            </a:lvl1pPr>
          </a:lstStyle>
          <a:p>
            <a:fld id="{68E9E923-BE2F-B54C-8612-CEC3CBE68F6C}" type="slidenum">
              <a:rPr lang="en-US" smtClean="0"/>
              <a:pPr/>
              <a:t>‹#›</a:t>
            </a:fld>
            <a:endParaRPr lang="en-US" dirty="0"/>
          </a:p>
        </p:txBody>
      </p:sp>
    </p:spTree>
    <p:extLst>
      <p:ext uri="{BB962C8B-B14F-4D97-AF65-F5344CB8AC3E}">
        <p14:creationId xmlns:p14="http://schemas.microsoft.com/office/powerpoint/2010/main" val="38691532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Title Placeholder 3"/>
          <p:cNvSpPr>
            <a:spLocks noGrp="1"/>
          </p:cNvSpPr>
          <p:nvPr>
            <p:ph type="title"/>
          </p:nvPr>
        </p:nvSpPr>
        <p:spPr>
          <a:xfrm>
            <a:off x="457200" y="228865"/>
            <a:ext cx="8229600" cy="952500"/>
          </a:xfrm>
          <a:prstGeom prst="rect">
            <a:avLst/>
          </a:prstGeom>
        </p:spPr>
        <p:txBody>
          <a:bodyPr vert="horz" lIns="91440" tIns="45720" rIns="91440" bIns="45720" rtlCol="0" anchor="ctr">
            <a:normAutofit/>
          </a:bodyPr>
          <a:lstStyle/>
          <a:p>
            <a:r>
              <a:rPr lang="en-US" dirty="0"/>
              <a:t>Click to edit Master title style</a:t>
            </a:r>
          </a:p>
        </p:txBody>
      </p:sp>
      <p:sp>
        <p:nvSpPr>
          <p:cNvPr id="2" name="Text Placeholder 1"/>
          <p:cNvSpPr>
            <a:spLocks noGrp="1"/>
          </p:cNvSpPr>
          <p:nvPr>
            <p:ph type="body" idx="1"/>
          </p:nvPr>
        </p:nvSpPr>
        <p:spPr>
          <a:xfrm>
            <a:off x="457200" y="1333501"/>
            <a:ext cx="8229600" cy="368424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5" name="Picture 4"/>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467544" y="5283323"/>
            <a:ext cx="1438656" cy="248920"/>
          </a:xfrm>
          <a:prstGeom prst="rect">
            <a:avLst/>
          </a:prstGeom>
        </p:spPr>
      </p:pic>
      <p:cxnSp>
        <p:nvCxnSpPr>
          <p:cNvPr id="7" name="Straight Connector 6"/>
          <p:cNvCxnSpPr/>
          <p:nvPr userDrawn="1"/>
        </p:nvCxnSpPr>
        <p:spPr>
          <a:xfrm>
            <a:off x="467544" y="5077747"/>
            <a:ext cx="8208912" cy="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7596336" y="5196771"/>
            <a:ext cx="1080120" cy="422025"/>
          </a:xfrm>
          <a:prstGeom prst="rect">
            <a:avLst/>
          </a:prstGeom>
        </p:spPr>
      </p:pic>
    </p:spTree>
    <p:extLst>
      <p:ext uri="{BB962C8B-B14F-4D97-AF65-F5344CB8AC3E}">
        <p14:creationId xmlns:p14="http://schemas.microsoft.com/office/powerpoint/2010/main" val="4181589520"/>
      </p:ext>
    </p:extLst>
  </p:cSld>
  <p:clrMap bg1="lt1" tx1="dk1" bg2="lt2" tx2="dk2" accent1="accent1" accent2="accent2" accent3="accent3" accent4="accent4" accent5="accent5" accent6="accent6" hlink="hlink" folHlink="folHlink"/>
  <p:sldLayoutIdLst>
    <p:sldLayoutId id="2147484031" r:id="rId1"/>
    <p:sldLayoutId id="2147484032" r:id="rId2"/>
    <p:sldLayoutId id="2147484039" r:id="rId3"/>
    <p:sldLayoutId id="2147484043" r:id="rId4"/>
    <p:sldLayoutId id="2147484042" r:id="rId5"/>
    <p:sldLayoutId id="2147484044" r:id="rId6"/>
    <p:sldLayoutId id="2147484045" r:id="rId7"/>
    <p:sldLayoutId id="2147484046" r:id="rId8"/>
    <p:sldLayoutId id="2147484047" r:id="rId9"/>
  </p:sldLayoutIdLst>
  <p:txStyles>
    <p:titleStyle>
      <a:lvl1pPr algn="l" defTabSz="914400" rtl="0" eaLnBrk="1" latinLnBrk="0" hangingPunct="1">
        <a:spcBef>
          <a:spcPct val="0"/>
        </a:spcBef>
        <a:buNone/>
        <a:defRPr sz="3200" kern="1200">
          <a:solidFill>
            <a:schemeClr val="accent4"/>
          </a:solidFill>
          <a:latin typeface="+mj-lt"/>
          <a:ea typeface="+mj-ea"/>
          <a:cs typeface="+mj-cs"/>
        </a:defRPr>
      </a:lvl1pPr>
    </p:titleStyle>
    <p:bodyStyle>
      <a:lvl1pPr marL="0" indent="0" algn="l" defTabSz="914400" rtl="0" eaLnBrk="1" latinLnBrk="0" hangingPunct="1">
        <a:spcBef>
          <a:spcPct val="20000"/>
        </a:spcBef>
        <a:buFontTx/>
        <a:buNone/>
        <a:defRPr sz="2400" kern="1200" baseline="0">
          <a:solidFill>
            <a:schemeClr val="tx1">
              <a:lumMod val="50000"/>
            </a:schemeClr>
          </a:solidFill>
          <a:latin typeface="+mn-lt"/>
          <a:ea typeface="+mn-ea"/>
          <a:cs typeface="+mn-cs"/>
        </a:defRPr>
      </a:lvl1pPr>
      <a:lvl2pPr marL="800100" indent="-342900" algn="l" defTabSz="914400" rtl="0" eaLnBrk="1" latinLnBrk="0" hangingPunct="1">
        <a:spcBef>
          <a:spcPct val="20000"/>
        </a:spcBef>
        <a:buFont typeface="Arial" panose="020B0604020202020204" pitchFamily="34" charset="0"/>
        <a:buChar char="•"/>
        <a:defRPr sz="2400" kern="1200" baseline="0">
          <a:solidFill>
            <a:schemeClr val="tx1">
              <a:lumMod val="50000"/>
            </a:schemeClr>
          </a:solidFill>
          <a:latin typeface="+mn-lt"/>
          <a:ea typeface="+mn-ea"/>
          <a:cs typeface="+mn-cs"/>
        </a:defRPr>
      </a:lvl2pPr>
      <a:lvl3pPr marL="1257300" indent="-342900" algn="l" defTabSz="914400" rtl="0" eaLnBrk="1" latinLnBrk="0" hangingPunct="1">
        <a:spcBef>
          <a:spcPct val="20000"/>
        </a:spcBef>
        <a:buFont typeface="Arial" panose="020B0604020202020204" pitchFamily="34" charset="0"/>
        <a:buChar char="•"/>
        <a:defRPr sz="2400" kern="1200">
          <a:solidFill>
            <a:schemeClr val="tx1">
              <a:lumMod val="50000"/>
            </a:schemeClr>
          </a:solidFill>
          <a:latin typeface="+mn-lt"/>
          <a:ea typeface="+mn-ea"/>
          <a:cs typeface="+mn-cs"/>
        </a:defRPr>
      </a:lvl3pPr>
      <a:lvl4pPr marL="1714500" indent="-342900" algn="l" defTabSz="914400" rtl="0" eaLnBrk="1" latinLnBrk="0" hangingPunct="1">
        <a:spcBef>
          <a:spcPct val="20000"/>
        </a:spcBef>
        <a:buFont typeface="Arial" panose="020B0604020202020204" pitchFamily="34" charset="0"/>
        <a:buChar char="•"/>
        <a:defRPr sz="2400" kern="1200">
          <a:solidFill>
            <a:schemeClr val="tx1">
              <a:lumMod val="50000"/>
            </a:schemeClr>
          </a:solidFill>
          <a:latin typeface="+mn-lt"/>
          <a:ea typeface="+mn-ea"/>
          <a:cs typeface="+mn-cs"/>
        </a:defRPr>
      </a:lvl4pPr>
      <a:lvl5pPr marL="2171700" indent="-342900" algn="l" defTabSz="914400" rtl="0" eaLnBrk="1" latinLnBrk="0" hangingPunct="1">
        <a:spcBef>
          <a:spcPct val="20000"/>
        </a:spcBef>
        <a:buFont typeface="Arial" panose="020B0604020202020204" pitchFamily="34" charset="0"/>
        <a:buChar char="•"/>
        <a:defRPr sz="2400" kern="1200">
          <a:solidFill>
            <a:schemeClr val="tx1">
              <a:lumMod val="50000"/>
            </a:schemeClr>
          </a:solidFill>
          <a:latin typeface="+mn-lt"/>
          <a:ea typeface="+mn-ea"/>
          <a:cs typeface="+mn-cs"/>
        </a:defRPr>
      </a:lvl5pPr>
      <a:lvl6pPr marL="2628900" indent="-342900" algn="l" defTabSz="914400" rtl="0" eaLnBrk="1" latinLnBrk="0" hangingPunct="1">
        <a:spcBef>
          <a:spcPct val="20000"/>
        </a:spcBef>
        <a:buFont typeface="Wingdings" panose="05000000000000000000" pitchFamily="2" charset="2"/>
        <a:buChar char="§"/>
        <a:defRPr sz="2000" kern="1200">
          <a:solidFill>
            <a:schemeClr val="tx1">
              <a:lumMod val="50000"/>
            </a:schemeClr>
          </a:solidFill>
          <a:latin typeface="+mn-lt"/>
          <a:ea typeface="+mn-ea"/>
          <a:cs typeface="+mn-cs"/>
        </a:defRPr>
      </a:lvl6pPr>
      <a:lvl7pPr marL="3086100" indent="-342900" algn="l" defTabSz="914400" rtl="0" eaLnBrk="1" latinLnBrk="0" hangingPunct="1">
        <a:spcBef>
          <a:spcPct val="20000"/>
        </a:spcBef>
        <a:buFont typeface="Wingdings" panose="05000000000000000000" pitchFamily="2" charset="2"/>
        <a:buChar char="§"/>
        <a:defRPr sz="2000" kern="1200">
          <a:solidFill>
            <a:schemeClr val="tx1">
              <a:lumMod val="50000"/>
            </a:schemeClr>
          </a:solidFill>
          <a:latin typeface="+mn-lt"/>
          <a:ea typeface="+mn-ea"/>
          <a:cs typeface="+mn-cs"/>
        </a:defRPr>
      </a:lvl7pPr>
      <a:lvl8pPr marL="3543300" indent="-342900" algn="l" defTabSz="914400" rtl="0" eaLnBrk="1" latinLnBrk="0" hangingPunct="1">
        <a:spcBef>
          <a:spcPct val="20000"/>
        </a:spcBef>
        <a:buFont typeface="Wingdings" panose="05000000000000000000" pitchFamily="2" charset="2"/>
        <a:buChar char="§"/>
        <a:defRPr sz="2000" kern="1200">
          <a:solidFill>
            <a:schemeClr val="tx1">
              <a:lumMod val="50000"/>
            </a:schemeClr>
          </a:solidFill>
          <a:latin typeface="+mn-lt"/>
          <a:ea typeface="+mn-ea"/>
          <a:cs typeface="+mn-cs"/>
        </a:defRPr>
      </a:lvl8pPr>
      <a:lvl9pPr marL="4000500" indent="-342900" algn="l" defTabSz="914400" rtl="0" eaLnBrk="1" latinLnBrk="0" hangingPunct="1">
        <a:spcBef>
          <a:spcPct val="20000"/>
        </a:spcBef>
        <a:buFont typeface="Wingdings" panose="05000000000000000000" pitchFamily="2" charset="2"/>
        <a:buChar char="§"/>
        <a:defRPr sz="2000" kern="1200" baseline="0">
          <a:solidFill>
            <a:schemeClr val="tx1">
              <a:lumMod val="50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9.xml"/></Relationships>
</file>

<file path=ppt/slides/_rels/slide3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9.xml"/></Relationships>
</file>

<file path=ppt/slides/_rels/slide3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9.xml"/></Relationships>
</file>

<file path=ppt/slides/_rels/slide3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9.xml"/></Relationships>
</file>

<file path=ppt/slides/_rels/slide4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9.xml"/></Relationships>
</file>

<file path=ppt/slides/_rels/slide4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9.xml"/></Relationships>
</file>

<file path=ppt/slides/_rels/slide4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9.xml"/></Relationships>
</file>

<file path=ppt/slides/_rels/slide4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9.xml"/></Relationships>
</file>

<file path=ppt/slides/_rels/slide45.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9.xml"/></Relationships>
</file>

<file path=ppt/slides/_rels/slide46.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9.xml"/></Relationships>
</file>

<file path=ppt/slides/_rels/slide47.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9.xml"/></Relationships>
</file>

<file path=ppt/slides/_rels/slide48.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9.xml"/></Relationships>
</file>

<file path=ppt/slides/_rels/slide49.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4.xml"/><Relationship Id="rId4" Type="http://schemas.openxmlformats.org/officeDocument/2006/relationships/image" Target="../media/image43.em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rcRect b="16729"/>
          <a:stretch>
            <a:fillRect/>
          </a:stretch>
        </p:blipFill>
        <p:spPr>
          <a:xfrm>
            <a:off x="0" y="0"/>
            <a:ext cx="9144000" cy="4441676"/>
          </a:xfrm>
          <a:prstGeom prst="rect">
            <a:avLst/>
          </a:prstGeom>
        </p:spPr>
      </p:pic>
      <p:sp>
        <p:nvSpPr>
          <p:cNvPr id="4" name="Title 3"/>
          <p:cNvSpPr>
            <a:spLocks noGrp="1"/>
          </p:cNvSpPr>
          <p:nvPr>
            <p:ph type="title"/>
          </p:nvPr>
        </p:nvSpPr>
        <p:spPr>
          <a:xfrm>
            <a:off x="323528" y="4537687"/>
            <a:ext cx="8568952" cy="1056117"/>
          </a:xfrm>
        </p:spPr>
        <p:txBody>
          <a:bodyPr>
            <a:normAutofit/>
          </a:bodyPr>
          <a:lstStyle/>
          <a:p>
            <a:r>
              <a:rPr lang="en-US" dirty="0"/>
              <a:t>Pupil Premium for Financial Year 2016/17 Importing and Maintaining</a:t>
            </a:r>
          </a:p>
        </p:txBody>
      </p:sp>
      <p:sp>
        <p:nvSpPr>
          <p:cNvPr id="7" name="TextBox 6"/>
          <p:cNvSpPr txBox="1"/>
          <p:nvPr/>
        </p:nvSpPr>
        <p:spPr>
          <a:xfrm>
            <a:off x="7956376" y="-22820"/>
            <a:ext cx="1224136" cy="261610"/>
          </a:xfrm>
          <a:prstGeom prst="rect">
            <a:avLst/>
          </a:prstGeom>
          <a:noFill/>
        </p:spPr>
        <p:txBody>
          <a:bodyPr wrap="square" rtlCol="0">
            <a:spAutoFit/>
          </a:bodyPr>
          <a:lstStyle/>
          <a:p>
            <a:pPr algn="r"/>
            <a:r>
              <a:rPr lang="en-GB" sz="1100" dirty="0">
                <a:solidFill>
                  <a:srgbClr val="F0AB00"/>
                </a:solidFill>
              </a:rPr>
              <a:t>Version 1.0</a:t>
            </a:r>
          </a:p>
        </p:txBody>
      </p:sp>
    </p:spTree>
    <p:extLst>
      <p:ext uri="{BB962C8B-B14F-4D97-AF65-F5344CB8AC3E}">
        <p14:creationId xmlns:p14="http://schemas.microsoft.com/office/powerpoint/2010/main" val="2868368384"/>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rcRect b="16729"/>
          <a:stretch>
            <a:fillRect/>
          </a:stretch>
        </p:blipFill>
        <p:spPr>
          <a:xfrm>
            <a:off x="0" y="0"/>
            <a:ext cx="9144000" cy="4441676"/>
          </a:xfrm>
          <a:prstGeom prst="rect">
            <a:avLst/>
          </a:prstGeom>
        </p:spPr>
      </p:pic>
      <p:sp>
        <p:nvSpPr>
          <p:cNvPr id="4" name="Title 3"/>
          <p:cNvSpPr>
            <a:spLocks noGrp="1"/>
          </p:cNvSpPr>
          <p:nvPr>
            <p:ph type="title"/>
          </p:nvPr>
        </p:nvSpPr>
        <p:spPr>
          <a:xfrm>
            <a:off x="323528" y="4537687"/>
            <a:ext cx="8568952" cy="1056117"/>
          </a:xfrm>
        </p:spPr>
        <p:txBody>
          <a:bodyPr>
            <a:normAutofit/>
          </a:bodyPr>
          <a:lstStyle/>
          <a:p>
            <a:r>
              <a:rPr lang="en-GB" dirty="0"/>
              <a:t>Importing Information from the DfE CSV file</a:t>
            </a:r>
            <a:endParaRPr lang="en-US" dirty="0"/>
          </a:p>
        </p:txBody>
      </p:sp>
    </p:spTree>
    <p:extLst>
      <p:ext uri="{BB962C8B-B14F-4D97-AF65-F5344CB8AC3E}">
        <p14:creationId xmlns:p14="http://schemas.microsoft.com/office/powerpoint/2010/main" val="4129315383"/>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9121140" cy="5700712"/>
          </a:xfrm>
          <a:prstGeom prst="rect">
            <a:avLst/>
          </a:prstGeom>
        </p:spPr>
      </p:pic>
      <p:sp>
        <p:nvSpPr>
          <p:cNvPr id="5" name="Up Arrow 4"/>
          <p:cNvSpPr/>
          <p:nvPr/>
        </p:nvSpPr>
        <p:spPr bwMode="auto">
          <a:xfrm rot="19722117">
            <a:off x="2387190" y="1295761"/>
            <a:ext cx="149255" cy="224441"/>
          </a:xfrm>
          <a:prstGeom prst="upArrow">
            <a:avLst>
              <a:gd name="adj1" fmla="val 25089"/>
              <a:gd name="adj2" fmla="val 87414"/>
            </a:avLst>
          </a:prstGeom>
          <a:solidFill>
            <a:schemeClr val="bg1"/>
          </a:solidFill>
          <a:ln w="9525" cap="sq"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22" tIns="45711" rIns="91422" bIns="45711" numCol="1" rtlCol="0" anchor="t" anchorCtr="0" compatLnSpc="1">
            <a:prstTxWarp prst="textNoShape">
              <a:avLst/>
            </a:prstTxWarp>
          </a:bodyPr>
          <a:lstStyle/>
          <a:p>
            <a:pPr algn="l" defTabSz="914226"/>
            <a:endParaRPr lang="en-GB" sz="2400" b="0" dirty="0">
              <a:solidFill>
                <a:schemeClr val="tx1"/>
              </a:solidFill>
              <a:latin typeface="Arial" charset="0"/>
              <a:ea typeface="ＭＳ Ｐゴシック" pitchFamily="-48" charset="-128"/>
            </a:endParaRPr>
          </a:p>
        </p:txBody>
      </p:sp>
    </p:spTree>
    <p:extLst>
      <p:ext uri="{BB962C8B-B14F-4D97-AF65-F5344CB8AC3E}">
        <p14:creationId xmlns:p14="http://schemas.microsoft.com/office/powerpoint/2010/main" val="109230430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290">
                                          <p:stCondLst>
                                            <p:cond delay="0"/>
                                          </p:stCondLst>
                                        </p:cTn>
                                        <p:tgtEl>
                                          <p:spTgt spid="5"/>
                                        </p:tgtEl>
                                      </p:cBhvr>
                                    </p:animEffect>
                                    <p:anim calcmode="lin" valueType="num">
                                      <p:cBhvr>
                                        <p:cTn id="8" dur="911"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332"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332" tmFilter="0, 0; 0.125,0.2665; 0.25,0.4; 0.375,0.465; 0.5,0.5;  0.625,0.535; 0.75,0.6; 0.875,0.7335; 1,1">
                                          <p:stCondLst>
                                            <p:cond delay="332"/>
                                          </p:stCondLst>
                                        </p:cTn>
                                        <p:tgtEl>
                                          <p:spTgt spid="5"/>
                                        </p:tgtEl>
                                        <p:attrNameLst>
                                          <p:attrName>ppt_y</p:attrName>
                                        </p:attrNameLst>
                                      </p:cBhvr>
                                      <p:tavLst>
                                        <p:tav tm="0" fmla="#ppt_y-sin(pi*$)/9">
                                          <p:val>
                                            <p:fltVal val="0"/>
                                          </p:val>
                                        </p:tav>
                                        <p:tav tm="100000">
                                          <p:val>
                                            <p:fltVal val="1"/>
                                          </p:val>
                                        </p:tav>
                                      </p:tavLst>
                                    </p:anim>
                                    <p:anim calcmode="lin" valueType="num">
                                      <p:cBhvr>
                                        <p:cTn id="11" dur="166" tmFilter="0, 0; 0.125,0.2665; 0.25,0.4; 0.375,0.465; 0.5,0.5;  0.625,0.535; 0.75,0.6; 0.875,0.7335; 1,1">
                                          <p:stCondLst>
                                            <p:cond delay="662"/>
                                          </p:stCondLst>
                                        </p:cTn>
                                        <p:tgtEl>
                                          <p:spTgt spid="5"/>
                                        </p:tgtEl>
                                        <p:attrNameLst>
                                          <p:attrName>ppt_y</p:attrName>
                                        </p:attrNameLst>
                                      </p:cBhvr>
                                      <p:tavLst>
                                        <p:tav tm="0" fmla="#ppt_y-sin(pi*$)/27">
                                          <p:val>
                                            <p:fltVal val="0"/>
                                          </p:val>
                                        </p:tav>
                                        <p:tav tm="100000">
                                          <p:val>
                                            <p:fltVal val="1"/>
                                          </p:val>
                                        </p:tav>
                                      </p:tavLst>
                                    </p:anim>
                                    <p:anim calcmode="lin" valueType="num">
                                      <p:cBhvr>
                                        <p:cTn id="12" dur="82" tmFilter="0, 0; 0.125,0.2665; 0.25,0.4; 0.375,0.465; 0.5,0.5;  0.625,0.535; 0.75,0.6; 0.875,0.7335; 1,1">
                                          <p:stCondLst>
                                            <p:cond delay="828"/>
                                          </p:stCondLst>
                                        </p:cTn>
                                        <p:tgtEl>
                                          <p:spTgt spid="5"/>
                                        </p:tgtEl>
                                        <p:attrNameLst>
                                          <p:attrName>ppt_y</p:attrName>
                                        </p:attrNameLst>
                                      </p:cBhvr>
                                      <p:tavLst>
                                        <p:tav tm="0" fmla="#ppt_y-sin(pi*$)/81">
                                          <p:val>
                                            <p:fltVal val="0"/>
                                          </p:val>
                                        </p:tav>
                                        <p:tav tm="100000">
                                          <p:val>
                                            <p:fltVal val="1"/>
                                          </p:val>
                                        </p:tav>
                                      </p:tavLst>
                                    </p:anim>
                                    <p:animScale>
                                      <p:cBhvr>
                                        <p:cTn id="13" dur="13">
                                          <p:stCondLst>
                                            <p:cond delay="325"/>
                                          </p:stCondLst>
                                        </p:cTn>
                                        <p:tgtEl>
                                          <p:spTgt spid="5"/>
                                        </p:tgtEl>
                                      </p:cBhvr>
                                      <p:to x="100000" y="60000"/>
                                    </p:animScale>
                                    <p:animScale>
                                      <p:cBhvr>
                                        <p:cTn id="14" dur="83" decel="50000">
                                          <p:stCondLst>
                                            <p:cond delay="338"/>
                                          </p:stCondLst>
                                        </p:cTn>
                                        <p:tgtEl>
                                          <p:spTgt spid="5"/>
                                        </p:tgtEl>
                                      </p:cBhvr>
                                      <p:to x="100000" y="100000"/>
                                    </p:animScale>
                                    <p:animScale>
                                      <p:cBhvr>
                                        <p:cTn id="15" dur="13">
                                          <p:stCondLst>
                                            <p:cond delay="656"/>
                                          </p:stCondLst>
                                        </p:cTn>
                                        <p:tgtEl>
                                          <p:spTgt spid="5"/>
                                        </p:tgtEl>
                                      </p:cBhvr>
                                      <p:to x="100000" y="80000"/>
                                    </p:animScale>
                                    <p:animScale>
                                      <p:cBhvr>
                                        <p:cTn id="16" dur="83" decel="50000">
                                          <p:stCondLst>
                                            <p:cond delay="669"/>
                                          </p:stCondLst>
                                        </p:cTn>
                                        <p:tgtEl>
                                          <p:spTgt spid="5"/>
                                        </p:tgtEl>
                                      </p:cBhvr>
                                      <p:to x="100000" y="100000"/>
                                    </p:animScale>
                                    <p:animScale>
                                      <p:cBhvr>
                                        <p:cTn id="17" dur="13">
                                          <p:stCondLst>
                                            <p:cond delay="821"/>
                                          </p:stCondLst>
                                        </p:cTn>
                                        <p:tgtEl>
                                          <p:spTgt spid="5"/>
                                        </p:tgtEl>
                                      </p:cBhvr>
                                      <p:to x="100000" y="90000"/>
                                    </p:animScale>
                                    <p:animScale>
                                      <p:cBhvr>
                                        <p:cTn id="18" dur="83" decel="50000">
                                          <p:stCondLst>
                                            <p:cond delay="834"/>
                                          </p:stCondLst>
                                        </p:cTn>
                                        <p:tgtEl>
                                          <p:spTgt spid="5"/>
                                        </p:tgtEl>
                                      </p:cBhvr>
                                      <p:to x="100000" y="100000"/>
                                    </p:animScale>
                                    <p:animScale>
                                      <p:cBhvr>
                                        <p:cTn id="19" dur="13">
                                          <p:stCondLst>
                                            <p:cond delay="904"/>
                                          </p:stCondLst>
                                        </p:cTn>
                                        <p:tgtEl>
                                          <p:spTgt spid="5"/>
                                        </p:tgtEl>
                                      </p:cBhvr>
                                      <p:to x="100000" y="95000"/>
                                    </p:animScale>
                                    <p:animScale>
                                      <p:cBhvr>
                                        <p:cTn id="20" dur="83" decel="50000">
                                          <p:stCondLst>
                                            <p:cond delay="917"/>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9121140" cy="5700712"/>
          </a:xfrm>
          <a:prstGeom prst="rect">
            <a:avLst/>
          </a:prstGeom>
        </p:spPr>
      </p:pic>
      <p:sp>
        <p:nvSpPr>
          <p:cNvPr id="3" name="Up Arrow 2"/>
          <p:cNvSpPr/>
          <p:nvPr/>
        </p:nvSpPr>
        <p:spPr bwMode="auto">
          <a:xfrm rot="19722117">
            <a:off x="1639003" y="1242469"/>
            <a:ext cx="149255" cy="224441"/>
          </a:xfrm>
          <a:prstGeom prst="upArrow">
            <a:avLst>
              <a:gd name="adj1" fmla="val 25089"/>
              <a:gd name="adj2" fmla="val 87414"/>
            </a:avLst>
          </a:prstGeom>
          <a:solidFill>
            <a:schemeClr val="bg1"/>
          </a:solidFill>
          <a:ln w="9525" cap="sq"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22" tIns="45711" rIns="91422" bIns="45711" numCol="1" rtlCol="0" anchor="t" anchorCtr="0" compatLnSpc="1">
            <a:prstTxWarp prst="textNoShape">
              <a:avLst/>
            </a:prstTxWarp>
          </a:bodyPr>
          <a:lstStyle/>
          <a:p>
            <a:pPr algn="l" defTabSz="914226"/>
            <a:endParaRPr lang="en-GB" sz="2400" b="0" dirty="0">
              <a:solidFill>
                <a:schemeClr val="tx1"/>
              </a:solidFill>
              <a:latin typeface="Arial" charset="0"/>
              <a:ea typeface="ＭＳ Ｐゴシック" pitchFamily="-48" charset="-128"/>
            </a:endParaRPr>
          </a:p>
        </p:txBody>
      </p:sp>
      <p:sp>
        <p:nvSpPr>
          <p:cNvPr id="4" name="Rectangular Callout 3"/>
          <p:cNvSpPr/>
          <p:nvPr/>
        </p:nvSpPr>
        <p:spPr bwMode="auto">
          <a:xfrm>
            <a:off x="5652120" y="1129308"/>
            <a:ext cx="2952328" cy="1224136"/>
          </a:xfrm>
          <a:prstGeom prst="wedgeRectCallout">
            <a:avLst>
              <a:gd name="adj1" fmla="val -13016"/>
              <a:gd name="adj2" fmla="val 16093"/>
            </a:avLst>
          </a:prstGeom>
          <a:solidFill>
            <a:srgbClr val="FFFF00">
              <a:alpha val="75000"/>
            </a:srgbClr>
          </a:solidFill>
          <a:ln w="12700" cap="flat" cmpd="sng" algn="ctr">
            <a:solidFill>
              <a:srgbClr val="FF0000"/>
            </a:solidFill>
            <a:prstDash val="solid"/>
            <a:round/>
            <a:headEnd type="none" w="med" len="med"/>
            <a:tailEnd type="none" w="med" len="med"/>
          </a:ln>
          <a:effectLst>
            <a:outerShdw blurRad="50800" dist="38100" dir="2700000" sx="102000" sy="102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GB" sz="1100" b="0" dirty="0">
                <a:solidFill>
                  <a:srgbClr val="FF0000"/>
                </a:solidFill>
              </a:rPr>
              <a:t>We can tick to indicate which types of Pupil Premium we want to import from the DfE file.  The Deprivation Pupil Premium and Service Child Premium are ticked by default, as these are the most likely types that schools will want to import.</a:t>
            </a:r>
          </a:p>
        </p:txBody>
      </p:sp>
      <p:sp>
        <p:nvSpPr>
          <p:cNvPr id="5" name="Rectangular Callout 4"/>
          <p:cNvSpPr/>
          <p:nvPr/>
        </p:nvSpPr>
        <p:spPr bwMode="auto">
          <a:xfrm>
            <a:off x="5652120" y="2569468"/>
            <a:ext cx="2952328" cy="1224136"/>
          </a:xfrm>
          <a:prstGeom prst="wedgeRectCallout">
            <a:avLst>
              <a:gd name="adj1" fmla="val -13016"/>
              <a:gd name="adj2" fmla="val 16093"/>
            </a:avLst>
          </a:prstGeom>
          <a:solidFill>
            <a:srgbClr val="FFFF00">
              <a:alpha val="75000"/>
            </a:srgbClr>
          </a:solidFill>
          <a:ln w="12700" cap="flat" cmpd="sng" algn="ctr">
            <a:solidFill>
              <a:srgbClr val="FF0000"/>
            </a:solidFill>
            <a:prstDash val="solid"/>
            <a:round/>
            <a:headEnd type="none" w="med" len="med"/>
            <a:tailEnd type="none" w="med" len="med"/>
          </a:ln>
          <a:effectLst>
            <a:outerShdw blurRad="50800" dist="38100" dir="2700000" sx="102000" sy="102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GB" sz="1100" b="0" dirty="0">
                <a:solidFill>
                  <a:srgbClr val="FF0000"/>
                </a:solidFill>
              </a:rPr>
              <a:t>We suggest that Looked After Premium is not worth importing, as it is likely to provide an incomplete and out of date picture, i.e. it is only included where it is stopping the school from receiving other premiums and it is not based on School Census information</a:t>
            </a:r>
          </a:p>
        </p:txBody>
      </p:sp>
    </p:spTree>
    <p:extLst>
      <p:ext uri="{BB962C8B-B14F-4D97-AF65-F5344CB8AC3E}">
        <p14:creationId xmlns:p14="http://schemas.microsoft.com/office/powerpoint/2010/main" val="249673755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290">
                                          <p:stCondLst>
                                            <p:cond delay="0"/>
                                          </p:stCondLst>
                                        </p:cTn>
                                        <p:tgtEl>
                                          <p:spTgt spid="3"/>
                                        </p:tgtEl>
                                      </p:cBhvr>
                                    </p:animEffect>
                                    <p:anim calcmode="lin" valueType="num">
                                      <p:cBhvr>
                                        <p:cTn id="8" dur="911"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332"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332" tmFilter="0, 0; 0.125,0.2665; 0.25,0.4; 0.375,0.465; 0.5,0.5;  0.625,0.535; 0.75,0.6; 0.875,0.7335; 1,1">
                                          <p:stCondLst>
                                            <p:cond delay="332"/>
                                          </p:stCondLst>
                                        </p:cTn>
                                        <p:tgtEl>
                                          <p:spTgt spid="3"/>
                                        </p:tgtEl>
                                        <p:attrNameLst>
                                          <p:attrName>ppt_y</p:attrName>
                                        </p:attrNameLst>
                                      </p:cBhvr>
                                      <p:tavLst>
                                        <p:tav tm="0" fmla="#ppt_y-sin(pi*$)/9">
                                          <p:val>
                                            <p:fltVal val="0"/>
                                          </p:val>
                                        </p:tav>
                                        <p:tav tm="100000">
                                          <p:val>
                                            <p:fltVal val="1"/>
                                          </p:val>
                                        </p:tav>
                                      </p:tavLst>
                                    </p:anim>
                                    <p:anim calcmode="lin" valueType="num">
                                      <p:cBhvr>
                                        <p:cTn id="11" dur="166" tmFilter="0, 0; 0.125,0.2665; 0.25,0.4; 0.375,0.465; 0.5,0.5;  0.625,0.535; 0.75,0.6; 0.875,0.7335; 1,1">
                                          <p:stCondLst>
                                            <p:cond delay="662"/>
                                          </p:stCondLst>
                                        </p:cTn>
                                        <p:tgtEl>
                                          <p:spTgt spid="3"/>
                                        </p:tgtEl>
                                        <p:attrNameLst>
                                          <p:attrName>ppt_y</p:attrName>
                                        </p:attrNameLst>
                                      </p:cBhvr>
                                      <p:tavLst>
                                        <p:tav tm="0" fmla="#ppt_y-sin(pi*$)/27">
                                          <p:val>
                                            <p:fltVal val="0"/>
                                          </p:val>
                                        </p:tav>
                                        <p:tav tm="100000">
                                          <p:val>
                                            <p:fltVal val="1"/>
                                          </p:val>
                                        </p:tav>
                                      </p:tavLst>
                                    </p:anim>
                                    <p:anim calcmode="lin" valueType="num">
                                      <p:cBhvr>
                                        <p:cTn id="12" dur="82" tmFilter="0, 0; 0.125,0.2665; 0.25,0.4; 0.375,0.465; 0.5,0.5;  0.625,0.535; 0.75,0.6; 0.875,0.7335; 1,1">
                                          <p:stCondLst>
                                            <p:cond delay="828"/>
                                          </p:stCondLst>
                                        </p:cTn>
                                        <p:tgtEl>
                                          <p:spTgt spid="3"/>
                                        </p:tgtEl>
                                        <p:attrNameLst>
                                          <p:attrName>ppt_y</p:attrName>
                                        </p:attrNameLst>
                                      </p:cBhvr>
                                      <p:tavLst>
                                        <p:tav tm="0" fmla="#ppt_y-sin(pi*$)/81">
                                          <p:val>
                                            <p:fltVal val="0"/>
                                          </p:val>
                                        </p:tav>
                                        <p:tav tm="100000">
                                          <p:val>
                                            <p:fltVal val="1"/>
                                          </p:val>
                                        </p:tav>
                                      </p:tavLst>
                                    </p:anim>
                                    <p:animScale>
                                      <p:cBhvr>
                                        <p:cTn id="13" dur="13">
                                          <p:stCondLst>
                                            <p:cond delay="325"/>
                                          </p:stCondLst>
                                        </p:cTn>
                                        <p:tgtEl>
                                          <p:spTgt spid="3"/>
                                        </p:tgtEl>
                                      </p:cBhvr>
                                      <p:to x="100000" y="60000"/>
                                    </p:animScale>
                                    <p:animScale>
                                      <p:cBhvr>
                                        <p:cTn id="14" dur="83" decel="50000">
                                          <p:stCondLst>
                                            <p:cond delay="338"/>
                                          </p:stCondLst>
                                        </p:cTn>
                                        <p:tgtEl>
                                          <p:spTgt spid="3"/>
                                        </p:tgtEl>
                                      </p:cBhvr>
                                      <p:to x="100000" y="100000"/>
                                    </p:animScale>
                                    <p:animScale>
                                      <p:cBhvr>
                                        <p:cTn id="15" dur="13">
                                          <p:stCondLst>
                                            <p:cond delay="656"/>
                                          </p:stCondLst>
                                        </p:cTn>
                                        <p:tgtEl>
                                          <p:spTgt spid="3"/>
                                        </p:tgtEl>
                                      </p:cBhvr>
                                      <p:to x="100000" y="80000"/>
                                    </p:animScale>
                                    <p:animScale>
                                      <p:cBhvr>
                                        <p:cTn id="16" dur="83" decel="50000">
                                          <p:stCondLst>
                                            <p:cond delay="669"/>
                                          </p:stCondLst>
                                        </p:cTn>
                                        <p:tgtEl>
                                          <p:spTgt spid="3"/>
                                        </p:tgtEl>
                                      </p:cBhvr>
                                      <p:to x="100000" y="100000"/>
                                    </p:animScale>
                                    <p:animScale>
                                      <p:cBhvr>
                                        <p:cTn id="17" dur="13">
                                          <p:stCondLst>
                                            <p:cond delay="821"/>
                                          </p:stCondLst>
                                        </p:cTn>
                                        <p:tgtEl>
                                          <p:spTgt spid="3"/>
                                        </p:tgtEl>
                                      </p:cBhvr>
                                      <p:to x="100000" y="90000"/>
                                    </p:animScale>
                                    <p:animScale>
                                      <p:cBhvr>
                                        <p:cTn id="18" dur="83" decel="50000">
                                          <p:stCondLst>
                                            <p:cond delay="834"/>
                                          </p:stCondLst>
                                        </p:cTn>
                                        <p:tgtEl>
                                          <p:spTgt spid="3"/>
                                        </p:tgtEl>
                                      </p:cBhvr>
                                      <p:to x="100000" y="100000"/>
                                    </p:animScale>
                                    <p:animScale>
                                      <p:cBhvr>
                                        <p:cTn id="19" dur="13">
                                          <p:stCondLst>
                                            <p:cond delay="904"/>
                                          </p:stCondLst>
                                        </p:cTn>
                                        <p:tgtEl>
                                          <p:spTgt spid="3"/>
                                        </p:tgtEl>
                                      </p:cBhvr>
                                      <p:to x="100000" y="95000"/>
                                    </p:animScale>
                                    <p:animScale>
                                      <p:cBhvr>
                                        <p:cTn id="20" dur="83" decel="50000">
                                          <p:stCondLst>
                                            <p:cond delay="917"/>
                                          </p:stCondLst>
                                        </p:cTn>
                                        <p:tgtEl>
                                          <p:spTgt spid="3"/>
                                        </p:tgtEl>
                                      </p:cBhvr>
                                      <p:to x="100000" y="100000"/>
                                    </p:animScale>
                                  </p:childTnLst>
                                </p:cTn>
                              </p:par>
                              <p:par>
                                <p:cTn id="21" presetID="17" presetClass="entr" presetSubtype="10" fill="hold" grpId="0" nodeType="with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p:cTn id="23" dur="500" fill="hold"/>
                                        <p:tgtEl>
                                          <p:spTgt spid="4"/>
                                        </p:tgtEl>
                                        <p:attrNameLst>
                                          <p:attrName>ppt_w</p:attrName>
                                        </p:attrNameLst>
                                      </p:cBhvr>
                                      <p:tavLst>
                                        <p:tav tm="0">
                                          <p:val>
                                            <p:fltVal val="0"/>
                                          </p:val>
                                        </p:tav>
                                        <p:tav tm="100000">
                                          <p:val>
                                            <p:strVal val="#ppt_w"/>
                                          </p:val>
                                        </p:tav>
                                      </p:tavLst>
                                    </p:anim>
                                    <p:anim calcmode="lin" valueType="num">
                                      <p:cBhvr>
                                        <p:cTn id="24" dur="5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25" fill="hold">
                      <p:stCondLst>
                        <p:cond delay="indefinite"/>
                      </p:stCondLst>
                      <p:childTnLst>
                        <p:par>
                          <p:cTn id="26" fill="hold">
                            <p:stCondLst>
                              <p:cond delay="0"/>
                            </p:stCondLst>
                            <p:childTnLst>
                              <p:par>
                                <p:cTn id="27" presetID="17" presetClass="entr" presetSubtype="10" fill="hold" grpId="0" nodeType="clickEffect">
                                  <p:stCondLst>
                                    <p:cond delay="0"/>
                                  </p:stCondLst>
                                  <p:childTnLst>
                                    <p:set>
                                      <p:cBhvr>
                                        <p:cTn id="28" dur="1" fill="hold">
                                          <p:stCondLst>
                                            <p:cond delay="0"/>
                                          </p:stCondLst>
                                        </p:cTn>
                                        <p:tgtEl>
                                          <p:spTgt spid="5"/>
                                        </p:tgtEl>
                                        <p:attrNameLst>
                                          <p:attrName>style.visibility</p:attrName>
                                        </p:attrNameLst>
                                      </p:cBhvr>
                                      <p:to>
                                        <p:strVal val="visible"/>
                                      </p:to>
                                    </p:set>
                                    <p:anim calcmode="lin" valueType="num">
                                      <p:cBhvr>
                                        <p:cTn id="29" dur="500" fill="hold"/>
                                        <p:tgtEl>
                                          <p:spTgt spid="5"/>
                                        </p:tgtEl>
                                        <p:attrNameLst>
                                          <p:attrName>ppt_w</p:attrName>
                                        </p:attrNameLst>
                                      </p:cBhvr>
                                      <p:tavLst>
                                        <p:tav tm="0">
                                          <p:val>
                                            <p:fltVal val="0"/>
                                          </p:val>
                                        </p:tav>
                                        <p:tav tm="100000">
                                          <p:val>
                                            <p:strVal val="#ppt_w"/>
                                          </p:val>
                                        </p:tav>
                                      </p:tavLst>
                                    </p:anim>
                                    <p:anim calcmode="lin" valueType="num">
                                      <p:cBhvr>
                                        <p:cTn id="30" dur="5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0" y="0"/>
            <a:ext cx="9121140" cy="5700712"/>
          </a:xfrm>
          <a:prstGeom prst="rect">
            <a:avLst/>
          </a:prstGeom>
        </p:spPr>
      </p:pic>
      <p:sp>
        <p:nvSpPr>
          <p:cNvPr id="4" name="Up Arrow 3"/>
          <p:cNvSpPr/>
          <p:nvPr/>
        </p:nvSpPr>
        <p:spPr bwMode="auto">
          <a:xfrm rot="19722117">
            <a:off x="1667110" y="1602509"/>
            <a:ext cx="149255" cy="224441"/>
          </a:xfrm>
          <a:prstGeom prst="upArrow">
            <a:avLst>
              <a:gd name="adj1" fmla="val 25089"/>
              <a:gd name="adj2" fmla="val 87414"/>
            </a:avLst>
          </a:prstGeom>
          <a:solidFill>
            <a:schemeClr val="bg1"/>
          </a:solidFill>
          <a:ln w="9525" cap="sq"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22" tIns="45711" rIns="91422" bIns="45711" numCol="1" rtlCol="0" anchor="t" anchorCtr="0" compatLnSpc="1">
            <a:prstTxWarp prst="textNoShape">
              <a:avLst/>
            </a:prstTxWarp>
          </a:bodyPr>
          <a:lstStyle/>
          <a:p>
            <a:pPr algn="l" defTabSz="914226"/>
            <a:endParaRPr lang="en-GB" sz="2400" b="0" dirty="0">
              <a:solidFill>
                <a:schemeClr val="tx1"/>
              </a:solidFill>
              <a:latin typeface="Arial" charset="0"/>
              <a:ea typeface="ＭＳ Ｐゴシック" pitchFamily="-48" charset="-128"/>
            </a:endParaRPr>
          </a:p>
        </p:txBody>
      </p:sp>
      <p:sp>
        <p:nvSpPr>
          <p:cNvPr id="5" name="Rectangular Callout 4"/>
          <p:cNvSpPr/>
          <p:nvPr/>
        </p:nvSpPr>
        <p:spPr bwMode="auto">
          <a:xfrm>
            <a:off x="5508104" y="1093304"/>
            <a:ext cx="3312368" cy="1512168"/>
          </a:xfrm>
          <a:prstGeom prst="wedgeRectCallout">
            <a:avLst>
              <a:gd name="adj1" fmla="val -13016"/>
              <a:gd name="adj2" fmla="val 16093"/>
            </a:avLst>
          </a:prstGeom>
          <a:solidFill>
            <a:srgbClr val="FFFF00">
              <a:alpha val="75000"/>
            </a:srgbClr>
          </a:solidFill>
          <a:ln w="12700" cap="flat" cmpd="sng" algn="ctr">
            <a:solidFill>
              <a:srgbClr val="FF0000"/>
            </a:solidFill>
            <a:prstDash val="solid"/>
            <a:round/>
            <a:headEnd type="none" w="med" len="med"/>
            <a:tailEnd type="none" w="med" len="med"/>
          </a:ln>
          <a:effectLst>
            <a:outerShdw blurRad="50800" dist="38100" dir="2700000" sx="102000" sy="102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GB" sz="1100" b="0" dirty="0">
                <a:solidFill>
                  <a:srgbClr val="FF0000"/>
                </a:solidFill>
              </a:rPr>
              <a:t>Updating of the Pupil Premium Indicator always excludes the types that the user has decided not to import, but we have made it possible to import the premium type without updating the Indicator. This can be helpful where the school wants to import the information but doesn’t want the information to be readily available via the Indicator</a:t>
            </a:r>
          </a:p>
        </p:txBody>
      </p:sp>
    </p:spTree>
    <p:extLst>
      <p:ext uri="{BB962C8B-B14F-4D97-AF65-F5344CB8AC3E}">
        <p14:creationId xmlns:p14="http://schemas.microsoft.com/office/powerpoint/2010/main" val="427659095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290">
                                          <p:stCondLst>
                                            <p:cond delay="0"/>
                                          </p:stCondLst>
                                        </p:cTn>
                                        <p:tgtEl>
                                          <p:spTgt spid="4"/>
                                        </p:tgtEl>
                                      </p:cBhvr>
                                    </p:animEffect>
                                    <p:anim calcmode="lin" valueType="num">
                                      <p:cBhvr>
                                        <p:cTn id="8" dur="911"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332"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332" tmFilter="0, 0; 0.125,0.2665; 0.25,0.4; 0.375,0.465; 0.5,0.5;  0.625,0.535; 0.75,0.6; 0.875,0.7335; 1,1">
                                          <p:stCondLst>
                                            <p:cond delay="332"/>
                                          </p:stCondLst>
                                        </p:cTn>
                                        <p:tgtEl>
                                          <p:spTgt spid="4"/>
                                        </p:tgtEl>
                                        <p:attrNameLst>
                                          <p:attrName>ppt_y</p:attrName>
                                        </p:attrNameLst>
                                      </p:cBhvr>
                                      <p:tavLst>
                                        <p:tav tm="0" fmla="#ppt_y-sin(pi*$)/9">
                                          <p:val>
                                            <p:fltVal val="0"/>
                                          </p:val>
                                        </p:tav>
                                        <p:tav tm="100000">
                                          <p:val>
                                            <p:fltVal val="1"/>
                                          </p:val>
                                        </p:tav>
                                      </p:tavLst>
                                    </p:anim>
                                    <p:anim calcmode="lin" valueType="num">
                                      <p:cBhvr>
                                        <p:cTn id="11" dur="166" tmFilter="0, 0; 0.125,0.2665; 0.25,0.4; 0.375,0.465; 0.5,0.5;  0.625,0.535; 0.75,0.6; 0.875,0.7335; 1,1">
                                          <p:stCondLst>
                                            <p:cond delay="662"/>
                                          </p:stCondLst>
                                        </p:cTn>
                                        <p:tgtEl>
                                          <p:spTgt spid="4"/>
                                        </p:tgtEl>
                                        <p:attrNameLst>
                                          <p:attrName>ppt_y</p:attrName>
                                        </p:attrNameLst>
                                      </p:cBhvr>
                                      <p:tavLst>
                                        <p:tav tm="0" fmla="#ppt_y-sin(pi*$)/27">
                                          <p:val>
                                            <p:fltVal val="0"/>
                                          </p:val>
                                        </p:tav>
                                        <p:tav tm="100000">
                                          <p:val>
                                            <p:fltVal val="1"/>
                                          </p:val>
                                        </p:tav>
                                      </p:tavLst>
                                    </p:anim>
                                    <p:anim calcmode="lin" valueType="num">
                                      <p:cBhvr>
                                        <p:cTn id="12" dur="82" tmFilter="0, 0; 0.125,0.2665; 0.25,0.4; 0.375,0.465; 0.5,0.5;  0.625,0.535; 0.75,0.6; 0.875,0.7335; 1,1">
                                          <p:stCondLst>
                                            <p:cond delay="828"/>
                                          </p:stCondLst>
                                        </p:cTn>
                                        <p:tgtEl>
                                          <p:spTgt spid="4"/>
                                        </p:tgtEl>
                                        <p:attrNameLst>
                                          <p:attrName>ppt_y</p:attrName>
                                        </p:attrNameLst>
                                      </p:cBhvr>
                                      <p:tavLst>
                                        <p:tav tm="0" fmla="#ppt_y-sin(pi*$)/81">
                                          <p:val>
                                            <p:fltVal val="0"/>
                                          </p:val>
                                        </p:tav>
                                        <p:tav tm="100000">
                                          <p:val>
                                            <p:fltVal val="1"/>
                                          </p:val>
                                        </p:tav>
                                      </p:tavLst>
                                    </p:anim>
                                    <p:animScale>
                                      <p:cBhvr>
                                        <p:cTn id="13" dur="13">
                                          <p:stCondLst>
                                            <p:cond delay="325"/>
                                          </p:stCondLst>
                                        </p:cTn>
                                        <p:tgtEl>
                                          <p:spTgt spid="4"/>
                                        </p:tgtEl>
                                      </p:cBhvr>
                                      <p:to x="100000" y="60000"/>
                                    </p:animScale>
                                    <p:animScale>
                                      <p:cBhvr>
                                        <p:cTn id="14" dur="83" decel="50000">
                                          <p:stCondLst>
                                            <p:cond delay="338"/>
                                          </p:stCondLst>
                                        </p:cTn>
                                        <p:tgtEl>
                                          <p:spTgt spid="4"/>
                                        </p:tgtEl>
                                      </p:cBhvr>
                                      <p:to x="100000" y="100000"/>
                                    </p:animScale>
                                    <p:animScale>
                                      <p:cBhvr>
                                        <p:cTn id="15" dur="13">
                                          <p:stCondLst>
                                            <p:cond delay="656"/>
                                          </p:stCondLst>
                                        </p:cTn>
                                        <p:tgtEl>
                                          <p:spTgt spid="4"/>
                                        </p:tgtEl>
                                      </p:cBhvr>
                                      <p:to x="100000" y="80000"/>
                                    </p:animScale>
                                    <p:animScale>
                                      <p:cBhvr>
                                        <p:cTn id="16" dur="83" decel="50000">
                                          <p:stCondLst>
                                            <p:cond delay="669"/>
                                          </p:stCondLst>
                                        </p:cTn>
                                        <p:tgtEl>
                                          <p:spTgt spid="4"/>
                                        </p:tgtEl>
                                      </p:cBhvr>
                                      <p:to x="100000" y="100000"/>
                                    </p:animScale>
                                    <p:animScale>
                                      <p:cBhvr>
                                        <p:cTn id="17" dur="13">
                                          <p:stCondLst>
                                            <p:cond delay="821"/>
                                          </p:stCondLst>
                                        </p:cTn>
                                        <p:tgtEl>
                                          <p:spTgt spid="4"/>
                                        </p:tgtEl>
                                      </p:cBhvr>
                                      <p:to x="100000" y="90000"/>
                                    </p:animScale>
                                    <p:animScale>
                                      <p:cBhvr>
                                        <p:cTn id="18" dur="83" decel="50000">
                                          <p:stCondLst>
                                            <p:cond delay="834"/>
                                          </p:stCondLst>
                                        </p:cTn>
                                        <p:tgtEl>
                                          <p:spTgt spid="4"/>
                                        </p:tgtEl>
                                      </p:cBhvr>
                                      <p:to x="100000" y="100000"/>
                                    </p:animScale>
                                    <p:animScale>
                                      <p:cBhvr>
                                        <p:cTn id="19" dur="13">
                                          <p:stCondLst>
                                            <p:cond delay="904"/>
                                          </p:stCondLst>
                                        </p:cTn>
                                        <p:tgtEl>
                                          <p:spTgt spid="4"/>
                                        </p:tgtEl>
                                      </p:cBhvr>
                                      <p:to x="100000" y="95000"/>
                                    </p:animScale>
                                    <p:animScale>
                                      <p:cBhvr>
                                        <p:cTn id="20" dur="83" decel="50000">
                                          <p:stCondLst>
                                            <p:cond delay="917"/>
                                          </p:stCondLst>
                                        </p:cTn>
                                        <p:tgtEl>
                                          <p:spTgt spid="4"/>
                                        </p:tgtEl>
                                      </p:cBhvr>
                                      <p:to x="100000" y="100000"/>
                                    </p:animScale>
                                  </p:childTnLst>
                                </p:cTn>
                              </p:par>
                              <p:par>
                                <p:cTn id="21" presetID="17" presetClass="entr" presetSubtype="10"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p:cTn id="23" dur="500" fill="hold"/>
                                        <p:tgtEl>
                                          <p:spTgt spid="5"/>
                                        </p:tgtEl>
                                        <p:attrNameLst>
                                          <p:attrName>ppt_w</p:attrName>
                                        </p:attrNameLst>
                                      </p:cBhvr>
                                      <p:tavLst>
                                        <p:tav tm="0">
                                          <p:val>
                                            <p:fltVal val="0"/>
                                          </p:val>
                                        </p:tav>
                                        <p:tav tm="100000">
                                          <p:val>
                                            <p:strVal val="#ppt_w"/>
                                          </p:val>
                                        </p:tav>
                                      </p:tavLst>
                                    </p:anim>
                                    <p:anim calcmode="lin" valueType="num">
                                      <p:cBhvr>
                                        <p:cTn id="24" dur="5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9121140" cy="5700712"/>
          </a:xfrm>
          <a:prstGeom prst="rect">
            <a:avLst/>
          </a:prstGeom>
        </p:spPr>
      </p:pic>
      <p:sp>
        <p:nvSpPr>
          <p:cNvPr id="3" name="Up Arrow 2"/>
          <p:cNvSpPr/>
          <p:nvPr/>
        </p:nvSpPr>
        <p:spPr bwMode="auto">
          <a:xfrm rot="19722117">
            <a:off x="1639003" y="1674517"/>
            <a:ext cx="149255" cy="224441"/>
          </a:xfrm>
          <a:prstGeom prst="upArrow">
            <a:avLst>
              <a:gd name="adj1" fmla="val 25089"/>
              <a:gd name="adj2" fmla="val 87414"/>
            </a:avLst>
          </a:prstGeom>
          <a:solidFill>
            <a:schemeClr val="bg1"/>
          </a:solidFill>
          <a:ln w="9525" cap="sq"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22" tIns="45711" rIns="91422" bIns="45711" numCol="1" rtlCol="0" anchor="t" anchorCtr="0" compatLnSpc="1">
            <a:prstTxWarp prst="textNoShape">
              <a:avLst/>
            </a:prstTxWarp>
          </a:bodyPr>
          <a:lstStyle/>
          <a:p>
            <a:pPr algn="l" defTabSz="914226"/>
            <a:endParaRPr lang="en-GB" sz="2400" b="0" dirty="0">
              <a:solidFill>
                <a:schemeClr val="tx1"/>
              </a:solidFill>
              <a:latin typeface="Arial" charset="0"/>
              <a:ea typeface="ＭＳ Ｐゴシック" pitchFamily="-48" charset="-128"/>
            </a:endParaRPr>
          </a:p>
        </p:txBody>
      </p:sp>
    </p:spTree>
    <p:extLst>
      <p:ext uri="{BB962C8B-B14F-4D97-AF65-F5344CB8AC3E}">
        <p14:creationId xmlns:p14="http://schemas.microsoft.com/office/powerpoint/2010/main" val="384883118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290">
                                          <p:stCondLst>
                                            <p:cond delay="0"/>
                                          </p:stCondLst>
                                        </p:cTn>
                                        <p:tgtEl>
                                          <p:spTgt spid="3"/>
                                        </p:tgtEl>
                                      </p:cBhvr>
                                    </p:animEffect>
                                    <p:anim calcmode="lin" valueType="num">
                                      <p:cBhvr>
                                        <p:cTn id="8" dur="911"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332"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332" tmFilter="0, 0; 0.125,0.2665; 0.25,0.4; 0.375,0.465; 0.5,0.5;  0.625,0.535; 0.75,0.6; 0.875,0.7335; 1,1">
                                          <p:stCondLst>
                                            <p:cond delay="332"/>
                                          </p:stCondLst>
                                        </p:cTn>
                                        <p:tgtEl>
                                          <p:spTgt spid="3"/>
                                        </p:tgtEl>
                                        <p:attrNameLst>
                                          <p:attrName>ppt_y</p:attrName>
                                        </p:attrNameLst>
                                      </p:cBhvr>
                                      <p:tavLst>
                                        <p:tav tm="0" fmla="#ppt_y-sin(pi*$)/9">
                                          <p:val>
                                            <p:fltVal val="0"/>
                                          </p:val>
                                        </p:tav>
                                        <p:tav tm="100000">
                                          <p:val>
                                            <p:fltVal val="1"/>
                                          </p:val>
                                        </p:tav>
                                      </p:tavLst>
                                    </p:anim>
                                    <p:anim calcmode="lin" valueType="num">
                                      <p:cBhvr>
                                        <p:cTn id="11" dur="166" tmFilter="0, 0; 0.125,0.2665; 0.25,0.4; 0.375,0.465; 0.5,0.5;  0.625,0.535; 0.75,0.6; 0.875,0.7335; 1,1">
                                          <p:stCondLst>
                                            <p:cond delay="662"/>
                                          </p:stCondLst>
                                        </p:cTn>
                                        <p:tgtEl>
                                          <p:spTgt spid="3"/>
                                        </p:tgtEl>
                                        <p:attrNameLst>
                                          <p:attrName>ppt_y</p:attrName>
                                        </p:attrNameLst>
                                      </p:cBhvr>
                                      <p:tavLst>
                                        <p:tav tm="0" fmla="#ppt_y-sin(pi*$)/27">
                                          <p:val>
                                            <p:fltVal val="0"/>
                                          </p:val>
                                        </p:tav>
                                        <p:tav tm="100000">
                                          <p:val>
                                            <p:fltVal val="1"/>
                                          </p:val>
                                        </p:tav>
                                      </p:tavLst>
                                    </p:anim>
                                    <p:anim calcmode="lin" valueType="num">
                                      <p:cBhvr>
                                        <p:cTn id="12" dur="82" tmFilter="0, 0; 0.125,0.2665; 0.25,0.4; 0.375,0.465; 0.5,0.5;  0.625,0.535; 0.75,0.6; 0.875,0.7335; 1,1">
                                          <p:stCondLst>
                                            <p:cond delay="828"/>
                                          </p:stCondLst>
                                        </p:cTn>
                                        <p:tgtEl>
                                          <p:spTgt spid="3"/>
                                        </p:tgtEl>
                                        <p:attrNameLst>
                                          <p:attrName>ppt_y</p:attrName>
                                        </p:attrNameLst>
                                      </p:cBhvr>
                                      <p:tavLst>
                                        <p:tav tm="0" fmla="#ppt_y-sin(pi*$)/81">
                                          <p:val>
                                            <p:fltVal val="0"/>
                                          </p:val>
                                        </p:tav>
                                        <p:tav tm="100000">
                                          <p:val>
                                            <p:fltVal val="1"/>
                                          </p:val>
                                        </p:tav>
                                      </p:tavLst>
                                    </p:anim>
                                    <p:animScale>
                                      <p:cBhvr>
                                        <p:cTn id="13" dur="13">
                                          <p:stCondLst>
                                            <p:cond delay="325"/>
                                          </p:stCondLst>
                                        </p:cTn>
                                        <p:tgtEl>
                                          <p:spTgt spid="3"/>
                                        </p:tgtEl>
                                      </p:cBhvr>
                                      <p:to x="100000" y="60000"/>
                                    </p:animScale>
                                    <p:animScale>
                                      <p:cBhvr>
                                        <p:cTn id="14" dur="83" decel="50000">
                                          <p:stCondLst>
                                            <p:cond delay="338"/>
                                          </p:stCondLst>
                                        </p:cTn>
                                        <p:tgtEl>
                                          <p:spTgt spid="3"/>
                                        </p:tgtEl>
                                      </p:cBhvr>
                                      <p:to x="100000" y="100000"/>
                                    </p:animScale>
                                    <p:animScale>
                                      <p:cBhvr>
                                        <p:cTn id="15" dur="13">
                                          <p:stCondLst>
                                            <p:cond delay="656"/>
                                          </p:stCondLst>
                                        </p:cTn>
                                        <p:tgtEl>
                                          <p:spTgt spid="3"/>
                                        </p:tgtEl>
                                      </p:cBhvr>
                                      <p:to x="100000" y="80000"/>
                                    </p:animScale>
                                    <p:animScale>
                                      <p:cBhvr>
                                        <p:cTn id="16" dur="83" decel="50000">
                                          <p:stCondLst>
                                            <p:cond delay="669"/>
                                          </p:stCondLst>
                                        </p:cTn>
                                        <p:tgtEl>
                                          <p:spTgt spid="3"/>
                                        </p:tgtEl>
                                      </p:cBhvr>
                                      <p:to x="100000" y="100000"/>
                                    </p:animScale>
                                    <p:animScale>
                                      <p:cBhvr>
                                        <p:cTn id="17" dur="13">
                                          <p:stCondLst>
                                            <p:cond delay="821"/>
                                          </p:stCondLst>
                                        </p:cTn>
                                        <p:tgtEl>
                                          <p:spTgt spid="3"/>
                                        </p:tgtEl>
                                      </p:cBhvr>
                                      <p:to x="100000" y="90000"/>
                                    </p:animScale>
                                    <p:animScale>
                                      <p:cBhvr>
                                        <p:cTn id="18" dur="83" decel="50000">
                                          <p:stCondLst>
                                            <p:cond delay="834"/>
                                          </p:stCondLst>
                                        </p:cTn>
                                        <p:tgtEl>
                                          <p:spTgt spid="3"/>
                                        </p:tgtEl>
                                      </p:cBhvr>
                                      <p:to x="100000" y="100000"/>
                                    </p:animScale>
                                    <p:animScale>
                                      <p:cBhvr>
                                        <p:cTn id="19" dur="13">
                                          <p:stCondLst>
                                            <p:cond delay="904"/>
                                          </p:stCondLst>
                                        </p:cTn>
                                        <p:tgtEl>
                                          <p:spTgt spid="3"/>
                                        </p:tgtEl>
                                      </p:cBhvr>
                                      <p:to x="100000" y="95000"/>
                                    </p:animScale>
                                    <p:animScale>
                                      <p:cBhvr>
                                        <p:cTn id="20" dur="83" decel="50000">
                                          <p:stCondLst>
                                            <p:cond delay="917"/>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0" y="0"/>
            <a:ext cx="9121140" cy="5700712"/>
          </a:xfrm>
          <a:prstGeom prst="rect">
            <a:avLst/>
          </a:prstGeom>
        </p:spPr>
      </p:pic>
      <p:sp>
        <p:nvSpPr>
          <p:cNvPr id="3" name="Up Arrow 2"/>
          <p:cNvSpPr/>
          <p:nvPr/>
        </p:nvSpPr>
        <p:spPr bwMode="auto">
          <a:xfrm rot="19722117">
            <a:off x="4259397" y="2313231"/>
            <a:ext cx="149255" cy="224441"/>
          </a:xfrm>
          <a:prstGeom prst="upArrow">
            <a:avLst>
              <a:gd name="adj1" fmla="val 25089"/>
              <a:gd name="adj2" fmla="val 87414"/>
            </a:avLst>
          </a:prstGeom>
          <a:solidFill>
            <a:schemeClr val="bg1"/>
          </a:solidFill>
          <a:ln w="9525" cap="sq"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22" tIns="45711" rIns="91422" bIns="45711" numCol="1" rtlCol="0" anchor="t" anchorCtr="0" compatLnSpc="1">
            <a:prstTxWarp prst="textNoShape">
              <a:avLst/>
            </a:prstTxWarp>
          </a:bodyPr>
          <a:lstStyle/>
          <a:p>
            <a:pPr algn="l" defTabSz="914226"/>
            <a:endParaRPr lang="en-GB" sz="2400" b="0" dirty="0">
              <a:solidFill>
                <a:schemeClr val="tx1"/>
              </a:solidFill>
              <a:latin typeface="Arial" charset="0"/>
              <a:ea typeface="ＭＳ Ｐゴシック" pitchFamily="-48" charset="-128"/>
            </a:endParaRPr>
          </a:p>
        </p:txBody>
      </p:sp>
      <p:sp>
        <p:nvSpPr>
          <p:cNvPr id="4" name="Rectangular Callout 3"/>
          <p:cNvSpPr/>
          <p:nvPr/>
        </p:nvSpPr>
        <p:spPr bwMode="auto">
          <a:xfrm>
            <a:off x="5436096" y="2290793"/>
            <a:ext cx="1872208" cy="1008112"/>
          </a:xfrm>
          <a:prstGeom prst="wedgeRectCallout">
            <a:avLst>
              <a:gd name="adj1" fmla="val -13016"/>
              <a:gd name="adj2" fmla="val 16093"/>
            </a:avLst>
          </a:prstGeom>
          <a:solidFill>
            <a:srgbClr val="FFFF00">
              <a:alpha val="75000"/>
            </a:srgbClr>
          </a:solidFill>
          <a:ln w="12700" cap="flat" cmpd="sng" algn="ctr">
            <a:solidFill>
              <a:srgbClr val="FF0000"/>
            </a:solidFill>
            <a:prstDash val="solid"/>
            <a:round/>
            <a:headEnd type="none" w="med" len="med"/>
            <a:tailEnd type="none" w="med" len="med"/>
          </a:ln>
          <a:effectLst>
            <a:outerShdw blurRad="50800" dist="38100" dir="2700000" sx="102000" sy="102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GB" sz="1100" b="0" dirty="0">
                <a:solidFill>
                  <a:srgbClr val="FF0000"/>
                </a:solidFill>
              </a:rPr>
              <a:t>Once we have indicated what we want to import and update we must choose the CSV file to import</a:t>
            </a:r>
          </a:p>
        </p:txBody>
      </p:sp>
    </p:spTree>
    <p:extLst>
      <p:ext uri="{BB962C8B-B14F-4D97-AF65-F5344CB8AC3E}">
        <p14:creationId xmlns:p14="http://schemas.microsoft.com/office/powerpoint/2010/main" val="113739895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290">
                                          <p:stCondLst>
                                            <p:cond delay="0"/>
                                          </p:stCondLst>
                                        </p:cTn>
                                        <p:tgtEl>
                                          <p:spTgt spid="3"/>
                                        </p:tgtEl>
                                      </p:cBhvr>
                                    </p:animEffect>
                                    <p:anim calcmode="lin" valueType="num">
                                      <p:cBhvr>
                                        <p:cTn id="8" dur="911"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332"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332" tmFilter="0, 0; 0.125,0.2665; 0.25,0.4; 0.375,0.465; 0.5,0.5;  0.625,0.535; 0.75,0.6; 0.875,0.7335; 1,1">
                                          <p:stCondLst>
                                            <p:cond delay="332"/>
                                          </p:stCondLst>
                                        </p:cTn>
                                        <p:tgtEl>
                                          <p:spTgt spid="3"/>
                                        </p:tgtEl>
                                        <p:attrNameLst>
                                          <p:attrName>ppt_y</p:attrName>
                                        </p:attrNameLst>
                                      </p:cBhvr>
                                      <p:tavLst>
                                        <p:tav tm="0" fmla="#ppt_y-sin(pi*$)/9">
                                          <p:val>
                                            <p:fltVal val="0"/>
                                          </p:val>
                                        </p:tav>
                                        <p:tav tm="100000">
                                          <p:val>
                                            <p:fltVal val="1"/>
                                          </p:val>
                                        </p:tav>
                                      </p:tavLst>
                                    </p:anim>
                                    <p:anim calcmode="lin" valueType="num">
                                      <p:cBhvr>
                                        <p:cTn id="11" dur="166" tmFilter="0, 0; 0.125,0.2665; 0.25,0.4; 0.375,0.465; 0.5,0.5;  0.625,0.535; 0.75,0.6; 0.875,0.7335; 1,1">
                                          <p:stCondLst>
                                            <p:cond delay="662"/>
                                          </p:stCondLst>
                                        </p:cTn>
                                        <p:tgtEl>
                                          <p:spTgt spid="3"/>
                                        </p:tgtEl>
                                        <p:attrNameLst>
                                          <p:attrName>ppt_y</p:attrName>
                                        </p:attrNameLst>
                                      </p:cBhvr>
                                      <p:tavLst>
                                        <p:tav tm="0" fmla="#ppt_y-sin(pi*$)/27">
                                          <p:val>
                                            <p:fltVal val="0"/>
                                          </p:val>
                                        </p:tav>
                                        <p:tav tm="100000">
                                          <p:val>
                                            <p:fltVal val="1"/>
                                          </p:val>
                                        </p:tav>
                                      </p:tavLst>
                                    </p:anim>
                                    <p:anim calcmode="lin" valueType="num">
                                      <p:cBhvr>
                                        <p:cTn id="12" dur="82" tmFilter="0, 0; 0.125,0.2665; 0.25,0.4; 0.375,0.465; 0.5,0.5;  0.625,0.535; 0.75,0.6; 0.875,0.7335; 1,1">
                                          <p:stCondLst>
                                            <p:cond delay="828"/>
                                          </p:stCondLst>
                                        </p:cTn>
                                        <p:tgtEl>
                                          <p:spTgt spid="3"/>
                                        </p:tgtEl>
                                        <p:attrNameLst>
                                          <p:attrName>ppt_y</p:attrName>
                                        </p:attrNameLst>
                                      </p:cBhvr>
                                      <p:tavLst>
                                        <p:tav tm="0" fmla="#ppt_y-sin(pi*$)/81">
                                          <p:val>
                                            <p:fltVal val="0"/>
                                          </p:val>
                                        </p:tav>
                                        <p:tav tm="100000">
                                          <p:val>
                                            <p:fltVal val="1"/>
                                          </p:val>
                                        </p:tav>
                                      </p:tavLst>
                                    </p:anim>
                                    <p:animScale>
                                      <p:cBhvr>
                                        <p:cTn id="13" dur="13">
                                          <p:stCondLst>
                                            <p:cond delay="325"/>
                                          </p:stCondLst>
                                        </p:cTn>
                                        <p:tgtEl>
                                          <p:spTgt spid="3"/>
                                        </p:tgtEl>
                                      </p:cBhvr>
                                      <p:to x="100000" y="60000"/>
                                    </p:animScale>
                                    <p:animScale>
                                      <p:cBhvr>
                                        <p:cTn id="14" dur="83" decel="50000">
                                          <p:stCondLst>
                                            <p:cond delay="338"/>
                                          </p:stCondLst>
                                        </p:cTn>
                                        <p:tgtEl>
                                          <p:spTgt spid="3"/>
                                        </p:tgtEl>
                                      </p:cBhvr>
                                      <p:to x="100000" y="100000"/>
                                    </p:animScale>
                                    <p:animScale>
                                      <p:cBhvr>
                                        <p:cTn id="15" dur="13">
                                          <p:stCondLst>
                                            <p:cond delay="656"/>
                                          </p:stCondLst>
                                        </p:cTn>
                                        <p:tgtEl>
                                          <p:spTgt spid="3"/>
                                        </p:tgtEl>
                                      </p:cBhvr>
                                      <p:to x="100000" y="80000"/>
                                    </p:animScale>
                                    <p:animScale>
                                      <p:cBhvr>
                                        <p:cTn id="16" dur="83" decel="50000">
                                          <p:stCondLst>
                                            <p:cond delay="669"/>
                                          </p:stCondLst>
                                        </p:cTn>
                                        <p:tgtEl>
                                          <p:spTgt spid="3"/>
                                        </p:tgtEl>
                                      </p:cBhvr>
                                      <p:to x="100000" y="100000"/>
                                    </p:animScale>
                                    <p:animScale>
                                      <p:cBhvr>
                                        <p:cTn id="17" dur="13">
                                          <p:stCondLst>
                                            <p:cond delay="821"/>
                                          </p:stCondLst>
                                        </p:cTn>
                                        <p:tgtEl>
                                          <p:spTgt spid="3"/>
                                        </p:tgtEl>
                                      </p:cBhvr>
                                      <p:to x="100000" y="90000"/>
                                    </p:animScale>
                                    <p:animScale>
                                      <p:cBhvr>
                                        <p:cTn id="18" dur="83" decel="50000">
                                          <p:stCondLst>
                                            <p:cond delay="834"/>
                                          </p:stCondLst>
                                        </p:cTn>
                                        <p:tgtEl>
                                          <p:spTgt spid="3"/>
                                        </p:tgtEl>
                                      </p:cBhvr>
                                      <p:to x="100000" y="100000"/>
                                    </p:animScale>
                                    <p:animScale>
                                      <p:cBhvr>
                                        <p:cTn id="19" dur="13">
                                          <p:stCondLst>
                                            <p:cond delay="904"/>
                                          </p:stCondLst>
                                        </p:cTn>
                                        <p:tgtEl>
                                          <p:spTgt spid="3"/>
                                        </p:tgtEl>
                                      </p:cBhvr>
                                      <p:to x="100000" y="95000"/>
                                    </p:animScale>
                                    <p:animScale>
                                      <p:cBhvr>
                                        <p:cTn id="20" dur="83" decel="50000">
                                          <p:stCondLst>
                                            <p:cond delay="917"/>
                                          </p:stCondLst>
                                        </p:cTn>
                                        <p:tgtEl>
                                          <p:spTgt spid="3"/>
                                        </p:tgtEl>
                                      </p:cBhvr>
                                      <p:to x="100000" y="100000"/>
                                    </p:animScale>
                                  </p:childTnLst>
                                </p:cTn>
                              </p:par>
                              <p:par>
                                <p:cTn id="21" presetID="17" presetClass="entr" presetSubtype="10" fill="hold" grpId="0" nodeType="with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p:cTn id="23" dur="500" fill="hold"/>
                                        <p:tgtEl>
                                          <p:spTgt spid="4"/>
                                        </p:tgtEl>
                                        <p:attrNameLst>
                                          <p:attrName>ppt_w</p:attrName>
                                        </p:attrNameLst>
                                      </p:cBhvr>
                                      <p:tavLst>
                                        <p:tav tm="0">
                                          <p:val>
                                            <p:fltVal val="0"/>
                                          </p:val>
                                        </p:tav>
                                        <p:tav tm="100000">
                                          <p:val>
                                            <p:strVal val="#ppt_w"/>
                                          </p:val>
                                        </p:tav>
                                      </p:tavLst>
                                    </p:anim>
                                    <p:anim calcmode="lin" valueType="num">
                                      <p:cBhvr>
                                        <p:cTn id="24" dur="500" fill="hold"/>
                                        <p:tgtEl>
                                          <p:spTgt spid="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0" y="0"/>
            <a:ext cx="9121140" cy="5700712"/>
          </a:xfrm>
          <a:prstGeom prst="rect">
            <a:avLst/>
          </a:prstGeom>
        </p:spPr>
      </p:pic>
      <p:sp>
        <p:nvSpPr>
          <p:cNvPr id="4" name="Up Arrow 3"/>
          <p:cNvSpPr/>
          <p:nvPr/>
        </p:nvSpPr>
        <p:spPr bwMode="auto">
          <a:xfrm rot="19722117">
            <a:off x="1811124" y="954437"/>
            <a:ext cx="149255" cy="224441"/>
          </a:xfrm>
          <a:prstGeom prst="upArrow">
            <a:avLst>
              <a:gd name="adj1" fmla="val 25089"/>
              <a:gd name="adj2" fmla="val 87414"/>
            </a:avLst>
          </a:prstGeom>
          <a:solidFill>
            <a:schemeClr val="bg1"/>
          </a:solidFill>
          <a:ln w="9525" cap="sq"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22" tIns="45711" rIns="91422" bIns="45711" numCol="1" rtlCol="0" anchor="t" anchorCtr="0" compatLnSpc="1">
            <a:prstTxWarp prst="textNoShape">
              <a:avLst/>
            </a:prstTxWarp>
          </a:bodyPr>
          <a:lstStyle/>
          <a:p>
            <a:pPr algn="l" defTabSz="914226"/>
            <a:endParaRPr lang="en-GB" sz="2400" b="0" dirty="0">
              <a:solidFill>
                <a:schemeClr val="tx1"/>
              </a:solidFill>
              <a:latin typeface="Arial" charset="0"/>
              <a:ea typeface="ＭＳ Ｐゴシック" pitchFamily="-48" charset="-128"/>
            </a:endParaRPr>
          </a:p>
        </p:txBody>
      </p:sp>
      <p:sp>
        <p:nvSpPr>
          <p:cNvPr id="5" name="Rectangular Callout 4"/>
          <p:cNvSpPr/>
          <p:nvPr/>
        </p:nvSpPr>
        <p:spPr bwMode="auto">
          <a:xfrm>
            <a:off x="4788024" y="759909"/>
            <a:ext cx="1872208" cy="1008112"/>
          </a:xfrm>
          <a:prstGeom prst="wedgeRectCallout">
            <a:avLst>
              <a:gd name="adj1" fmla="val -13016"/>
              <a:gd name="adj2" fmla="val 16093"/>
            </a:avLst>
          </a:prstGeom>
          <a:solidFill>
            <a:srgbClr val="FFFF00">
              <a:alpha val="75000"/>
            </a:srgbClr>
          </a:solidFill>
          <a:ln w="12700" cap="flat" cmpd="sng" algn="ctr">
            <a:solidFill>
              <a:srgbClr val="FF0000"/>
            </a:solidFill>
            <a:prstDash val="solid"/>
            <a:round/>
            <a:headEnd type="none" w="med" len="med"/>
            <a:tailEnd type="none" w="med" len="med"/>
          </a:ln>
          <a:effectLst>
            <a:outerShdw blurRad="50800" dist="38100" dir="2700000" sx="102000" sy="102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GB" sz="1100" b="0" dirty="0">
                <a:solidFill>
                  <a:srgbClr val="FF0000"/>
                </a:solidFill>
              </a:rPr>
              <a:t>Please note that this Green Abbey CSV files is available from the ZIP that provided this presentation</a:t>
            </a:r>
          </a:p>
        </p:txBody>
      </p:sp>
    </p:spTree>
    <p:extLst>
      <p:ext uri="{BB962C8B-B14F-4D97-AF65-F5344CB8AC3E}">
        <p14:creationId xmlns:p14="http://schemas.microsoft.com/office/powerpoint/2010/main" val="123934956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290">
                                          <p:stCondLst>
                                            <p:cond delay="0"/>
                                          </p:stCondLst>
                                        </p:cTn>
                                        <p:tgtEl>
                                          <p:spTgt spid="4"/>
                                        </p:tgtEl>
                                      </p:cBhvr>
                                    </p:animEffect>
                                    <p:anim calcmode="lin" valueType="num">
                                      <p:cBhvr>
                                        <p:cTn id="8" dur="911"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332"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332" tmFilter="0, 0; 0.125,0.2665; 0.25,0.4; 0.375,0.465; 0.5,0.5;  0.625,0.535; 0.75,0.6; 0.875,0.7335; 1,1">
                                          <p:stCondLst>
                                            <p:cond delay="332"/>
                                          </p:stCondLst>
                                        </p:cTn>
                                        <p:tgtEl>
                                          <p:spTgt spid="4"/>
                                        </p:tgtEl>
                                        <p:attrNameLst>
                                          <p:attrName>ppt_y</p:attrName>
                                        </p:attrNameLst>
                                      </p:cBhvr>
                                      <p:tavLst>
                                        <p:tav tm="0" fmla="#ppt_y-sin(pi*$)/9">
                                          <p:val>
                                            <p:fltVal val="0"/>
                                          </p:val>
                                        </p:tav>
                                        <p:tav tm="100000">
                                          <p:val>
                                            <p:fltVal val="1"/>
                                          </p:val>
                                        </p:tav>
                                      </p:tavLst>
                                    </p:anim>
                                    <p:anim calcmode="lin" valueType="num">
                                      <p:cBhvr>
                                        <p:cTn id="11" dur="166" tmFilter="0, 0; 0.125,0.2665; 0.25,0.4; 0.375,0.465; 0.5,0.5;  0.625,0.535; 0.75,0.6; 0.875,0.7335; 1,1">
                                          <p:stCondLst>
                                            <p:cond delay="662"/>
                                          </p:stCondLst>
                                        </p:cTn>
                                        <p:tgtEl>
                                          <p:spTgt spid="4"/>
                                        </p:tgtEl>
                                        <p:attrNameLst>
                                          <p:attrName>ppt_y</p:attrName>
                                        </p:attrNameLst>
                                      </p:cBhvr>
                                      <p:tavLst>
                                        <p:tav tm="0" fmla="#ppt_y-sin(pi*$)/27">
                                          <p:val>
                                            <p:fltVal val="0"/>
                                          </p:val>
                                        </p:tav>
                                        <p:tav tm="100000">
                                          <p:val>
                                            <p:fltVal val="1"/>
                                          </p:val>
                                        </p:tav>
                                      </p:tavLst>
                                    </p:anim>
                                    <p:anim calcmode="lin" valueType="num">
                                      <p:cBhvr>
                                        <p:cTn id="12" dur="82" tmFilter="0, 0; 0.125,0.2665; 0.25,0.4; 0.375,0.465; 0.5,0.5;  0.625,0.535; 0.75,0.6; 0.875,0.7335; 1,1">
                                          <p:stCondLst>
                                            <p:cond delay="828"/>
                                          </p:stCondLst>
                                        </p:cTn>
                                        <p:tgtEl>
                                          <p:spTgt spid="4"/>
                                        </p:tgtEl>
                                        <p:attrNameLst>
                                          <p:attrName>ppt_y</p:attrName>
                                        </p:attrNameLst>
                                      </p:cBhvr>
                                      <p:tavLst>
                                        <p:tav tm="0" fmla="#ppt_y-sin(pi*$)/81">
                                          <p:val>
                                            <p:fltVal val="0"/>
                                          </p:val>
                                        </p:tav>
                                        <p:tav tm="100000">
                                          <p:val>
                                            <p:fltVal val="1"/>
                                          </p:val>
                                        </p:tav>
                                      </p:tavLst>
                                    </p:anim>
                                    <p:animScale>
                                      <p:cBhvr>
                                        <p:cTn id="13" dur="13">
                                          <p:stCondLst>
                                            <p:cond delay="325"/>
                                          </p:stCondLst>
                                        </p:cTn>
                                        <p:tgtEl>
                                          <p:spTgt spid="4"/>
                                        </p:tgtEl>
                                      </p:cBhvr>
                                      <p:to x="100000" y="60000"/>
                                    </p:animScale>
                                    <p:animScale>
                                      <p:cBhvr>
                                        <p:cTn id="14" dur="83" decel="50000">
                                          <p:stCondLst>
                                            <p:cond delay="338"/>
                                          </p:stCondLst>
                                        </p:cTn>
                                        <p:tgtEl>
                                          <p:spTgt spid="4"/>
                                        </p:tgtEl>
                                      </p:cBhvr>
                                      <p:to x="100000" y="100000"/>
                                    </p:animScale>
                                    <p:animScale>
                                      <p:cBhvr>
                                        <p:cTn id="15" dur="13">
                                          <p:stCondLst>
                                            <p:cond delay="656"/>
                                          </p:stCondLst>
                                        </p:cTn>
                                        <p:tgtEl>
                                          <p:spTgt spid="4"/>
                                        </p:tgtEl>
                                      </p:cBhvr>
                                      <p:to x="100000" y="80000"/>
                                    </p:animScale>
                                    <p:animScale>
                                      <p:cBhvr>
                                        <p:cTn id="16" dur="83" decel="50000">
                                          <p:stCondLst>
                                            <p:cond delay="669"/>
                                          </p:stCondLst>
                                        </p:cTn>
                                        <p:tgtEl>
                                          <p:spTgt spid="4"/>
                                        </p:tgtEl>
                                      </p:cBhvr>
                                      <p:to x="100000" y="100000"/>
                                    </p:animScale>
                                    <p:animScale>
                                      <p:cBhvr>
                                        <p:cTn id="17" dur="13">
                                          <p:stCondLst>
                                            <p:cond delay="821"/>
                                          </p:stCondLst>
                                        </p:cTn>
                                        <p:tgtEl>
                                          <p:spTgt spid="4"/>
                                        </p:tgtEl>
                                      </p:cBhvr>
                                      <p:to x="100000" y="90000"/>
                                    </p:animScale>
                                    <p:animScale>
                                      <p:cBhvr>
                                        <p:cTn id="18" dur="83" decel="50000">
                                          <p:stCondLst>
                                            <p:cond delay="834"/>
                                          </p:stCondLst>
                                        </p:cTn>
                                        <p:tgtEl>
                                          <p:spTgt spid="4"/>
                                        </p:tgtEl>
                                      </p:cBhvr>
                                      <p:to x="100000" y="100000"/>
                                    </p:animScale>
                                    <p:animScale>
                                      <p:cBhvr>
                                        <p:cTn id="19" dur="13">
                                          <p:stCondLst>
                                            <p:cond delay="904"/>
                                          </p:stCondLst>
                                        </p:cTn>
                                        <p:tgtEl>
                                          <p:spTgt spid="4"/>
                                        </p:tgtEl>
                                      </p:cBhvr>
                                      <p:to x="100000" y="95000"/>
                                    </p:animScale>
                                    <p:animScale>
                                      <p:cBhvr>
                                        <p:cTn id="20" dur="83" decel="50000">
                                          <p:stCondLst>
                                            <p:cond delay="917"/>
                                          </p:stCondLst>
                                        </p:cTn>
                                        <p:tgtEl>
                                          <p:spTgt spid="4"/>
                                        </p:tgtEl>
                                      </p:cBhvr>
                                      <p:to x="100000" y="100000"/>
                                    </p:animScale>
                                  </p:childTnLst>
                                </p:cTn>
                              </p:par>
                              <p:par>
                                <p:cTn id="21" presetID="17" presetClass="entr" presetSubtype="10"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p:cTn id="23" dur="500" fill="hold"/>
                                        <p:tgtEl>
                                          <p:spTgt spid="5"/>
                                        </p:tgtEl>
                                        <p:attrNameLst>
                                          <p:attrName>ppt_w</p:attrName>
                                        </p:attrNameLst>
                                      </p:cBhvr>
                                      <p:tavLst>
                                        <p:tav tm="0">
                                          <p:val>
                                            <p:fltVal val="0"/>
                                          </p:val>
                                        </p:tav>
                                        <p:tav tm="100000">
                                          <p:val>
                                            <p:strVal val="#ppt_w"/>
                                          </p:val>
                                        </p:tav>
                                      </p:tavLst>
                                    </p:anim>
                                    <p:anim calcmode="lin" valueType="num">
                                      <p:cBhvr>
                                        <p:cTn id="24" dur="5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0" y="0"/>
            <a:ext cx="9121140" cy="5700712"/>
          </a:xfrm>
          <a:prstGeom prst="rect">
            <a:avLst/>
          </a:prstGeom>
        </p:spPr>
      </p:pic>
      <p:sp>
        <p:nvSpPr>
          <p:cNvPr id="4" name="Up Arrow 3"/>
          <p:cNvSpPr/>
          <p:nvPr/>
        </p:nvSpPr>
        <p:spPr bwMode="auto">
          <a:xfrm rot="19722117">
            <a:off x="2806601" y="2624971"/>
            <a:ext cx="149255" cy="224441"/>
          </a:xfrm>
          <a:prstGeom prst="upArrow">
            <a:avLst>
              <a:gd name="adj1" fmla="val 25089"/>
              <a:gd name="adj2" fmla="val 87414"/>
            </a:avLst>
          </a:prstGeom>
          <a:solidFill>
            <a:schemeClr val="bg1"/>
          </a:solidFill>
          <a:ln w="9525" cap="sq"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22" tIns="45711" rIns="91422" bIns="45711" numCol="1" rtlCol="0" anchor="t" anchorCtr="0" compatLnSpc="1">
            <a:prstTxWarp prst="textNoShape">
              <a:avLst/>
            </a:prstTxWarp>
          </a:bodyPr>
          <a:lstStyle/>
          <a:p>
            <a:pPr algn="l" defTabSz="914226"/>
            <a:endParaRPr lang="en-GB" sz="2400" b="0" dirty="0">
              <a:solidFill>
                <a:schemeClr val="tx1"/>
              </a:solidFill>
              <a:latin typeface="Arial" charset="0"/>
              <a:ea typeface="ＭＳ Ｐゴシック" pitchFamily="-48" charset="-128"/>
            </a:endParaRPr>
          </a:p>
        </p:txBody>
      </p:sp>
      <p:sp>
        <p:nvSpPr>
          <p:cNvPr id="6" name="Rectangular Callout 5"/>
          <p:cNvSpPr/>
          <p:nvPr/>
        </p:nvSpPr>
        <p:spPr bwMode="auto">
          <a:xfrm>
            <a:off x="4788024" y="759909"/>
            <a:ext cx="3024336" cy="657431"/>
          </a:xfrm>
          <a:prstGeom prst="wedgeRectCallout">
            <a:avLst>
              <a:gd name="adj1" fmla="val -13016"/>
              <a:gd name="adj2" fmla="val 16093"/>
            </a:avLst>
          </a:prstGeom>
          <a:solidFill>
            <a:srgbClr val="FFFF00">
              <a:alpha val="75000"/>
            </a:srgbClr>
          </a:solidFill>
          <a:ln w="12700" cap="flat" cmpd="sng" algn="ctr">
            <a:solidFill>
              <a:srgbClr val="FF0000"/>
            </a:solidFill>
            <a:prstDash val="solid"/>
            <a:round/>
            <a:headEnd type="none" w="med" len="med"/>
            <a:tailEnd type="none" w="med" len="med"/>
          </a:ln>
          <a:effectLst>
            <a:outerShdw blurRad="50800" dist="38100" dir="2700000" sx="102000" sy="102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GB" sz="1100" b="0" dirty="0">
                <a:solidFill>
                  <a:srgbClr val="FF0000"/>
                </a:solidFill>
              </a:rPr>
              <a:t>We have modified validation of the file so that we now check the columns in the CSV file and not the name of the file.</a:t>
            </a:r>
          </a:p>
        </p:txBody>
      </p:sp>
      <p:sp>
        <p:nvSpPr>
          <p:cNvPr id="7" name="Rectangular Callout 6"/>
          <p:cNvSpPr/>
          <p:nvPr/>
        </p:nvSpPr>
        <p:spPr bwMode="auto">
          <a:xfrm>
            <a:off x="4788024" y="1561356"/>
            <a:ext cx="3024336" cy="2160240"/>
          </a:xfrm>
          <a:prstGeom prst="wedgeRectCallout">
            <a:avLst>
              <a:gd name="adj1" fmla="val -13016"/>
              <a:gd name="adj2" fmla="val 16093"/>
            </a:avLst>
          </a:prstGeom>
          <a:solidFill>
            <a:srgbClr val="FFFF00">
              <a:alpha val="75000"/>
            </a:srgbClr>
          </a:solidFill>
          <a:ln w="12700" cap="flat" cmpd="sng" algn="ctr">
            <a:solidFill>
              <a:srgbClr val="FF0000"/>
            </a:solidFill>
            <a:prstDash val="solid"/>
            <a:round/>
            <a:headEnd type="none" w="med" len="med"/>
            <a:tailEnd type="none" w="med" len="med"/>
          </a:ln>
          <a:effectLst>
            <a:outerShdw blurRad="50800" dist="38100" dir="2700000" sx="102000" sy="102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GB" sz="1100" b="0" dirty="0">
                <a:solidFill>
                  <a:srgbClr val="FF0000"/>
                </a:solidFill>
              </a:rPr>
              <a:t>The validation will accept a file with </a:t>
            </a:r>
            <a:r>
              <a:rPr lang="en-GB" sz="1100" dirty="0">
                <a:solidFill>
                  <a:srgbClr val="FF0000"/>
                </a:solidFill>
              </a:rPr>
              <a:t>and without </a:t>
            </a:r>
            <a:r>
              <a:rPr lang="en-GB" sz="1100" b="0" dirty="0">
                <a:solidFill>
                  <a:srgbClr val="FF0000"/>
                </a:solidFill>
              </a:rPr>
              <a:t>the Adopted from Care column being present.  This is important where the school also imports CSV files for pupils who joined their school after the Spring Census.  Such imports are helpful, as pupils are still “deprived”, even though the new school does not obtain the premium money.  In line with data protection regulations for adopted pupils, the DfE does not include Adopted from Care information obtained from the previous schools</a:t>
            </a:r>
          </a:p>
        </p:txBody>
      </p:sp>
    </p:spTree>
    <p:extLst>
      <p:ext uri="{BB962C8B-B14F-4D97-AF65-F5344CB8AC3E}">
        <p14:creationId xmlns:p14="http://schemas.microsoft.com/office/powerpoint/2010/main" val="185290353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290">
                                          <p:stCondLst>
                                            <p:cond delay="0"/>
                                          </p:stCondLst>
                                        </p:cTn>
                                        <p:tgtEl>
                                          <p:spTgt spid="4"/>
                                        </p:tgtEl>
                                      </p:cBhvr>
                                    </p:animEffect>
                                    <p:anim calcmode="lin" valueType="num">
                                      <p:cBhvr>
                                        <p:cTn id="8" dur="911"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332"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332" tmFilter="0, 0; 0.125,0.2665; 0.25,0.4; 0.375,0.465; 0.5,0.5;  0.625,0.535; 0.75,0.6; 0.875,0.7335; 1,1">
                                          <p:stCondLst>
                                            <p:cond delay="332"/>
                                          </p:stCondLst>
                                        </p:cTn>
                                        <p:tgtEl>
                                          <p:spTgt spid="4"/>
                                        </p:tgtEl>
                                        <p:attrNameLst>
                                          <p:attrName>ppt_y</p:attrName>
                                        </p:attrNameLst>
                                      </p:cBhvr>
                                      <p:tavLst>
                                        <p:tav tm="0" fmla="#ppt_y-sin(pi*$)/9">
                                          <p:val>
                                            <p:fltVal val="0"/>
                                          </p:val>
                                        </p:tav>
                                        <p:tav tm="100000">
                                          <p:val>
                                            <p:fltVal val="1"/>
                                          </p:val>
                                        </p:tav>
                                      </p:tavLst>
                                    </p:anim>
                                    <p:anim calcmode="lin" valueType="num">
                                      <p:cBhvr>
                                        <p:cTn id="11" dur="166" tmFilter="0, 0; 0.125,0.2665; 0.25,0.4; 0.375,0.465; 0.5,0.5;  0.625,0.535; 0.75,0.6; 0.875,0.7335; 1,1">
                                          <p:stCondLst>
                                            <p:cond delay="662"/>
                                          </p:stCondLst>
                                        </p:cTn>
                                        <p:tgtEl>
                                          <p:spTgt spid="4"/>
                                        </p:tgtEl>
                                        <p:attrNameLst>
                                          <p:attrName>ppt_y</p:attrName>
                                        </p:attrNameLst>
                                      </p:cBhvr>
                                      <p:tavLst>
                                        <p:tav tm="0" fmla="#ppt_y-sin(pi*$)/27">
                                          <p:val>
                                            <p:fltVal val="0"/>
                                          </p:val>
                                        </p:tav>
                                        <p:tav tm="100000">
                                          <p:val>
                                            <p:fltVal val="1"/>
                                          </p:val>
                                        </p:tav>
                                      </p:tavLst>
                                    </p:anim>
                                    <p:anim calcmode="lin" valueType="num">
                                      <p:cBhvr>
                                        <p:cTn id="12" dur="82" tmFilter="0, 0; 0.125,0.2665; 0.25,0.4; 0.375,0.465; 0.5,0.5;  0.625,0.535; 0.75,0.6; 0.875,0.7335; 1,1">
                                          <p:stCondLst>
                                            <p:cond delay="828"/>
                                          </p:stCondLst>
                                        </p:cTn>
                                        <p:tgtEl>
                                          <p:spTgt spid="4"/>
                                        </p:tgtEl>
                                        <p:attrNameLst>
                                          <p:attrName>ppt_y</p:attrName>
                                        </p:attrNameLst>
                                      </p:cBhvr>
                                      <p:tavLst>
                                        <p:tav tm="0" fmla="#ppt_y-sin(pi*$)/81">
                                          <p:val>
                                            <p:fltVal val="0"/>
                                          </p:val>
                                        </p:tav>
                                        <p:tav tm="100000">
                                          <p:val>
                                            <p:fltVal val="1"/>
                                          </p:val>
                                        </p:tav>
                                      </p:tavLst>
                                    </p:anim>
                                    <p:animScale>
                                      <p:cBhvr>
                                        <p:cTn id="13" dur="13">
                                          <p:stCondLst>
                                            <p:cond delay="325"/>
                                          </p:stCondLst>
                                        </p:cTn>
                                        <p:tgtEl>
                                          <p:spTgt spid="4"/>
                                        </p:tgtEl>
                                      </p:cBhvr>
                                      <p:to x="100000" y="60000"/>
                                    </p:animScale>
                                    <p:animScale>
                                      <p:cBhvr>
                                        <p:cTn id="14" dur="83" decel="50000">
                                          <p:stCondLst>
                                            <p:cond delay="338"/>
                                          </p:stCondLst>
                                        </p:cTn>
                                        <p:tgtEl>
                                          <p:spTgt spid="4"/>
                                        </p:tgtEl>
                                      </p:cBhvr>
                                      <p:to x="100000" y="100000"/>
                                    </p:animScale>
                                    <p:animScale>
                                      <p:cBhvr>
                                        <p:cTn id="15" dur="13">
                                          <p:stCondLst>
                                            <p:cond delay="656"/>
                                          </p:stCondLst>
                                        </p:cTn>
                                        <p:tgtEl>
                                          <p:spTgt spid="4"/>
                                        </p:tgtEl>
                                      </p:cBhvr>
                                      <p:to x="100000" y="80000"/>
                                    </p:animScale>
                                    <p:animScale>
                                      <p:cBhvr>
                                        <p:cTn id="16" dur="83" decel="50000">
                                          <p:stCondLst>
                                            <p:cond delay="669"/>
                                          </p:stCondLst>
                                        </p:cTn>
                                        <p:tgtEl>
                                          <p:spTgt spid="4"/>
                                        </p:tgtEl>
                                      </p:cBhvr>
                                      <p:to x="100000" y="100000"/>
                                    </p:animScale>
                                    <p:animScale>
                                      <p:cBhvr>
                                        <p:cTn id="17" dur="13">
                                          <p:stCondLst>
                                            <p:cond delay="821"/>
                                          </p:stCondLst>
                                        </p:cTn>
                                        <p:tgtEl>
                                          <p:spTgt spid="4"/>
                                        </p:tgtEl>
                                      </p:cBhvr>
                                      <p:to x="100000" y="90000"/>
                                    </p:animScale>
                                    <p:animScale>
                                      <p:cBhvr>
                                        <p:cTn id="18" dur="83" decel="50000">
                                          <p:stCondLst>
                                            <p:cond delay="834"/>
                                          </p:stCondLst>
                                        </p:cTn>
                                        <p:tgtEl>
                                          <p:spTgt spid="4"/>
                                        </p:tgtEl>
                                      </p:cBhvr>
                                      <p:to x="100000" y="100000"/>
                                    </p:animScale>
                                    <p:animScale>
                                      <p:cBhvr>
                                        <p:cTn id="19" dur="13">
                                          <p:stCondLst>
                                            <p:cond delay="904"/>
                                          </p:stCondLst>
                                        </p:cTn>
                                        <p:tgtEl>
                                          <p:spTgt spid="4"/>
                                        </p:tgtEl>
                                      </p:cBhvr>
                                      <p:to x="100000" y="95000"/>
                                    </p:animScale>
                                    <p:animScale>
                                      <p:cBhvr>
                                        <p:cTn id="20" dur="83" decel="50000">
                                          <p:stCondLst>
                                            <p:cond delay="917"/>
                                          </p:stCondLst>
                                        </p:cTn>
                                        <p:tgtEl>
                                          <p:spTgt spid="4"/>
                                        </p:tgtEl>
                                      </p:cBhvr>
                                      <p:to x="100000" y="100000"/>
                                    </p:animScale>
                                  </p:childTnLst>
                                </p:cTn>
                              </p:par>
                              <p:par>
                                <p:cTn id="21" presetID="17" presetClass="entr" presetSubtype="10"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p:cTn id="23" dur="500" fill="hold"/>
                                        <p:tgtEl>
                                          <p:spTgt spid="6"/>
                                        </p:tgtEl>
                                        <p:attrNameLst>
                                          <p:attrName>ppt_w</p:attrName>
                                        </p:attrNameLst>
                                      </p:cBhvr>
                                      <p:tavLst>
                                        <p:tav tm="0">
                                          <p:val>
                                            <p:fltVal val="0"/>
                                          </p:val>
                                        </p:tav>
                                        <p:tav tm="100000">
                                          <p:val>
                                            <p:strVal val="#ppt_w"/>
                                          </p:val>
                                        </p:tav>
                                      </p:tavLst>
                                    </p:anim>
                                    <p:anim calcmode="lin" valueType="num">
                                      <p:cBhvr>
                                        <p:cTn id="24" dur="500" fill="hold"/>
                                        <p:tgtEl>
                                          <p:spTgt spid="6"/>
                                        </p:tgtEl>
                                        <p:attrNameLst>
                                          <p:attrName>ppt_h</p:attrName>
                                        </p:attrNameLst>
                                      </p:cBhvr>
                                      <p:tavLst>
                                        <p:tav tm="0">
                                          <p:val>
                                            <p:strVal val="#ppt_h"/>
                                          </p:val>
                                        </p:tav>
                                        <p:tav tm="100000">
                                          <p:val>
                                            <p:strVal val="#ppt_h"/>
                                          </p:val>
                                        </p:tav>
                                      </p:tavLst>
                                    </p:anim>
                                  </p:childTnLst>
                                </p:cTn>
                              </p:par>
                            </p:childTnLst>
                          </p:cTn>
                        </p:par>
                      </p:childTnLst>
                    </p:cTn>
                  </p:par>
                  <p:par>
                    <p:cTn id="25" fill="hold">
                      <p:stCondLst>
                        <p:cond delay="indefinite"/>
                      </p:stCondLst>
                      <p:childTnLst>
                        <p:par>
                          <p:cTn id="26" fill="hold">
                            <p:stCondLst>
                              <p:cond delay="0"/>
                            </p:stCondLst>
                            <p:childTnLst>
                              <p:par>
                                <p:cTn id="27" presetID="17" presetClass="entr" presetSubtype="10"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 calcmode="lin" valueType="num">
                                      <p:cBhvr>
                                        <p:cTn id="29" dur="500" fill="hold"/>
                                        <p:tgtEl>
                                          <p:spTgt spid="7"/>
                                        </p:tgtEl>
                                        <p:attrNameLst>
                                          <p:attrName>ppt_w</p:attrName>
                                        </p:attrNameLst>
                                      </p:cBhvr>
                                      <p:tavLst>
                                        <p:tav tm="0">
                                          <p:val>
                                            <p:fltVal val="0"/>
                                          </p:val>
                                        </p:tav>
                                        <p:tav tm="100000">
                                          <p:val>
                                            <p:strVal val="#ppt_w"/>
                                          </p:val>
                                        </p:tav>
                                      </p:tavLst>
                                    </p:anim>
                                    <p:anim calcmode="lin" valueType="num">
                                      <p:cBhvr>
                                        <p:cTn id="30" dur="500" fill="hold"/>
                                        <p:tgtEl>
                                          <p:spTgt spid="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0" y="0"/>
            <a:ext cx="9121140" cy="5700712"/>
          </a:xfrm>
          <a:prstGeom prst="rect">
            <a:avLst/>
          </a:prstGeom>
        </p:spPr>
      </p:pic>
      <p:sp>
        <p:nvSpPr>
          <p:cNvPr id="4" name="Up Arrow 3"/>
          <p:cNvSpPr/>
          <p:nvPr/>
        </p:nvSpPr>
        <p:spPr bwMode="auto">
          <a:xfrm rot="19722117">
            <a:off x="5123494" y="3311985"/>
            <a:ext cx="149255" cy="224441"/>
          </a:xfrm>
          <a:prstGeom prst="upArrow">
            <a:avLst>
              <a:gd name="adj1" fmla="val 25089"/>
              <a:gd name="adj2" fmla="val 87414"/>
            </a:avLst>
          </a:prstGeom>
          <a:solidFill>
            <a:schemeClr val="bg1"/>
          </a:solidFill>
          <a:ln w="9525" cap="sq"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22" tIns="45711" rIns="91422" bIns="45711" numCol="1" rtlCol="0" anchor="t" anchorCtr="0" compatLnSpc="1">
            <a:prstTxWarp prst="textNoShape">
              <a:avLst/>
            </a:prstTxWarp>
          </a:bodyPr>
          <a:lstStyle/>
          <a:p>
            <a:pPr algn="l" defTabSz="914226"/>
            <a:endParaRPr lang="en-GB" sz="2400" b="0" dirty="0">
              <a:solidFill>
                <a:schemeClr val="tx1"/>
              </a:solidFill>
              <a:latin typeface="Arial" charset="0"/>
              <a:ea typeface="ＭＳ Ｐゴシック" pitchFamily="-48" charset="-128"/>
            </a:endParaRPr>
          </a:p>
        </p:txBody>
      </p:sp>
    </p:spTree>
    <p:extLst>
      <p:ext uri="{BB962C8B-B14F-4D97-AF65-F5344CB8AC3E}">
        <p14:creationId xmlns:p14="http://schemas.microsoft.com/office/powerpoint/2010/main" val="58441325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290">
                                          <p:stCondLst>
                                            <p:cond delay="0"/>
                                          </p:stCondLst>
                                        </p:cTn>
                                        <p:tgtEl>
                                          <p:spTgt spid="4"/>
                                        </p:tgtEl>
                                      </p:cBhvr>
                                    </p:animEffect>
                                    <p:anim calcmode="lin" valueType="num">
                                      <p:cBhvr>
                                        <p:cTn id="8" dur="911"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332"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332" tmFilter="0, 0; 0.125,0.2665; 0.25,0.4; 0.375,0.465; 0.5,0.5;  0.625,0.535; 0.75,0.6; 0.875,0.7335; 1,1">
                                          <p:stCondLst>
                                            <p:cond delay="332"/>
                                          </p:stCondLst>
                                        </p:cTn>
                                        <p:tgtEl>
                                          <p:spTgt spid="4"/>
                                        </p:tgtEl>
                                        <p:attrNameLst>
                                          <p:attrName>ppt_y</p:attrName>
                                        </p:attrNameLst>
                                      </p:cBhvr>
                                      <p:tavLst>
                                        <p:tav tm="0" fmla="#ppt_y-sin(pi*$)/9">
                                          <p:val>
                                            <p:fltVal val="0"/>
                                          </p:val>
                                        </p:tav>
                                        <p:tav tm="100000">
                                          <p:val>
                                            <p:fltVal val="1"/>
                                          </p:val>
                                        </p:tav>
                                      </p:tavLst>
                                    </p:anim>
                                    <p:anim calcmode="lin" valueType="num">
                                      <p:cBhvr>
                                        <p:cTn id="11" dur="166" tmFilter="0, 0; 0.125,0.2665; 0.25,0.4; 0.375,0.465; 0.5,0.5;  0.625,0.535; 0.75,0.6; 0.875,0.7335; 1,1">
                                          <p:stCondLst>
                                            <p:cond delay="662"/>
                                          </p:stCondLst>
                                        </p:cTn>
                                        <p:tgtEl>
                                          <p:spTgt spid="4"/>
                                        </p:tgtEl>
                                        <p:attrNameLst>
                                          <p:attrName>ppt_y</p:attrName>
                                        </p:attrNameLst>
                                      </p:cBhvr>
                                      <p:tavLst>
                                        <p:tav tm="0" fmla="#ppt_y-sin(pi*$)/27">
                                          <p:val>
                                            <p:fltVal val="0"/>
                                          </p:val>
                                        </p:tav>
                                        <p:tav tm="100000">
                                          <p:val>
                                            <p:fltVal val="1"/>
                                          </p:val>
                                        </p:tav>
                                      </p:tavLst>
                                    </p:anim>
                                    <p:anim calcmode="lin" valueType="num">
                                      <p:cBhvr>
                                        <p:cTn id="12" dur="82" tmFilter="0, 0; 0.125,0.2665; 0.25,0.4; 0.375,0.465; 0.5,0.5;  0.625,0.535; 0.75,0.6; 0.875,0.7335; 1,1">
                                          <p:stCondLst>
                                            <p:cond delay="828"/>
                                          </p:stCondLst>
                                        </p:cTn>
                                        <p:tgtEl>
                                          <p:spTgt spid="4"/>
                                        </p:tgtEl>
                                        <p:attrNameLst>
                                          <p:attrName>ppt_y</p:attrName>
                                        </p:attrNameLst>
                                      </p:cBhvr>
                                      <p:tavLst>
                                        <p:tav tm="0" fmla="#ppt_y-sin(pi*$)/81">
                                          <p:val>
                                            <p:fltVal val="0"/>
                                          </p:val>
                                        </p:tav>
                                        <p:tav tm="100000">
                                          <p:val>
                                            <p:fltVal val="1"/>
                                          </p:val>
                                        </p:tav>
                                      </p:tavLst>
                                    </p:anim>
                                    <p:animScale>
                                      <p:cBhvr>
                                        <p:cTn id="13" dur="13">
                                          <p:stCondLst>
                                            <p:cond delay="325"/>
                                          </p:stCondLst>
                                        </p:cTn>
                                        <p:tgtEl>
                                          <p:spTgt spid="4"/>
                                        </p:tgtEl>
                                      </p:cBhvr>
                                      <p:to x="100000" y="60000"/>
                                    </p:animScale>
                                    <p:animScale>
                                      <p:cBhvr>
                                        <p:cTn id="14" dur="83" decel="50000">
                                          <p:stCondLst>
                                            <p:cond delay="338"/>
                                          </p:stCondLst>
                                        </p:cTn>
                                        <p:tgtEl>
                                          <p:spTgt spid="4"/>
                                        </p:tgtEl>
                                      </p:cBhvr>
                                      <p:to x="100000" y="100000"/>
                                    </p:animScale>
                                    <p:animScale>
                                      <p:cBhvr>
                                        <p:cTn id="15" dur="13">
                                          <p:stCondLst>
                                            <p:cond delay="656"/>
                                          </p:stCondLst>
                                        </p:cTn>
                                        <p:tgtEl>
                                          <p:spTgt spid="4"/>
                                        </p:tgtEl>
                                      </p:cBhvr>
                                      <p:to x="100000" y="80000"/>
                                    </p:animScale>
                                    <p:animScale>
                                      <p:cBhvr>
                                        <p:cTn id="16" dur="83" decel="50000">
                                          <p:stCondLst>
                                            <p:cond delay="669"/>
                                          </p:stCondLst>
                                        </p:cTn>
                                        <p:tgtEl>
                                          <p:spTgt spid="4"/>
                                        </p:tgtEl>
                                      </p:cBhvr>
                                      <p:to x="100000" y="100000"/>
                                    </p:animScale>
                                    <p:animScale>
                                      <p:cBhvr>
                                        <p:cTn id="17" dur="13">
                                          <p:stCondLst>
                                            <p:cond delay="821"/>
                                          </p:stCondLst>
                                        </p:cTn>
                                        <p:tgtEl>
                                          <p:spTgt spid="4"/>
                                        </p:tgtEl>
                                      </p:cBhvr>
                                      <p:to x="100000" y="90000"/>
                                    </p:animScale>
                                    <p:animScale>
                                      <p:cBhvr>
                                        <p:cTn id="18" dur="83" decel="50000">
                                          <p:stCondLst>
                                            <p:cond delay="834"/>
                                          </p:stCondLst>
                                        </p:cTn>
                                        <p:tgtEl>
                                          <p:spTgt spid="4"/>
                                        </p:tgtEl>
                                      </p:cBhvr>
                                      <p:to x="100000" y="100000"/>
                                    </p:animScale>
                                    <p:animScale>
                                      <p:cBhvr>
                                        <p:cTn id="19" dur="13">
                                          <p:stCondLst>
                                            <p:cond delay="904"/>
                                          </p:stCondLst>
                                        </p:cTn>
                                        <p:tgtEl>
                                          <p:spTgt spid="4"/>
                                        </p:tgtEl>
                                      </p:cBhvr>
                                      <p:to x="100000" y="95000"/>
                                    </p:animScale>
                                    <p:animScale>
                                      <p:cBhvr>
                                        <p:cTn id="20" dur="83" decel="50000">
                                          <p:stCondLst>
                                            <p:cond delay="917"/>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0" y="0"/>
            <a:ext cx="9121140" cy="5700712"/>
          </a:xfrm>
          <a:prstGeom prst="rect">
            <a:avLst/>
          </a:prstGeom>
        </p:spPr>
      </p:pic>
      <p:sp>
        <p:nvSpPr>
          <p:cNvPr id="3" name="Up Arrow 2"/>
          <p:cNvSpPr/>
          <p:nvPr/>
        </p:nvSpPr>
        <p:spPr bwMode="auto">
          <a:xfrm rot="19722117">
            <a:off x="4043374" y="2473415"/>
            <a:ext cx="149255" cy="224441"/>
          </a:xfrm>
          <a:prstGeom prst="upArrow">
            <a:avLst>
              <a:gd name="adj1" fmla="val 25089"/>
              <a:gd name="adj2" fmla="val 87414"/>
            </a:avLst>
          </a:prstGeom>
          <a:solidFill>
            <a:schemeClr val="bg1"/>
          </a:solidFill>
          <a:ln w="9525" cap="sq"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22" tIns="45711" rIns="91422" bIns="45711" numCol="1" rtlCol="0" anchor="t" anchorCtr="0" compatLnSpc="1">
            <a:prstTxWarp prst="textNoShape">
              <a:avLst/>
            </a:prstTxWarp>
          </a:bodyPr>
          <a:lstStyle/>
          <a:p>
            <a:pPr algn="l" defTabSz="914226"/>
            <a:endParaRPr lang="en-GB" sz="2400" b="0" dirty="0">
              <a:solidFill>
                <a:schemeClr val="tx1"/>
              </a:solidFill>
              <a:latin typeface="Arial" charset="0"/>
              <a:ea typeface="ＭＳ Ｐゴシック" pitchFamily="-48" charset="-128"/>
            </a:endParaRPr>
          </a:p>
        </p:txBody>
      </p:sp>
      <p:sp>
        <p:nvSpPr>
          <p:cNvPr id="4" name="Rectangular Callout 3"/>
          <p:cNvSpPr/>
          <p:nvPr/>
        </p:nvSpPr>
        <p:spPr bwMode="auto">
          <a:xfrm>
            <a:off x="5940152" y="2425452"/>
            <a:ext cx="2304256" cy="1008112"/>
          </a:xfrm>
          <a:prstGeom prst="wedgeRectCallout">
            <a:avLst>
              <a:gd name="adj1" fmla="val -13016"/>
              <a:gd name="adj2" fmla="val 16093"/>
            </a:avLst>
          </a:prstGeom>
          <a:solidFill>
            <a:srgbClr val="FFFF00">
              <a:alpha val="75000"/>
            </a:srgbClr>
          </a:solidFill>
          <a:ln w="12700" cap="flat" cmpd="sng" algn="ctr">
            <a:solidFill>
              <a:srgbClr val="FF0000"/>
            </a:solidFill>
            <a:prstDash val="solid"/>
            <a:round/>
            <a:headEnd type="none" w="med" len="med"/>
            <a:tailEnd type="none" w="med" len="med"/>
          </a:ln>
          <a:effectLst>
            <a:outerShdw blurRad="50800" dist="38100" dir="2700000" sx="102000" sy="102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GB" sz="1100" b="0" dirty="0">
                <a:solidFill>
                  <a:srgbClr val="FF0000"/>
                </a:solidFill>
              </a:rPr>
              <a:t>Once we are happy that we have selected the right file, we tick import to bring the information in from the file.</a:t>
            </a:r>
          </a:p>
        </p:txBody>
      </p:sp>
    </p:spTree>
    <p:extLst>
      <p:ext uri="{BB962C8B-B14F-4D97-AF65-F5344CB8AC3E}">
        <p14:creationId xmlns:p14="http://schemas.microsoft.com/office/powerpoint/2010/main" val="40777703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290">
                                          <p:stCondLst>
                                            <p:cond delay="0"/>
                                          </p:stCondLst>
                                        </p:cTn>
                                        <p:tgtEl>
                                          <p:spTgt spid="3"/>
                                        </p:tgtEl>
                                      </p:cBhvr>
                                    </p:animEffect>
                                    <p:anim calcmode="lin" valueType="num">
                                      <p:cBhvr>
                                        <p:cTn id="8" dur="911"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332"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332" tmFilter="0, 0; 0.125,0.2665; 0.25,0.4; 0.375,0.465; 0.5,0.5;  0.625,0.535; 0.75,0.6; 0.875,0.7335; 1,1">
                                          <p:stCondLst>
                                            <p:cond delay="332"/>
                                          </p:stCondLst>
                                        </p:cTn>
                                        <p:tgtEl>
                                          <p:spTgt spid="3"/>
                                        </p:tgtEl>
                                        <p:attrNameLst>
                                          <p:attrName>ppt_y</p:attrName>
                                        </p:attrNameLst>
                                      </p:cBhvr>
                                      <p:tavLst>
                                        <p:tav tm="0" fmla="#ppt_y-sin(pi*$)/9">
                                          <p:val>
                                            <p:fltVal val="0"/>
                                          </p:val>
                                        </p:tav>
                                        <p:tav tm="100000">
                                          <p:val>
                                            <p:fltVal val="1"/>
                                          </p:val>
                                        </p:tav>
                                      </p:tavLst>
                                    </p:anim>
                                    <p:anim calcmode="lin" valueType="num">
                                      <p:cBhvr>
                                        <p:cTn id="11" dur="166" tmFilter="0, 0; 0.125,0.2665; 0.25,0.4; 0.375,0.465; 0.5,0.5;  0.625,0.535; 0.75,0.6; 0.875,0.7335; 1,1">
                                          <p:stCondLst>
                                            <p:cond delay="662"/>
                                          </p:stCondLst>
                                        </p:cTn>
                                        <p:tgtEl>
                                          <p:spTgt spid="3"/>
                                        </p:tgtEl>
                                        <p:attrNameLst>
                                          <p:attrName>ppt_y</p:attrName>
                                        </p:attrNameLst>
                                      </p:cBhvr>
                                      <p:tavLst>
                                        <p:tav tm="0" fmla="#ppt_y-sin(pi*$)/27">
                                          <p:val>
                                            <p:fltVal val="0"/>
                                          </p:val>
                                        </p:tav>
                                        <p:tav tm="100000">
                                          <p:val>
                                            <p:fltVal val="1"/>
                                          </p:val>
                                        </p:tav>
                                      </p:tavLst>
                                    </p:anim>
                                    <p:anim calcmode="lin" valueType="num">
                                      <p:cBhvr>
                                        <p:cTn id="12" dur="82" tmFilter="0, 0; 0.125,0.2665; 0.25,0.4; 0.375,0.465; 0.5,0.5;  0.625,0.535; 0.75,0.6; 0.875,0.7335; 1,1">
                                          <p:stCondLst>
                                            <p:cond delay="828"/>
                                          </p:stCondLst>
                                        </p:cTn>
                                        <p:tgtEl>
                                          <p:spTgt spid="3"/>
                                        </p:tgtEl>
                                        <p:attrNameLst>
                                          <p:attrName>ppt_y</p:attrName>
                                        </p:attrNameLst>
                                      </p:cBhvr>
                                      <p:tavLst>
                                        <p:tav tm="0" fmla="#ppt_y-sin(pi*$)/81">
                                          <p:val>
                                            <p:fltVal val="0"/>
                                          </p:val>
                                        </p:tav>
                                        <p:tav tm="100000">
                                          <p:val>
                                            <p:fltVal val="1"/>
                                          </p:val>
                                        </p:tav>
                                      </p:tavLst>
                                    </p:anim>
                                    <p:animScale>
                                      <p:cBhvr>
                                        <p:cTn id="13" dur="13">
                                          <p:stCondLst>
                                            <p:cond delay="325"/>
                                          </p:stCondLst>
                                        </p:cTn>
                                        <p:tgtEl>
                                          <p:spTgt spid="3"/>
                                        </p:tgtEl>
                                      </p:cBhvr>
                                      <p:to x="100000" y="60000"/>
                                    </p:animScale>
                                    <p:animScale>
                                      <p:cBhvr>
                                        <p:cTn id="14" dur="83" decel="50000">
                                          <p:stCondLst>
                                            <p:cond delay="338"/>
                                          </p:stCondLst>
                                        </p:cTn>
                                        <p:tgtEl>
                                          <p:spTgt spid="3"/>
                                        </p:tgtEl>
                                      </p:cBhvr>
                                      <p:to x="100000" y="100000"/>
                                    </p:animScale>
                                    <p:animScale>
                                      <p:cBhvr>
                                        <p:cTn id="15" dur="13">
                                          <p:stCondLst>
                                            <p:cond delay="656"/>
                                          </p:stCondLst>
                                        </p:cTn>
                                        <p:tgtEl>
                                          <p:spTgt spid="3"/>
                                        </p:tgtEl>
                                      </p:cBhvr>
                                      <p:to x="100000" y="80000"/>
                                    </p:animScale>
                                    <p:animScale>
                                      <p:cBhvr>
                                        <p:cTn id="16" dur="83" decel="50000">
                                          <p:stCondLst>
                                            <p:cond delay="669"/>
                                          </p:stCondLst>
                                        </p:cTn>
                                        <p:tgtEl>
                                          <p:spTgt spid="3"/>
                                        </p:tgtEl>
                                      </p:cBhvr>
                                      <p:to x="100000" y="100000"/>
                                    </p:animScale>
                                    <p:animScale>
                                      <p:cBhvr>
                                        <p:cTn id="17" dur="13">
                                          <p:stCondLst>
                                            <p:cond delay="821"/>
                                          </p:stCondLst>
                                        </p:cTn>
                                        <p:tgtEl>
                                          <p:spTgt spid="3"/>
                                        </p:tgtEl>
                                      </p:cBhvr>
                                      <p:to x="100000" y="90000"/>
                                    </p:animScale>
                                    <p:animScale>
                                      <p:cBhvr>
                                        <p:cTn id="18" dur="83" decel="50000">
                                          <p:stCondLst>
                                            <p:cond delay="834"/>
                                          </p:stCondLst>
                                        </p:cTn>
                                        <p:tgtEl>
                                          <p:spTgt spid="3"/>
                                        </p:tgtEl>
                                      </p:cBhvr>
                                      <p:to x="100000" y="100000"/>
                                    </p:animScale>
                                    <p:animScale>
                                      <p:cBhvr>
                                        <p:cTn id="19" dur="13">
                                          <p:stCondLst>
                                            <p:cond delay="904"/>
                                          </p:stCondLst>
                                        </p:cTn>
                                        <p:tgtEl>
                                          <p:spTgt spid="3"/>
                                        </p:tgtEl>
                                      </p:cBhvr>
                                      <p:to x="100000" y="95000"/>
                                    </p:animScale>
                                    <p:animScale>
                                      <p:cBhvr>
                                        <p:cTn id="20" dur="83" decel="50000">
                                          <p:stCondLst>
                                            <p:cond delay="917"/>
                                          </p:stCondLst>
                                        </p:cTn>
                                        <p:tgtEl>
                                          <p:spTgt spid="3"/>
                                        </p:tgtEl>
                                      </p:cBhvr>
                                      <p:to x="100000" y="100000"/>
                                    </p:animScale>
                                  </p:childTnLst>
                                </p:cTn>
                              </p:par>
                              <p:par>
                                <p:cTn id="21" presetID="17" presetClass="entr" presetSubtype="10" fill="hold" grpId="0" nodeType="with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p:cTn id="23" dur="500" fill="hold"/>
                                        <p:tgtEl>
                                          <p:spTgt spid="4"/>
                                        </p:tgtEl>
                                        <p:attrNameLst>
                                          <p:attrName>ppt_w</p:attrName>
                                        </p:attrNameLst>
                                      </p:cBhvr>
                                      <p:tavLst>
                                        <p:tav tm="0">
                                          <p:val>
                                            <p:fltVal val="0"/>
                                          </p:val>
                                        </p:tav>
                                        <p:tav tm="100000">
                                          <p:val>
                                            <p:strVal val="#ppt_w"/>
                                          </p:val>
                                        </p:tav>
                                      </p:tavLst>
                                    </p:anim>
                                    <p:anim calcmode="lin" valueType="num">
                                      <p:cBhvr>
                                        <p:cTn id="24" dur="500" fill="hold"/>
                                        <p:tgtEl>
                                          <p:spTgt spid="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rcRect b="16729"/>
          <a:stretch>
            <a:fillRect/>
          </a:stretch>
        </p:blipFill>
        <p:spPr>
          <a:xfrm>
            <a:off x="0" y="0"/>
            <a:ext cx="9144000" cy="4441676"/>
          </a:xfrm>
          <a:prstGeom prst="rect">
            <a:avLst/>
          </a:prstGeom>
        </p:spPr>
      </p:pic>
      <p:sp>
        <p:nvSpPr>
          <p:cNvPr id="4" name="Title 3"/>
          <p:cNvSpPr>
            <a:spLocks noGrp="1"/>
          </p:cNvSpPr>
          <p:nvPr>
            <p:ph type="title"/>
          </p:nvPr>
        </p:nvSpPr>
        <p:spPr>
          <a:xfrm>
            <a:off x="323528" y="4537687"/>
            <a:ext cx="8568952" cy="1056117"/>
          </a:xfrm>
        </p:spPr>
        <p:txBody>
          <a:bodyPr>
            <a:normAutofit/>
          </a:bodyPr>
          <a:lstStyle/>
          <a:p>
            <a:r>
              <a:rPr lang="en-GB" dirty="0"/>
              <a:t>Downloading the DfE CSV file for Financial Year 2016/17</a:t>
            </a:r>
            <a:endParaRPr lang="en-US" dirty="0"/>
          </a:p>
        </p:txBody>
      </p:sp>
    </p:spTree>
    <p:extLst>
      <p:ext uri="{BB962C8B-B14F-4D97-AF65-F5344CB8AC3E}">
        <p14:creationId xmlns:p14="http://schemas.microsoft.com/office/powerpoint/2010/main" val="2512723294"/>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0" y="0"/>
            <a:ext cx="9121140" cy="5700712"/>
          </a:xfrm>
          <a:prstGeom prst="rect">
            <a:avLst/>
          </a:prstGeom>
        </p:spPr>
      </p:pic>
      <p:sp>
        <p:nvSpPr>
          <p:cNvPr id="4" name="Rectangular Callout 3"/>
          <p:cNvSpPr/>
          <p:nvPr/>
        </p:nvSpPr>
        <p:spPr bwMode="auto">
          <a:xfrm>
            <a:off x="5580112" y="1273324"/>
            <a:ext cx="2232248" cy="936104"/>
          </a:xfrm>
          <a:prstGeom prst="wedgeRectCallout">
            <a:avLst>
              <a:gd name="adj1" fmla="val -13016"/>
              <a:gd name="adj2" fmla="val 16093"/>
            </a:avLst>
          </a:prstGeom>
          <a:solidFill>
            <a:srgbClr val="FFFF00">
              <a:alpha val="75000"/>
            </a:srgbClr>
          </a:solidFill>
          <a:ln w="12700" cap="flat" cmpd="sng" algn="ctr">
            <a:solidFill>
              <a:srgbClr val="FF0000"/>
            </a:solidFill>
            <a:prstDash val="solid"/>
            <a:round/>
            <a:headEnd type="none" w="med" len="med"/>
            <a:tailEnd type="none" w="med" len="med"/>
          </a:ln>
          <a:effectLst>
            <a:outerShdw blurRad="50800" dist="38100" dir="2700000" sx="102000" sy="102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GB" sz="1100" b="0" dirty="0">
                <a:solidFill>
                  <a:srgbClr val="FF0000"/>
                </a:solidFill>
              </a:rPr>
              <a:t>Sean Abbey has two different Premium Types so this is display as two rows in the table</a:t>
            </a:r>
          </a:p>
        </p:txBody>
      </p:sp>
      <p:sp>
        <p:nvSpPr>
          <p:cNvPr id="5" name="Rectangle 4"/>
          <p:cNvSpPr/>
          <p:nvPr/>
        </p:nvSpPr>
        <p:spPr>
          <a:xfrm>
            <a:off x="179512" y="1273324"/>
            <a:ext cx="4320480" cy="432048"/>
          </a:xfrm>
          <a:prstGeom prst="rect">
            <a:avLst/>
          </a:prstGeom>
          <a:noFill/>
          <a:ln>
            <a:solidFill>
              <a:srgbClr val="298E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93131370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0" y="0"/>
            <a:ext cx="9121140" cy="5700712"/>
          </a:xfrm>
          <a:prstGeom prst="rect">
            <a:avLst/>
          </a:prstGeom>
        </p:spPr>
      </p:pic>
      <p:sp>
        <p:nvSpPr>
          <p:cNvPr id="4" name="Up Arrow 3"/>
          <p:cNvSpPr/>
          <p:nvPr/>
        </p:nvSpPr>
        <p:spPr bwMode="auto">
          <a:xfrm rot="19722117">
            <a:off x="3611325" y="3537368"/>
            <a:ext cx="149255" cy="224441"/>
          </a:xfrm>
          <a:prstGeom prst="upArrow">
            <a:avLst>
              <a:gd name="adj1" fmla="val 25089"/>
              <a:gd name="adj2" fmla="val 87414"/>
            </a:avLst>
          </a:prstGeom>
          <a:solidFill>
            <a:schemeClr val="bg1"/>
          </a:solidFill>
          <a:ln w="9525" cap="sq"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22" tIns="45711" rIns="91422" bIns="45711" numCol="1" rtlCol="0" anchor="t" anchorCtr="0" compatLnSpc="1">
            <a:prstTxWarp prst="textNoShape">
              <a:avLst/>
            </a:prstTxWarp>
          </a:bodyPr>
          <a:lstStyle/>
          <a:p>
            <a:pPr algn="l" defTabSz="914226"/>
            <a:endParaRPr lang="en-GB" sz="2400" b="0" dirty="0">
              <a:solidFill>
                <a:schemeClr val="tx1"/>
              </a:solidFill>
              <a:latin typeface="Arial" charset="0"/>
              <a:ea typeface="ＭＳ Ｐゴシック" pitchFamily="-48" charset="-128"/>
            </a:endParaRPr>
          </a:p>
        </p:txBody>
      </p:sp>
      <p:sp>
        <p:nvSpPr>
          <p:cNvPr id="5" name="Rectangular Callout 4"/>
          <p:cNvSpPr/>
          <p:nvPr/>
        </p:nvSpPr>
        <p:spPr bwMode="auto">
          <a:xfrm>
            <a:off x="5868144" y="3649588"/>
            <a:ext cx="2664296" cy="1008112"/>
          </a:xfrm>
          <a:prstGeom prst="wedgeRectCallout">
            <a:avLst>
              <a:gd name="adj1" fmla="val -13016"/>
              <a:gd name="adj2" fmla="val 16093"/>
            </a:avLst>
          </a:prstGeom>
          <a:solidFill>
            <a:srgbClr val="FFFF00">
              <a:alpha val="75000"/>
            </a:srgbClr>
          </a:solidFill>
          <a:ln w="12700" cap="flat" cmpd="sng" algn="ctr">
            <a:solidFill>
              <a:srgbClr val="FF0000"/>
            </a:solidFill>
            <a:prstDash val="solid"/>
            <a:round/>
            <a:headEnd type="none" w="med" len="med"/>
            <a:tailEnd type="none" w="med" len="med"/>
          </a:ln>
          <a:effectLst>
            <a:outerShdw blurRad="50800" dist="38100" dir="2700000" sx="102000" sy="102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GB" sz="1100" b="0" dirty="0">
                <a:solidFill>
                  <a:srgbClr val="FF0000"/>
                </a:solidFill>
              </a:rPr>
              <a:t>At this point the information has just been added to a temporary table and we must click Save to add this to the “real” tables</a:t>
            </a:r>
          </a:p>
        </p:txBody>
      </p:sp>
    </p:spTree>
    <p:extLst>
      <p:ext uri="{BB962C8B-B14F-4D97-AF65-F5344CB8AC3E}">
        <p14:creationId xmlns:p14="http://schemas.microsoft.com/office/powerpoint/2010/main" val="151808858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290">
                                          <p:stCondLst>
                                            <p:cond delay="0"/>
                                          </p:stCondLst>
                                        </p:cTn>
                                        <p:tgtEl>
                                          <p:spTgt spid="4"/>
                                        </p:tgtEl>
                                      </p:cBhvr>
                                    </p:animEffect>
                                    <p:anim calcmode="lin" valueType="num">
                                      <p:cBhvr>
                                        <p:cTn id="8" dur="911"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332"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332" tmFilter="0, 0; 0.125,0.2665; 0.25,0.4; 0.375,0.465; 0.5,0.5;  0.625,0.535; 0.75,0.6; 0.875,0.7335; 1,1">
                                          <p:stCondLst>
                                            <p:cond delay="332"/>
                                          </p:stCondLst>
                                        </p:cTn>
                                        <p:tgtEl>
                                          <p:spTgt spid="4"/>
                                        </p:tgtEl>
                                        <p:attrNameLst>
                                          <p:attrName>ppt_y</p:attrName>
                                        </p:attrNameLst>
                                      </p:cBhvr>
                                      <p:tavLst>
                                        <p:tav tm="0" fmla="#ppt_y-sin(pi*$)/9">
                                          <p:val>
                                            <p:fltVal val="0"/>
                                          </p:val>
                                        </p:tav>
                                        <p:tav tm="100000">
                                          <p:val>
                                            <p:fltVal val="1"/>
                                          </p:val>
                                        </p:tav>
                                      </p:tavLst>
                                    </p:anim>
                                    <p:anim calcmode="lin" valueType="num">
                                      <p:cBhvr>
                                        <p:cTn id="11" dur="166" tmFilter="0, 0; 0.125,0.2665; 0.25,0.4; 0.375,0.465; 0.5,0.5;  0.625,0.535; 0.75,0.6; 0.875,0.7335; 1,1">
                                          <p:stCondLst>
                                            <p:cond delay="662"/>
                                          </p:stCondLst>
                                        </p:cTn>
                                        <p:tgtEl>
                                          <p:spTgt spid="4"/>
                                        </p:tgtEl>
                                        <p:attrNameLst>
                                          <p:attrName>ppt_y</p:attrName>
                                        </p:attrNameLst>
                                      </p:cBhvr>
                                      <p:tavLst>
                                        <p:tav tm="0" fmla="#ppt_y-sin(pi*$)/27">
                                          <p:val>
                                            <p:fltVal val="0"/>
                                          </p:val>
                                        </p:tav>
                                        <p:tav tm="100000">
                                          <p:val>
                                            <p:fltVal val="1"/>
                                          </p:val>
                                        </p:tav>
                                      </p:tavLst>
                                    </p:anim>
                                    <p:anim calcmode="lin" valueType="num">
                                      <p:cBhvr>
                                        <p:cTn id="12" dur="82" tmFilter="0, 0; 0.125,0.2665; 0.25,0.4; 0.375,0.465; 0.5,0.5;  0.625,0.535; 0.75,0.6; 0.875,0.7335; 1,1">
                                          <p:stCondLst>
                                            <p:cond delay="828"/>
                                          </p:stCondLst>
                                        </p:cTn>
                                        <p:tgtEl>
                                          <p:spTgt spid="4"/>
                                        </p:tgtEl>
                                        <p:attrNameLst>
                                          <p:attrName>ppt_y</p:attrName>
                                        </p:attrNameLst>
                                      </p:cBhvr>
                                      <p:tavLst>
                                        <p:tav tm="0" fmla="#ppt_y-sin(pi*$)/81">
                                          <p:val>
                                            <p:fltVal val="0"/>
                                          </p:val>
                                        </p:tav>
                                        <p:tav tm="100000">
                                          <p:val>
                                            <p:fltVal val="1"/>
                                          </p:val>
                                        </p:tav>
                                      </p:tavLst>
                                    </p:anim>
                                    <p:animScale>
                                      <p:cBhvr>
                                        <p:cTn id="13" dur="13">
                                          <p:stCondLst>
                                            <p:cond delay="325"/>
                                          </p:stCondLst>
                                        </p:cTn>
                                        <p:tgtEl>
                                          <p:spTgt spid="4"/>
                                        </p:tgtEl>
                                      </p:cBhvr>
                                      <p:to x="100000" y="60000"/>
                                    </p:animScale>
                                    <p:animScale>
                                      <p:cBhvr>
                                        <p:cTn id="14" dur="83" decel="50000">
                                          <p:stCondLst>
                                            <p:cond delay="338"/>
                                          </p:stCondLst>
                                        </p:cTn>
                                        <p:tgtEl>
                                          <p:spTgt spid="4"/>
                                        </p:tgtEl>
                                      </p:cBhvr>
                                      <p:to x="100000" y="100000"/>
                                    </p:animScale>
                                    <p:animScale>
                                      <p:cBhvr>
                                        <p:cTn id="15" dur="13">
                                          <p:stCondLst>
                                            <p:cond delay="656"/>
                                          </p:stCondLst>
                                        </p:cTn>
                                        <p:tgtEl>
                                          <p:spTgt spid="4"/>
                                        </p:tgtEl>
                                      </p:cBhvr>
                                      <p:to x="100000" y="80000"/>
                                    </p:animScale>
                                    <p:animScale>
                                      <p:cBhvr>
                                        <p:cTn id="16" dur="83" decel="50000">
                                          <p:stCondLst>
                                            <p:cond delay="669"/>
                                          </p:stCondLst>
                                        </p:cTn>
                                        <p:tgtEl>
                                          <p:spTgt spid="4"/>
                                        </p:tgtEl>
                                      </p:cBhvr>
                                      <p:to x="100000" y="100000"/>
                                    </p:animScale>
                                    <p:animScale>
                                      <p:cBhvr>
                                        <p:cTn id="17" dur="13">
                                          <p:stCondLst>
                                            <p:cond delay="821"/>
                                          </p:stCondLst>
                                        </p:cTn>
                                        <p:tgtEl>
                                          <p:spTgt spid="4"/>
                                        </p:tgtEl>
                                      </p:cBhvr>
                                      <p:to x="100000" y="90000"/>
                                    </p:animScale>
                                    <p:animScale>
                                      <p:cBhvr>
                                        <p:cTn id="18" dur="83" decel="50000">
                                          <p:stCondLst>
                                            <p:cond delay="834"/>
                                          </p:stCondLst>
                                        </p:cTn>
                                        <p:tgtEl>
                                          <p:spTgt spid="4"/>
                                        </p:tgtEl>
                                      </p:cBhvr>
                                      <p:to x="100000" y="100000"/>
                                    </p:animScale>
                                    <p:animScale>
                                      <p:cBhvr>
                                        <p:cTn id="19" dur="13">
                                          <p:stCondLst>
                                            <p:cond delay="904"/>
                                          </p:stCondLst>
                                        </p:cTn>
                                        <p:tgtEl>
                                          <p:spTgt spid="4"/>
                                        </p:tgtEl>
                                      </p:cBhvr>
                                      <p:to x="100000" y="95000"/>
                                    </p:animScale>
                                    <p:animScale>
                                      <p:cBhvr>
                                        <p:cTn id="20" dur="83" decel="50000">
                                          <p:stCondLst>
                                            <p:cond delay="917"/>
                                          </p:stCondLst>
                                        </p:cTn>
                                        <p:tgtEl>
                                          <p:spTgt spid="4"/>
                                        </p:tgtEl>
                                      </p:cBhvr>
                                      <p:to x="100000" y="100000"/>
                                    </p:animScale>
                                  </p:childTnLst>
                                </p:cTn>
                              </p:par>
                              <p:par>
                                <p:cTn id="21" presetID="17" presetClass="entr" presetSubtype="10"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p:cTn id="23" dur="500" fill="hold"/>
                                        <p:tgtEl>
                                          <p:spTgt spid="5"/>
                                        </p:tgtEl>
                                        <p:attrNameLst>
                                          <p:attrName>ppt_w</p:attrName>
                                        </p:attrNameLst>
                                      </p:cBhvr>
                                      <p:tavLst>
                                        <p:tav tm="0">
                                          <p:val>
                                            <p:fltVal val="0"/>
                                          </p:val>
                                        </p:tav>
                                        <p:tav tm="100000">
                                          <p:val>
                                            <p:strVal val="#ppt_w"/>
                                          </p:val>
                                        </p:tav>
                                      </p:tavLst>
                                    </p:anim>
                                    <p:anim calcmode="lin" valueType="num">
                                      <p:cBhvr>
                                        <p:cTn id="24" dur="5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9121140" cy="5700712"/>
          </a:xfrm>
          <a:prstGeom prst="rect">
            <a:avLst/>
          </a:prstGeom>
        </p:spPr>
      </p:pic>
      <p:sp>
        <p:nvSpPr>
          <p:cNvPr id="4" name="Up Arrow 3"/>
          <p:cNvSpPr/>
          <p:nvPr/>
        </p:nvSpPr>
        <p:spPr bwMode="auto">
          <a:xfrm rot="19722117">
            <a:off x="8895321" y="575681"/>
            <a:ext cx="149255" cy="224441"/>
          </a:xfrm>
          <a:prstGeom prst="upArrow">
            <a:avLst>
              <a:gd name="adj1" fmla="val 25089"/>
              <a:gd name="adj2" fmla="val 87414"/>
            </a:avLst>
          </a:prstGeom>
          <a:solidFill>
            <a:schemeClr val="bg1"/>
          </a:solidFill>
          <a:ln w="9525" cap="sq"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22" tIns="45711" rIns="91422" bIns="45711" numCol="1" rtlCol="0" anchor="t" anchorCtr="0" compatLnSpc="1">
            <a:prstTxWarp prst="textNoShape">
              <a:avLst/>
            </a:prstTxWarp>
          </a:bodyPr>
          <a:lstStyle/>
          <a:p>
            <a:pPr algn="l" defTabSz="914226"/>
            <a:endParaRPr lang="en-GB" sz="2400" b="0" dirty="0">
              <a:solidFill>
                <a:schemeClr val="tx1"/>
              </a:solidFill>
              <a:latin typeface="Arial" charset="0"/>
              <a:ea typeface="ＭＳ Ｐゴシック" pitchFamily="-48" charset="-128"/>
            </a:endParaRPr>
          </a:p>
        </p:txBody>
      </p:sp>
    </p:spTree>
    <p:extLst>
      <p:ext uri="{BB962C8B-B14F-4D97-AF65-F5344CB8AC3E}">
        <p14:creationId xmlns:p14="http://schemas.microsoft.com/office/powerpoint/2010/main" val="39442717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290">
                                          <p:stCondLst>
                                            <p:cond delay="0"/>
                                          </p:stCondLst>
                                        </p:cTn>
                                        <p:tgtEl>
                                          <p:spTgt spid="4"/>
                                        </p:tgtEl>
                                      </p:cBhvr>
                                    </p:animEffect>
                                    <p:anim calcmode="lin" valueType="num">
                                      <p:cBhvr>
                                        <p:cTn id="8" dur="911"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332"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332" tmFilter="0, 0; 0.125,0.2665; 0.25,0.4; 0.375,0.465; 0.5,0.5;  0.625,0.535; 0.75,0.6; 0.875,0.7335; 1,1">
                                          <p:stCondLst>
                                            <p:cond delay="332"/>
                                          </p:stCondLst>
                                        </p:cTn>
                                        <p:tgtEl>
                                          <p:spTgt spid="4"/>
                                        </p:tgtEl>
                                        <p:attrNameLst>
                                          <p:attrName>ppt_y</p:attrName>
                                        </p:attrNameLst>
                                      </p:cBhvr>
                                      <p:tavLst>
                                        <p:tav tm="0" fmla="#ppt_y-sin(pi*$)/9">
                                          <p:val>
                                            <p:fltVal val="0"/>
                                          </p:val>
                                        </p:tav>
                                        <p:tav tm="100000">
                                          <p:val>
                                            <p:fltVal val="1"/>
                                          </p:val>
                                        </p:tav>
                                      </p:tavLst>
                                    </p:anim>
                                    <p:anim calcmode="lin" valueType="num">
                                      <p:cBhvr>
                                        <p:cTn id="11" dur="166" tmFilter="0, 0; 0.125,0.2665; 0.25,0.4; 0.375,0.465; 0.5,0.5;  0.625,0.535; 0.75,0.6; 0.875,0.7335; 1,1">
                                          <p:stCondLst>
                                            <p:cond delay="662"/>
                                          </p:stCondLst>
                                        </p:cTn>
                                        <p:tgtEl>
                                          <p:spTgt spid="4"/>
                                        </p:tgtEl>
                                        <p:attrNameLst>
                                          <p:attrName>ppt_y</p:attrName>
                                        </p:attrNameLst>
                                      </p:cBhvr>
                                      <p:tavLst>
                                        <p:tav tm="0" fmla="#ppt_y-sin(pi*$)/27">
                                          <p:val>
                                            <p:fltVal val="0"/>
                                          </p:val>
                                        </p:tav>
                                        <p:tav tm="100000">
                                          <p:val>
                                            <p:fltVal val="1"/>
                                          </p:val>
                                        </p:tav>
                                      </p:tavLst>
                                    </p:anim>
                                    <p:anim calcmode="lin" valueType="num">
                                      <p:cBhvr>
                                        <p:cTn id="12" dur="82" tmFilter="0, 0; 0.125,0.2665; 0.25,0.4; 0.375,0.465; 0.5,0.5;  0.625,0.535; 0.75,0.6; 0.875,0.7335; 1,1">
                                          <p:stCondLst>
                                            <p:cond delay="828"/>
                                          </p:stCondLst>
                                        </p:cTn>
                                        <p:tgtEl>
                                          <p:spTgt spid="4"/>
                                        </p:tgtEl>
                                        <p:attrNameLst>
                                          <p:attrName>ppt_y</p:attrName>
                                        </p:attrNameLst>
                                      </p:cBhvr>
                                      <p:tavLst>
                                        <p:tav tm="0" fmla="#ppt_y-sin(pi*$)/81">
                                          <p:val>
                                            <p:fltVal val="0"/>
                                          </p:val>
                                        </p:tav>
                                        <p:tav tm="100000">
                                          <p:val>
                                            <p:fltVal val="1"/>
                                          </p:val>
                                        </p:tav>
                                      </p:tavLst>
                                    </p:anim>
                                    <p:animScale>
                                      <p:cBhvr>
                                        <p:cTn id="13" dur="13">
                                          <p:stCondLst>
                                            <p:cond delay="325"/>
                                          </p:stCondLst>
                                        </p:cTn>
                                        <p:tgtEl>
                                          <p:spTgt spid="4"/>
                                        </p:tgtEl>
                                      </p:cBhvr>
                                      <p:to x="100000" y="60000"/>
                                    </p:animScale>
                                    <p:animScale>
                                      <p:cBhvr>
                                        <p:cTn id="14" dur="83" decel="50000">
                                          <p:stCondLst>
                                            <p:cond delay="338"/>
                                          </p:stCondLst>
                                        </p:cTn>
                                        <p:tgtEl>
                                          <p:spTgt spid="4"/>
                                        </p:tgtEl>
                                      </p:cBhvr>
                                      <p:to x="100000" y="100000"/>
                                    </p:animScale>
                                    <p:animScale>
                                      <p:cBhvr>
                                        <p:cTn id="15" dur="13">
                                          <p:stCondLst>
                                            <p:cond delay="656"/>
                                          </p:stCondLst>
                                        </p:cTn>
                                        <p:tgtEl>
                                          <p:spTgt spid="4"/>
                                        </p:tgtEl>
                                      </p:cBhvr>
                                      <p:to x="100000" y="80000"/>
                                    </p:animScale>
                                    <p:animScale>
                                      <p:cBhvr>
                                        <p:cTn id="16" dur="83" decel="50000">
                                          <p:stCondLst>
                                            <p:cond delay="669"/>
                                          </p:stCondLst>
                                        </p:cTn>
                                        <p:tgtEl>
                                          <p:spTgt spid="4"/>
                                        </p:tgtEl>
                                      </p:cBhvr>
                                      <p:to x="100000" y="100000"/>
                                    </p:animScale>
                                    <p:animScale>
                                      <p:cBhvr>
                                        <p:cTn id="17" dur="13">
                                          <p:stCondLst>
                                            <p:cond delay="821"/>
                                          </p:stCondLst>
                                        </p:cTn>
                                        <p:tgtEl>
                                          <p:spTgt spid="4"/>
                                        </p:tgtEl>
                                      </p:cBhvr>
                                      <p:to x="100000" y="90000"/>
                                    </p:animScale>
                                    <p:animScale>
                                      <p:cBhvr>
                                        <p:cTn id="18" dur="83" decel="50000">
                                          <p:stCondLst>
                                            <p:cond delay="834"/>
                                          </p:stCondLst>
                                        </p:cTn>
                                        <p:tgtEl>
                                          <p:spTgt spid="4"/>
                                        </p:tgtEl>
                                      </p:cBhvr>
                                      <p:to x="100000" y="100000"/>
                                    </p:animScale>
                                    <p:animScale>
                                      <p:cBhvr>
                                        <p:cTn id="19" dur="13">
                                          <p:stCondLst>
                                            <p:cond delay="904"/>
                                          </p:stCondLst>
                                        </p:cTn>
                                        <p:tgtEl>
                                          <p:spTgt spid="4"/>
                                        </p:tgtEl>
                                      </p:cBhvr>
                                      <p:to x="100000" y="95000"/>
                                    </p:animScale>
                                    <p:animScale>
                                      <p:cBhvr>
                                        <p:cTn id="20" dur="83" decel="50000">
                                          <p:stCondLst>
                                            <p:cond delay="917"/>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0" y="0"/>
            <a:ext cx="9121140" cy="5700712"/>
          </a:xfrm>
          <a:prstGeom prst="rect">
            <a:avLst/>
          </a:prstGeom>
        </p:spPr>
      </p:pic>
      <p:sp>
        <p:nvSpPr>
          <p:cNvPr id="3" name="Up Arrow 2"/>
          <p:cNvSpPr/>
          <p:nvPr/>
        </p:nvSpPr>
        <p:spPr bwMode="auto">
          <a:xfrm rot="19722117">
            <a:off x="2099158" y="503673"/>
            <a:ext cx="149255" cy="224441"/>
          </a:xfrm>
          <a:prstGeom prst="upArrow">
            <a:avLst>
              <a:gd name="adj1" fmla="val 25089"/>
              <a:gd name="adj2" fmla="val 87414"/>
            </a:avLst>
          </a:prstGeom>
          <a:solidFill>
            <a:schemeClr val="bg1"/>
          </a:solidFill>
          <a:ln w="9525" cap="sq"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22" tIns="45711" rIns="91422" bIns="45711" numCol="1" rtlCol="0" anchor="t" anchorCtr="0" compatLnSpc="1">
            <a:prstTxWarp prst="textNoShape">
              <a:avLst/>
            </a:prstTxWarp>
          </a:bodyPr>
          <a:lstStyle/>
          <a:p>
            <a:pPr algn="l" defTabSz="914226"/>
            <a:endParaRPr lang="en-GB" sz="2400" b="0" dirty="0">
              <a:solidFill>
                <a:schemeClr val="tx1"/>
              </a:solidFill>
              <a:latin typeface="Arial" charset="0"/>
              <a:ea typeface="ＭＳ Ｐゴシック" pitchFamily="-48" charset="-128"/>
            </a:endParaRPr>
          </a:p>
        </p:txBody>
      </p:sp>
      <p:sp>
        <p:nvSpPr>
          <p:cNvPr id="4" name="Rectangular Callout 3"/>
          <p:cNvSpPr/>
          <p:nvPr/>
        </p:nvSpPr>
        <p:spPr bwMode="auto">
          <a:xfrm>
            <a:off x="3622752" y="2475743"/>
            <a:ext cx="1944216" cy="792088"/>
          </a:xfrm>
          <a:prstGeom prst="wedgeRectCallout">
            <a:avLst>
              <a:gd name="adj1" fmla="val -13016"/>
              <a:gd name="adj2" fmla="val 16093"/>
            </a:avLst>
          </a:prstGeom>
          <a:solidFill>
            <a:srgbClr val="FFFF00">
              <a:alpha val="75000"/>
            </a:srgbClr>
          </a:solidFill>
          <a:ln w="12700" cap="flat" cmpd="sng" algn="ctr">
            <a:solidFill>
              <a:srgbClr val="FF0000"/>
            </a:solidFill>
            <a:prstDash val="solid"/>
            <a:round/>
            <a:headEnd type="none" w="med" len="med"/>
            <a:tailEnd type="none" w="med" len="med"/>
          </a:ln>
          <a:effectLst>
            <a:outerShdw blurRad="50800" dist="38100" dir="2700000" sx="102000" sy="102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GB" sz="1100" b="0" dirty="0">
                <a:solidFill>
                  <a:srgbClr val="FF0000"/>
                </a:solidFill>
              </a:rPr>
              <a:t>We can check the Pupil Premium Indicator for Sean Abbey in Student Details</a:t>
            </a:r>
          </a:p>
        </p:txBody>
      </p:sp>
    </p:spTree>
    <p:extLst>
      <p:ext uri="{BB962C8B-B14F-4D97-AF65-F5344CB8AC3E}">
        <p14:creationId xmlns:p14="http://schemas.microsoft.com/office/powerpoint/2010/main" val="96148682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290">
                                          <p:stCondLst>
                                            <p:cond delay="0"/>
                                          </p:stCondLst>
                                        </p:cTn>
                                        <p:tgtEl>
                                          <p:spTgt spid="3"/>
                                        </p:tgtEl>
                                      </p:cBhvr>
                                    </p:animEffect>
                                    <p:anim calcmode="lin" valueType="num">
                                      <p:cBhvr>
                                        <p:cTn id="8" dur="911"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332"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332" tmFilter="0, 0; 0.125,0.2665; 0.25,0.4; 0.375,0.465; 0.5,0.5;  0.625,0.535; 0.75,0.6; 0.875,0.7335; 1,1">
                                          <p:stCondLst>
                                            <p:cond delay="332"/>
                                          </p:stCondLst>
                                        </p:cTn>
                                        <p:tgtEl>
                                          <p:spTgt spid="3"/>
                                        </p:tgtEl>
                                        <p:attrNameLst>
                                          <p:attrName>ppt_y</p:attrName>
                                        </p:attrNameLst>
                                      </p:cBhvr>
                                      <p:tavLst>
                                        <p:tav tm="0" fmla="#ppt_y-sin(pi*$)/9">
                                          <p:val>
                                            <p:fltVal val="0"/>
                                          </p:val>
                                        </p:tav>
                                        <p:tav tm="100000">
                                          <p:val>
                                            <p:fltVal val="1"/>
                                          </p:val>
                                        </p:tav>
                                      </p:tavLst>
                                    </p:anim>
                                    <p:anim calcmode="lin" valueType="num">
                                      <p:cBhvr>
                                        <p:cTn id="11" dur="166" tmFilter="0, 0; 0.125,0.2665; 0.25,0.4; 0.375,0.465; 0.5,0.5;  0.625,0.535; 0.75,0.6; 0.875,0.7335; 1,1">
                                          <p:stCondLst>
                                            <p:cond delay="662"/>
                                          </p:stCondLst>
                                        </p:cTn>
                                        <p:tgtEl>
                                          <p:spTgt spid="3"/>
                                        </p:tgtEl>
                                        <p:attrNameLst>
                                          <p:attrName>ppt_y</p:attrName>
                                        </p:attrNameLst>
                                      </p:cBhvr>
                                      <p:tavLst>
                                        <p:tav tm="0" fmla="#ppt_y-sin(pi*$)/27">
                                          <p:val>
                                            <p:fltVal val="0"/>
                                          </p:val>
                                        </p:tav>
                                        <p:tav tm="100000">
                                          <p:val>
                                            <p:fltVal val="1"/>
                                          </p:val>
                                        </p:tav>
                                      </p:tavLst>
                                    </p:anim>
                                    <p:anim calcmode="lin" valueType="num">
                                      <p:cBhvr>
                                        <p:cTn id="12" dur="82" tmFilter="0, 0; 0.125,0.2665; 0.25,0.4; 0.375,0.465; 0.5,0.5;  0.625,0.535; 0.75,0.6; 0.875,0.7335; 1,1">
                                          <p:stCondLst>
                                            <p:cond delay="828"/>
                                          </p:stCondLst>
                                        </p:cTn>
                                        <p:tgtEl>
                                          <p:spTgt spid="3"/>
                                        </p:tgtEl>
                                        <p:attrNameLst>
                                          <p:attrName>ppt_y</p:attrName>
                                        </p:attrNameLst>
                                      </p:cBhvr>
                                      <p:tavLst>
                                        <p:tav tm="0" fmla="#ppt_y-sin(pi*$)/81">
                                          <p:val>
                                            <p:fltVal val="0"/>
                                          </p:val>
                                        </p:tav>
                                        <p:tav tm="100000">
                                          <p:val>
                                            <p:fltVal val="1"/>
                                          </p:val>
                                        </p:tav>
                                      </p:tavLst>
                                    </p:anim>
                                    <p:animScale>
                                      <p:cBhvr>
                                        <p:cTn id="13" dur="13">
                                          <p:stCondLst>
                                            <p:cond delay="325"/>
                                          </p:stCondLst>
                                        </p:cTn>
                                        <p:tgtEl>
                                          <p:spTgt spid="3"/>
                                        </p:tgtEl>
                                      </p:cBhvr>
                                      <p:to x="100000" y="60000"/>
                                    </p:animScale>
                                    <p:animScale>
                                      <p:cBhvr>
                                        <p:cTn id="14" dur="83" decel="50000">
                                          <p:stCondLst>
                                            <p:cond delay="338"/>
                                          </p:stCondLst>
                                        </p:cTn>
                                        <p:tgtEl>
                                          <p:spTgt spid="3"/>
                                        </p:tgtEl>
                                      </p:cBhvr>
                                      <p:to x="100000" y="100000"/>
                                    </p:animScale>
                                    <p:animScale>
                                      <p:cBhvr>
                                        <p:cTn id="15" dur="13">
                                          <p:stCondLst>
                                            <p:cond delay="656"/>
                                          </p:stCondLst>
                                        </p:cTn>
                                        <p:tgtEl>
                                          <p:spTgt spid="3"/>
                                        </p:tgtEl>
                                      </p:cBhvr>
                                      <p:to x="100000" y="80000"/>
                                    </p:animScale>
                                    <p:animScale>
                                      <p:cBhvr>
                                        <p:cTn id="16" dur="83" decel="50000">
                                          <p:stCondLst>
                                            <p:cond delay="669"/>
                                          </p:stCondLst>
                                        </p:cTn>
                                        <p:tgtEl>
                                          <p:spTgt spid="3"/>
                                        </p:tgtEl>
                                      </p:cBhvr>
                                      <p:to x="100000" y="100000"/>
                                    </p:animScale>
                                    <p:animScale>
                                      <p:cBhvr>
                                        <p:cTn id="17" dur="13">
                                          <p:stCondLst>
                                            <p:cond delay="821"/>
                                          </p:stCondLst>
                                        </p:cTn>
                                        <p:tgtEl>
                                          <p:spTgt spid="3"/>
                                        </p:tgtEl>
                                      </p:cBhvr>
                                      <p:to x="100000" y="90000"/>
                                    </p:animScale>
                                    <p:animScale>
                                      <p:cBhvr>
                                        <p:cTn id="18" dur="83" decel="50000">
                                          <p:stCondLst>
                                            <p:cond delay="834"/>
                                          </p:stCondLst>
                                        </p:cTn>
                                        <p:tgtEl>
                                          <p:spTgt spid="3"/>
                                        </p:tgtEl>
                                      </p:cBhvr>
                                      <p:to x="100000" y="100000"/>
                                    </p:animScale>
                                    <p:animScale>
                                      <p:cBhvr>
                                        <p:cTn id="19" dur="13">
                                          <p:stCondLst>
                                            <p:cond delay="904"/>
                                          </p:stCondLst>
                                        </p:cTn>
                                        <p:tgtEl>
                                          <p:spTgt spid="3"/>
                                        </p:tgtEl>
                                      </p:cBhvr>
                                      <p:to x="100000" y="95000"/>
                                    </p:animScale>
                                    <p:animScale>
                                      <p:cBhvr>
                                        <p:cTn id="20" dur="83" decel="50000">
                                          <p:stCondLst>
                                            <p:cond delay="917"/>
                                          </p:stCondLst>
                                        </p:cTn>
                                        <p:tgtEl>
                                          <p:spTgt spid="3"/>
                                        </p:tgtEl>
                                      </p:cBhvr>
                                      <p:to x="100000" y="100000"/>
                                    </p:animScale>
                                  </p:childTnLst>
                                </p:cTn>
                              </p:par>
                              <p:par>
                                <p:cTn id="21" presetID="17" presetClass="entr" presetSubtype="10" fill="hold" grpId="0" nodeType="with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p:cTn id="23" dur="500" fill="hold"/>
                                        <p:tgtEl>
                                          <p:spTgt spid="4"/>
                                        </p:tgtEl>
                                        <p:attrNameLst>
                                          <p:attrName>ppt_w</p:attrName>
                                        </p:attrNameLst>
                                      </p:cBhvr>
                                      <p:tavLst>
                                        <p:tav tm="0">
                                          <p:val>
                                            <p:fltVal val="0"/>
                                          </p:val>
                                        </p:tav>
                                        <p:tav tm="100000">
                                          <p:val>
                                            <p:strVal val="#ppt_w"/>
                                          </p:val>
                                        </p:tav>
                                      </p:tavLst>
                                    </p:anim>
                                    <p:anim calcmode="lin" valueType="num">
                                      <p:cBhvr>
                                        <p:cTn id="24" dur="500" fill="hold"/>
                                        <p:tgtEl>
                                          <p:spTgt spid="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9121140" cy="5700712"/>
          </a:xfrm>
          <a:prstGeom prst="rect">
            <a:avLst/>
          </a:prstGeom>
        </p:spPr>
      </p:pic>
      <p:sp>
        <p:nvSpPr>
          <p:cNvPr id="3" name="Up Arrow 2"/>
          <p:cNvSpPr/>
          <p:nvPr/>
        </p:nvSpPr>
        <p:spPr bwMode="auto">
          <a:xfrm rot="19722117">
            <a:off x="514981" y="791706"/>
            <a:ext cx="149255" cy="224441"/>
          </a:xfrm>
          <a:prstGeom prst="upArrow">
            <a:avLst>
              <a:gd name="adj1" fmla="val 25089"/>
              <a:gd name="adj2" fmla="val 87414"/>
            </a:avLst>
          </a:prstGeom>
          <a:solidFill>
            <a:schemeClr val="bg1"/>
          </a:solidFill>
          <a:ln w="9525" cap="sq"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22" tIns="45711" rIns="91422" bIns="45711" numCol="1" rtlCol="0" anchor="t" anchorCtr="0" compatLnSpc="1">
            <a:prstTxWarp prst="textNoShape">
              <a:avLst/>
            </a:prstTxWarp>
          </a:bodyPr>
          <a:lstStyle/>
          <a:p>
            <a:pPr algn="l" defTabSz="914226"/>
            <a:endParaRPr lang="en-GB" sz="2400" b="0" dirty="0">
              <a:solidFill>
                <a:schemeClr val="tx1"/>
              </a:solidFill>
              <a:latin typeface="Arial" charset="0"/>
              <a:ea typeface="ＭＳ Ｐゴシック" pitchFamily="-48" charset="-128"/>
            </a:endParaRPr>
          </a:p>
        </p:txBody>
      </p:sp>
    </p:spTree>
    <p:extLst>
      <p:ext uri="{BB962C8B-B14F-4D97-AF65-F5344CB8AC3E}">
        <p14:creationId xmlns:p14="http://schemas.microsoft.com/office/powerpoint/2010/main" val="358281671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290">
                                          <p:stCondLst>
                                            <p:cond delay="0"/>
                                          </p:stCondLst>
                                        </p:cTn>
                                        <p:tgtEl>
                                          <p:spTgt spid="3"/>
                                        </p:tgtEl>
                                      </p:cBhvr>
                                    </p:animEffect>
                                    <p:anim calcmode="lin" valueType="num">
                                      <p:cBhvr>
                                        <p:cTn id="8" dur="911"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332"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332" tmFilter="0, 0; 0.125,0.2665; 0.25,0.4; 0.375,0.465; 0.5,0.5;  0.625,0.535; 0.75,0.6; 0.875,0.7335; 1,1">
                                          <p:stCondLst>
                                            <p:cond delay="332"/>
                                          </p:stCondLst>
                                        </p:cTn>
                                        <p:tgtEl>
                                          <p:spTgt spid="3"/>
                                        </p:tgtEl>
                                        <p:attrNameLst>
                                          <p:attrName>ppt_y</p:attrName>
                                        </p:attrNameLst>
                                      </p:cBhvr>
                                      <p:tavLst>
                                        <p:tav tm="0" fmla="#ppt_y-sin(pi*$)/9">
                                          <p:val>
                                            <p:fltVal val="0"/>
                                          </p:val>
                                        </p:tav>
                                        <p:tav tm="100000">
                                          <p:val>
                                            <p:fltVal val="1"/>
                                          </p:val>
                                        </p:tav>
                                      </p:tavLst>
                                    </p:anim>
                                    <p:anim calcmode="lin" valueType="num">
                                      <p:cBhvr>
                                        <p:cTn id="11" dur="166" tmFilter="0, 0; 0.125,0.2665; 0.25,0.4; 0.375,0.465; 0.5,0.5;  0.625,0.535; 0.75,0.6; 0.875,0.7335; 1,1">
                                          <p:stCondLst>
                                            <p:cond delay="662"/>
                                          </p:stCondLst>
                                        </p:cTn>
                                        <p:tgtEl>
                                          <p:spTgt spid="3"/>
                                        </p:tgtEl>
                                        <p:attrNameLst>
                                          <p:attrName>ppt_y</p:attrName>
                                        </p:attrNameLst>
                                      </p:cBhvr>
                                      <p:tavLst>
                                        <p:tav tm="0" fmla="#ppt_y-sin(pi*$)/27">
                                          <p:val>
                                            <p:fltVal val="0"/>
                                          </p:val>
                                        </p:tav>
                                        <p:tav tm="100000">
                                          <p:val>
                                            <p:fltVal val="1"/>
                                          </p:val>
                                        </p:tav>
                                      </p:tavLst>
                                    </p:anim>
                                    <p:anim calcmode="lin" valueType="num">
                                      <p:cBhvr>
                                        <p:cTn id="12" dur="82" tmFilter="0, 0; 0.125,0.2665; 0.25,0.4; 0.375,0.465; 0.5,0.5;  0.625,0.535; 0.75,0.6; 0.875,0.7335; 1,1">
                                          <p:stCondLst>
                                            <p:cond delay="828"/>
                                          </p:stCondLst>
                                        </p:cTn>
                                        <p:tgtEl>
                                          <p:spTgt spid="3"/>
                                        </p:tgtEl>
                                        <p:attrNameLst>
                                          <p:attrName>ppt_y</p:attrName>
                                        </p:attrNameLst>
                                      </p:cBhvr>
                                      <p:tavLst>
                                        <p:tav tm="0" fmla="#ppt_y-sin(pi*$)/81">
                                          <p:val>
                                            <p:fltVal val="0"/>
                                          </p:val>
                                        </p:tav>
                                        <p:tav tm="100000">
                                          <p:val>
                                            <p:fltVal val="1"/>
                                          </p:val>
                                        </p:tav>
                                      </p:tavLst>
                                    </p:anim>
                                    <p:animScale>
                                      <p:cBhvr>
                                        <p:cTn id="13" dur="13">
                                          <p:stCondLst>
                                            <p:cond delay="325"/>
                                          </p:stCondLst>
                                        </p:cTn>
                                        <p:tgtEl>
                                          <p:spTgt spid="3"/>
                                        </p:tgtEl>
                                      </p:cBhvr>
                                      <p:to x="100000" y="60000"/>
                                    </p:animScale>
                                    <p:animScale>
                                      <p:cBhvr>
                                        <p:cTn id="14" dur="83" decel="50000">
                                          <p:stCondLst>
                                            <p:cond delay="338"/>
                                          </p:stCondLst>
                                        </p:cTn>
                                        <p:tgtEl>
                                          <p:spTgt spid="3"/>
                                        </p:tgtEl>
                                      </p:cBhvr>
                                      <p:to x="100000" y="100000"/>
                                    </p:animScale>
                                    <p:animScale>
                                      <p:cBhvr>
                                        <p:cTn id="15" dur="13">
                                          <p:stCondLst>
                                            <p:cond delay="656"/>
                                          </p:stCondLst>
                                        </p:cTn>
                                        <p:tgtEl>
                                          <p:spTgt spid="3"/>
                                        </p:tgtEl>
                                      </p:cBhvr>
                                      <p:to x="100000" y="80000"/>
                                    </p:animScale>
                                    <p:animScale>
                                      <p:cBhvr>
                                        <p:cTn id="16" dur="83" decel="50000">
                                          <p:stCondLst>
                                            <p:cond delay="669"/>
                                          </p:stCondLst>
                                        </p:cTn>
                                        <p:tgtEl>
                                          <p:spTgt spid="3"/>
                                        </p:tgtEl>
                                      </p:cBhvr>
                                      <p:to x="100000" y="100000"/>
                                    </p:animScale>
                                    <p:animScale>
                                      <p:cBhvr>
                                        <p:cTn id="17" dur="13">
                                          <p:stCondLst>
                                            <p:cond delay="821"/>
                                          </p:stCondLst>
                                        </p:cTn>
                                        <p:tgtEl>
                                          <p:spTgt spid="3"/>
                                        </p:tgtEl>
                                      </p:cBhvr>
                                      <p:to x="100000" y="90000"/>
                                    </p:animScale>
                                    <p:animScale>
                                      <p:cBhvr>
                                        <p:cTn id="18" dur="83" decel="50000">
                                          <p:stCondLst>
                                            <p:cond delay="834"/>
                                          </p:stCondLst>
                                        </p:cTn>
                                        <p:tgtEl>
                                          <p:spTgt spid="3"/>
                                        </p:tgtEl>
                                      </p:cBhvr>
                                      <p:to x="100000" y="100000"/>
                                    </p:animScale>
                                    <p:animScale>
                                      <p:cBhvr>
                                        <p:cTn id="19" dur="13">
                                          <p:stCondLst>
                                            <p:cond delay="904"/>
                                          </p:stCondLst>
                                        </p:cTn>
                                        <p:tgtEl>
                                          <p:spTgt spid="3"/>
                                        </p:tgtEl>
                                      </p:cBhvr>
                                      <p:to x="100000" y="95000"/>
                                    </p:animScale>
                                    <p:animScale>
                                      <p:cBhvr>
                                        <p:cTn id="20" dur="83" decel="50000">
                                          <p:stCondLst>
                                            <p:cond delay="917"/>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9121140" cy="5700712"/>
          </a:xfrm>
          <a:prstGeom prst="rect">
            <a:avLst/>
          </a:prstGeom>
        </p:spPr>
      </p:pic>
      <p:sp>
        <p:nvSpPr>
          <p:cNvPr id="3" name="Up Arrow 2"/>
          <p:cNvSpPr/>
          <p:nvPr/>
        </p:nvSpPr>
        <p:spPr bwMode="auto">
          <a:xfrm rot="19722117">
            <a:off x="514982" y="575682"/>
            <a:ext cx="149255" cy="224441"/>
          </a:xfrm>
          <a:prstGeom prst="upArrow">
            <a:avLst>
              <a:gd name="adj1" fmla="val 25089"/>
              <a:gd name="adj2" fmla="val 87414"/>
            </a:avLst>
          </a:prstGeom>
          <a:solidFill>
            <a:schemeClr val="bg1"/>
          </a:solidFill>
          <a:ln w="9525" cap="sq"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22" tIns="45711" rIns="91422" bIns="45711" numCol="1" rtlCol="0" anchor="t" anchorCtr="0" compatLnSpc="1">
            <a:prstTxWarp prst="textNoShape">
              <a:avLst/>
            </a:prstTxWarp>
          </a:bodyPr>
          <a:lstStyle/>
          <a:p>
            <a:pPr algn="l" defTabSz="914226"/>
            <a:endParaRPr lang="en-GB" sz="2400" b="0" dirty="0">
              <a:solidFill>
                <a:schemeClr val="tx1"/>
              </a:solidFill>
              <a:latin typeface="Arial" charset="0"/>
              <a:ea typeface="ＭＳ Ｐゴシック" pitchFamily="-48" charset="-128"/>
            </a:endParaRPr>
          </a:p>
        </p:txBody>
      </p:sp>
    </p:spTree>
    <p:extLst>
      <p:ext uri="{BB962C8B-B14F-4D97-AF65-F5344CB8AC3E}">
        <p14:creationId xmlns:p14="http://schemas.microsoft.com/office/powerpoint/2010/main" val="3594657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290">
                                          <p:stCondLst>
                                            <p:cond delay="0"/>
                                          </p:stCondLst>
                                        </p:cTn>
                                        <p:tgtEl>
                                          <p:spTgt spid="3"/>
                                        </p:tgtEl>
                                      </p:cBhvr>
                                    </p:animEffect>
                                    <p:anim calcmode="lin" valueType="num">
                                      <p:cBhvr>
                                        <p:cTn id="8" dur="911"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332"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332" tmFilter="0, 0; 0.125,0.2665; 0.25,0.4; 0.375,0.465; 0.5,0.5;  0.625,0.535; 0.75,0.6; 0.875,0.7335; 1,1">
                                          <p:stCondLst>
                                            <p:cond delay="332"/>
                                          </p:stCondLst>
                                        </p:cTn>
                                        <p:tgtEl>
                                          <p:spTgt spid="3"/>
                                        </p:tgtEl>
                                        <p:attrNameLst>
                                          <p:attrName>ppt_y</p:attrName>
                                        </p:attrNameLst>
                                      </p:cBhvr>
                                      <p:tavLst>
                                        <p:tav tm="0" fmla="#ppt_y-sin(pi*$)/9">
                                          <p:val>
                                            <p:fltVal val="0"/>
                                          </p:val>
                                        </p:tav>
                                        <p:tav tm="100000">
                                          <p:val>
                                            <p:fltVal val="1"/>
                                          </p:val>
                                        </p:tav>
                                      </p:tavLst>
                                    </p:anim>
                                    <p:anim calcmode="lin" valueType="num">
                                      <p:cBhvr>
                                        <p:cTn id="11" dur="166" tmFilter="0, 0; 0.125,0.2665; 0.25,0.4; 0.375,0.465; 0.5,0.5;  0.625,0.535; 0.75,0.6; 0.875,0.7335; 1,1">
                                          <p:stCondLst>
                                            <p:cond delay="662"/>
                                          </p:stCondLst>
                                        </p:cTn>
                                        <p:tgtEl>
                                          <p:spTgt spid="3"/>
                                        </p:tgtEl>
                                        <p:attrNameLst>
                                          <p:attrName>ppt_y</p:attrName>
                                        </p:attrNameLst>
                                      </p:cBhvr>
                                      <p:tavLst>
                                        <p:tav tm="0" fmla="#ppt_y-sin(pi*$)/27">
                                          <p:val>
                                            <p:fltVal val="0"/>
                                          </p:val>
                                        </p:tav>
                                        <p:tav tm="100000">
                                          <p:val>
                                            <p:fltVal val="1"/>
                                          </p:val>
                                        </p:tav>
                                      </p:tavLst>
                                    </p:anim>
                                    <p:anim calcmode="lin" valueType="num">
                                      <p:cBhvr>
                                        <p:cTn id="12" dur="82" tmFilter="0, 0; 0.125,0.2665; 0.25,0.4; 0.375,0.465; 0.5,0.5;  0.625,0.535; 0.75,0.6; 0.875,0.7335; 1,1">
                                          <p:stCondLst>
                                            <p:cond delay="828"/>
                                          </p:stCondLst>
                                        </p:cTn>
                                        <p:tgtEl>
                                          <p:spTgt spid="3"/>
                                        </p:tgtEl>
                                        <p:attrNameLst>
                                          <p:attrName>ppt_y</p:attrName>
                                        </p:attrNameLst>
                                      </p:cBhvr>
                                      <p:tavLst>
                                        <p:tav tm="0" fmla="#ppt_y-sin(pi*$)/81">
                                          <p:val>
                                            <p:fltVal val="0"/>
                                          </p:val>
                                        </p:tav>
                                        <p:tav tm="100000">
                                          <p:val>
                                            <p:fltVal val="1"/>
                                          </p:val>
                                        </p:tav>
                                      </p:tavLst>
                                    </p:anim>
                                    <p:animScale>
                                      <p:cBhvr>
                                        <p:cTn id="13" dur="13">
                                          <p:stCondLst>
                                            <p:cond delay="325"/>
                                          </p:stCondLst>
                                        </p:cTn>
                                        <p:tgtEl>
                                          <p:spTgt spid="3"/>
                                        </p:tgtEl>
                                      </p:cBhvr>
                                      <p:to x="100000" y="60000"/>
                                    </p:animScale>
                                    <p:animScale>
                                      <p:cBhvr>
                                        <p:cTn id="14" dur="83" decel="50000">
                                          <p:stCondLst>
                                            <p:cond delay="338"/>
                                          </p:stCondLst>
                                        </p:cTn>
                                        <p:tgtEl>
                                          <p:spTgt spid="3"/>
                                        </p:tgtEl>
                                      </p:cBhvr>
                                      <p:to x="100000" y="100000"/>
                                    </p:animScale>
                                    <p:animScale>
                                      <p:cBhvr>
                                        <p:cTn id="15" dur="13">
                                          <p:stCondLst>
                                            <p:cond delay="656"/>
                                          </p:stCondLst>
                                        </p:cTn>
                                        <p:tgtEl>
                                          <p:spTgt spid="3"/>
                                        </p:tgtEl>
                                      </p:cBhvr>
                                      <p:to x="100000" y="80000"/>
                                    </p:animScale>
                                    <p:animScale>
                                      <p:cBhvr>
                                        <p:cTn id="16" dur="83" decel="50000">
                                          <p:stCondLst>
                                            <p:cond delay="669"/>
                                          </p:stCondLst>
                                        </p:cTn>
                                        <p:tgtEl>
                                          <p:spTgt spid="3"/>
                                        </p:tgtEl>
                                      </p:cBhvr>
                                      <p:to x="100000" y="100000"/>
                                    </p:animScale>
                                    <p:animScale>
                                      <p:cBhvr>
                                        <p:cTn id="17" dur="13">
                                          <p:stCondLst>
                                            <p:cond delay="821"/>
                                          </p:stCondLst>
                                        </p:cTn>
                                        <p:tgtEl>
                                          <p:spTgt spid="3"/>
                                        </p:tgtEl>
                                      </p:cBhvr>
                                      <p:to x="100000" y="90000"/>
                                    </p:animScale>
                                    <p:animScale>
                                      <p:cBhvr>
                                        <p:cTn id="18" dur="83" decel="50000">
                                          <p:stCondLst>
                                            <p:cond delay="834"/>
                                          </p:stCondLst>
                                        </p:cTn>
                                        <p:tgtEl>
                                          <p:spTgt spid="3"/>
                                        </p:tgtEl>
                                      </p:cBhvr>
                                      <p:to x="100000" y="100000"/>
                                    </p:animScale>
                                    <p:animScale>
                                      <p:cBhvr>
                                        <p:cTn id="19" dur="13">
                                          <p:stCondLst>
                                            <p:cond delay="904"/>
                                          </p:stCondLst>
                                        </p:cTn>
                                        <p:tgtEl>
                                          <p:spTgt spid="3"/>
                                        </p:tgtEl>
                                      </p:cBhvr>
                                      <p:to x="100000" y="95000"/>
                                    </p:animScale>
                                    <p:animScale>
                                      <p:cBhvr>
                                        <p:cTn id="20" dur="83" decel="50000">
                                          <p:stCondLst>
                                            <p:cond delay="917"/>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9121140" cy="5700712"/>
          </a:xfrm>
          <a:prstGeom prst="rect">
            <a:avLst/>
          </a:prstGeom>
        </p:spPr>
      </p:pic>
      <p:sp>
        <p:nvSpPr>
          <p:cNvPr id="3" name="Up Arrow 2"/>
          <p:cNvSpPr/>
          <p:nvPr/>
        </p:nvSpPr>
        <p:spPr bwMode="auto">
          <a:xfrm rot="19722117">
            <a:off x="731004" y="1223754"/>
            <a:ext cx="149255" cy="224441"/>
          </a:xfrm>
          <a:prstGeom prst="upArrow">
            <a:avLst>
              <a:gd name="adj1" fmla="val 25089"/>
              <a:gd name="adj2" fmla="val 87414"/>
            </a:avLst>
          </a:prstGeom>
          <a:solidFill>
            <a:schemeClr val="bg1"/>
          </a:solidFill>
          <a:ln w="9525" cap="sq"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22" tIns="45711" rIns="91422" bIns="45711" numCol="1" rtlCol="0" anchor="t" anchorCtr="0" compatLnSpc="1">
            <a:prstTxWarp prst="textNoShape">
              <a:avLst/>
            </a:prstTxWarp>
          </a:bodyPr>
          <a:lstStyle/>
          <a:p>
            <a:pPr algn="l" defTabSz="914226"/>
            <a:endParaRPr lang="en-GB" sz="2400" b="0" dirty="0">
              <a:solidFill>
                <a:schemeClr val="tx1"/>
              </a:solidFill>
              <a:latin typeface="Arial" charset="0"/>
              <a:ea typeface="ＭＳ Ｐゴシック" pitchFamily="-48" charset="-128"/>
            </a:endParaRPr>
          </a:p>
        </p:txBody>
      </p:sp>
    </p:spTree>
    <p:extLst>
      <p:ext uri="{BB962C8B-B14F-4D97-AF65-F5344CB8AC3E}">
        <p14:creationId xmlns:p14="http://schemas.microsoft.com/office/powerpoint/2010/main" val="231613461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290">
                                          <p:stCondLst>
                                            <p:cond delay="0"/>
                                          </p:stCondLst>
                                        </p:cTn>
                                        <p:tgtEl>
                                          <p:spTgt spid="3"/>
                                        </p:tgtEl>
                                      </p:cBhvr>
                                    </p:animEffect>
                                    <p:anim calcmode="lin" valueType="num">
                                      <p:cBhvr>
                                        <p:cTn id="8" dur="911"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332"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332" tmFilter="0, 0; 0.125,0.2665; 0.25,0.4; 0.375,0.465; 0.5,0.5;  0.625,0.535; 0.75,0.6; 0.875,0.7335; 1,1">
                                          <p:stCondLst>
                                            <p:cond delay="332"/>
                                          </p:stCondLst>
                                        </p:cTn>
                                        <p:tgtEl>
                                          <p:spTgt spid="3"/>
                                        </p:tgtEl>
                                        <p:attrNameLst>
                                          <p:attrName>ppt_y</p:attrName>
                                        </p:attrNameLst>
                                      </p:cBhvr>
                                      <p:tavLst>
                                        <p:tav tm="0" fmla="#ppt_y-sin(pi*$)/9">
                                          <p:val>
                                            <p:fltVal val="0"/>
                                          </p:val>
                                        </p:tav>
                                        <p:tav tm="100000">
                                          <p:val>
                                            <p:fltVal val="1"/>
                                          </p:val>
                                        </p:tav>
                                      </p:tavLst>
                                    </p:anim>
                                    <p:anim calcmode="lin" valueType="num">
                                      <p:cBhvr>
                                        <p:cTn id="11" dur="166" tmFilter="0, 0; 0.125,0.2665; 0.25,0.4; 0.375,0.465; 0.5,0.5;  0.625,0.535; 0.75,0.6; 0.875,0.7335; 1,1">
                                          <p:stCondLst>
                                            <p:cond delay="662"/>
                                          </p:stCondLst>
                                        </p:cTn>
                                        <p:tgtEl>
                                          <p:spTgt spid="3"/>
                                        </p:tgtEl>
                                        <p:attrNameLst>
                                          <p:attrName>ppt_y</p:attrName>
                                        </p:attrNameLst>
                                      </p:cBhvr>
                                      <p:tavLst>
                                        <p:tav tm="0" fmla="#ppt_y-sin(pi*$)/27">
                                          <p:val>
                                            <p:fltVal val="0"/>
                                          </p:val>
                                        </p:tav>
                                        <p:tav tm="100000">
                                          <p:val>
                                            <p:fltVal val="1"/>
                                          </p:val>
                                        </p:tav>
                                      </p:tavLst>
                                    </p:anim>
                                    <p:anim calcmode="lin" valueType="num">
                                      <p:cBhvr>
                                        <p:cTn id="12" dur="82" tmFilter="0, 0; 0.125,0.2665; 0.25,0.4; 0.375,0.465; 0.5,0.5;  0.625,0.535; 0.75,0.6; 0.875,0.7335; 1,1">
                                          <p:stCondLst>
                                            <p:cond delay="828"/>
                                          </p:stCondLst>
                                        </p:cTn>
                                        <p:tgtEl>
                                          <p:spTgt spid="3"/>
                                        </p:tgtEl>
                                        <p:attrNameLst>
                                          <p:attrName>ppt_y</p:attrName>
                                        </p:attrNameLst>
                                      </p:cBhvr>
                                      <p:tavLst>
                                        <p:tav tm="0" fmla="#ppt_y-sin(pi*$)/81">
                                          <p:val>
                                            <p:fltVal val="0"/>
                                          </p:val>
                                        </p:tav>
                                        <p:tav tm="100000">
                                          <p:val>
                                            <p:fltVal val="1"/>
                                          </p:val>
                                        </p:tav>
                                      </p:tavLst>
                                    </p:anim>
                                    <p:animScale>
                                      <p:cBhvr>
                                        <p:cTn id="13" dur="13">
                                          <p:stCondLst>
                                            <p:cond delay="325"/>
                                          </p:stCondLst>
                                        </p:cTn>
                                        <p:tgtEl>
                                          <p:spTgt spid="3"/>
                                        </p:tgtEl>
                                      </p:cBhvr>
                                      <p:to x="100000" y="60000"/>
                                    </p:animScale>
                                    <p:animScale>
                                      <p:cBhvr>
                                        <p:cTn id="14" dur="83" decel="50000">
                                          <p:stCondLst>
                                            <p:cond delay="338"/>
                                          </p:stCondLst>
                                        </p:cTn>
                                        <p:tgtEl>
                                          <p:spTgt spid="3"/>
                                        </p:tgtEl>
                                      </p:cBhvr>
                                      <p:to x="100000" y="100000"/>
                                    </p:animScale>
                                    <p:animScale>
                                      <p:cBhvr>
                                        <p:cTn id="15" dur="13">
                                          <p:stCondLst>
                                            <p:cond delay="656"/>
                                          </p:stCondLst>
                                        </p:cTn>
                                        <p:tgtEl>
                                          <p:spTgt spid="3"/>
                                        </p:tgtEl>
                                      </p:cBhvr>
                                      <p:to x="100000" y="80000"/>
                                    </p:animScale>
                                    <p:animScale>
                                      <p:cBhvr>
                                        <p:cTn id="16" dur="83" decel="50000">
                                          <p:stCondLst>
                                            <p:cond delay="669"/>
                                          </p:stCondLst>
                                        </p:cTn>
                                        <p:tgtEl>
                                          <p:spTgt spid="3"/>
                                        </p:tgtEl>
                                      </p:cBhvr>
                                      <p:to x="100000" y="100000"/>
                                    </p:animScale>
                                    <p:animScale>
                                      <p:cBhvr>
                                        <p:cTn id="17" dur="13">
                                          <p:stCondLst>
                                            <p:cond delay="821"/>
                                          </p:stCondLst>
                                        </p:cTn>
                                        <p:tgtEl>
                                          <p:spTgt spid="3"/>
                                        </p:tgtEl>
                                      </p:cBhvr>
                                      <p:to x="100000" y="90000"/>
                                    </p:animScale>
                                    <p:animScale>
                                      <p:cBhvr>
                                        <p:cTn id="18" dur="83" decel="50000">
                                          <p:stCondLst>
                                            <p:cond delay="834"/>
                                          </p:stCondLst>
                                        </p:cTn>
                                        <p:tgtEl>
                                          <p:spTgt spid="3"/>
                                        </p:tgtEl>
                                      </p:cBhvr>
                                      <p:to x="100000" y="100000"/>
                                    </p:animScale>
                                    <p:animScale>
                                      <p:cBhvr>
                                        <p:cTn id="19" dur="13">
                                          <p:stCondLst>
                                            <p:cond delay="904"/>
                                          </p:stCondLst>
                                        </p:cTn>
                                        <p:tgtEl>
                                          <p:spTgt spid="3"/>
                                        </p:tgtEl>
                                      </p:cBhvr>
                                      <p:to x="100000" y="95000"/>
                                    </p:animScale>
                                    <p:animScale>
                                      <p:cBhvr>
                                        <p:cTn id="20" dur="83" decel="50000">
                                          <p:stCondLst>
                                            <p:cond delay="917"/>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9121140" cy="5700712"/>
          </a:xfrm>
          <a:prstGeom prst="rect">
            <a:avLst/>
          </a:prstGeom>
        </p:spPr>
      </p:pic>
      <p:sp>
        <p:nvSpPr>
          <p:cNvPr id="3" name="Up Arrow 2"/>
          <p:cNvSpPr/>
          <p:nvPr/>
        </p:nvSpPr>
        <p:spPr bwMode="auto">
          <a:xfrm rot="19722117">
            <a:off x="803013" y="575681"/>
            <a:ext cx="149255" cy="224441"/>
          </a:xfrm>
          <a:prstGeom prst="upArrow">
            <a:avLst>
              <a:gd name="adj1" fmla="val 25089"/>
              <a:gd name="adj2" fmla="val 87414"/>
            </a:avLst>
          </a:prstGeom>
          <a:solidFill>
            <a:schemeClr val="bg1"/>
          </a:solidFill>
          <a:ln w="9525" cap="sq"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22" tIns="45711" rIns="91422" bIns="45711" numCol="1" rtlCol="0" anchor="t" anchorCtr="0" compatLnSpc="1">
            <a:prstTxWarp prst="textNoShape">
              <a:avLst/>
            </a:prstTxWarp>
          </a:bodyPr>
          <a:lstStyle/>
          <a:p>
            <a:pPr algn="l" defTabSz="914226"/>
            <a:endParaRPr lang="en-GB" sz="2400" b="0" dirty="0">
              <a:solidFill>
                <a:schemeClr val="tx1"/>
              </a:solidFill>
              <a:latin typeface="Arial" charset="0"/>
              <a:ea typeface="ＭＳ Ｐゴシック" pitchFamily="-48" charset="-128"/>
            </a:endParaRPr>
          </a:p>
        </p:txBody>
      </p:sp>
    </p:spTree>
    <p:extLst>
      <p:ext uri="{BB962C8B-B14F-4D97-AF65-F5344CB8AC3E}">
        <p14:creationId xmlns:p14="http://schemas.microsoft.com/office/powerpoint/2010/main" val="235398478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290">
                                          <p:stCondLst>
                                            <p:cond delay="0"/>
                                          </p:stCondLst>
                                        </p:cTn>
                                        <p:tgtEl>
                                          <p:spTgt spid="3"/>
                                        </p:tgtEl>
                                      </p:cBhvr>
                                    </p:animEffect>
                                    <p:anim calcmode="lin" valueType="num">
                                      <p:cBhvr>
                                        <p:cTn id="8" dur="911"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332"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332" tmFilter="0, 0; 0.125,0.2665; 0.25,0.4; 0.375,0.465; 0.5,0.5;  0.625,0.535; 0.75,0.6; 0.875,0.7335; 1,1">
                                          <p:stCondLst>
                                            <p:cond delay="332"/>
                                          </p:stCondLst>
                                        </p:cTn>
                                        <p:tgtEl>
                                          <p:spTgt spid="3"/>
                                        </p:tgtEl>
                                        <p:attrNameLst>
                                          <p:attrName>ppt_y</p:attrName>
                                        </p:attrNameLst>
                                      </p:cBhvr>
                                      <p:tavLst>
                                        <p:tav tm="0" fmla="#ppt_y-sin(pi*$)/9">
                                          <p:val>
                                            <p:fltVal val="0"/>
                                          </p:val>
                                        </p:tav>
                                        <p:tav tm="100000">
                                          <p:val>
                                            <p:fltVal val="1"/>
                                          </p:val>
                                        </p:tav>
                                      </p:tavLst>
                                    </p:anim>
                                    <p:anim calcmode="lin" valueType="num">
                                      <p:cBhvr>
                                        <p:cTn id="11" dur="166" tmFilter="0, 0; 0.125,0.2665; 0.25,0.4; 0.375,0.465; 0.5,0.5;  0.625,0.535; 0.75,0.6; 0.875,0.7335; 1,1">
                                          <p:stCondLst>
                                            <p:cond delay="662"/>
                                          </p:stCondLst>
                                        </p:cTn>
                                        <p:tgtEl>
                                          <p:spTgt spid="3"/>
                                        </p:tgtEl>
                                        <p:attrNameLst>
                                          <p:attrName>ppt_y</p:attrName>
                                        </p:attrNameLst>
                                      </p:cBhvr>
                                      <p:tavLst>
                                        <p:tav tm="0" fmla="#ppt_y-sin(pi*$)/27">
                                          <p:val>
                                            <p:fltVal val="0"/>
                                          </p:val>
                                        </p:tav>
                                        <p:tav tm="100000">
                                          <p:val>
                                            <p:fltVal val="1"/>
                                          </p:val>
                                        </p:tav>
                                      </p:tavLst>
                                    </p:anim>
                                    <p:anim calcmode="lin" valueType="num">
                                      <p:cBhvr>
                                        <p:cTn id="12" dur="82" tmFilter="0, 0; 0.125,0.2665; 0.25,0.4; 0.375,0.465; 0.5,0.5;  0.625,0.535; 0.75,0.6; 0.875,0.7335; 1,1">
                                          <p:stCondLst>
                                            <p:cond delay="828"/>
                                          </p:stCondLst>
                                        </p:cTn>
                                        <p:tgtEl>
                                          <p:spTgt spid="3"/>
                                        </p:tgtEl>
                                        <p:attrNameLst>
                                          <p:attrName>ppt_y</p:attrName>
                                        </p:attrNameLst>
                                      </p:cBhvr>
                                      <p:tavLst>
                                        <p:tav tm="0" fmla="#ppt_y-sin(pi*$)/81">
                                          <p:val>
                                            <p:fltVal val="0"/>
                                          </p:val>
                                        </p:tav>
                                        <p:tav tm="100000">
                                          <p:val>
                                            <p:fltVal val="1"/>
                                          </p:val>
                                        </p:tav>
                                      </p:tavLst>
                                    </p:anim>
                                    <p:animScale>
                                      <p:cBhvr>
                                        <p:cTn id="13" dur="13">
                                          <p:stCondLst>
                                            <p:cond delay="325"/>
                                          </p:stCondLst>
                                        </p:cTn>
                                        <p:tgtEl>
                                          <p:spTgt spid="3"/>
                                        </p:tgtEl>
                                      </p:cBhvr>
                                      <p:to x="100000" y="60000"/>
                                    </p:animScale>
                                    <p:animScale>
                                      <p:cBhvr>
                                        <p:cTn id="14" dur="83" decel="50000">
                                          <p:stCondLst>
                                            <p:cond delay="338"/>
                                          </p:stCondLst>
                                        </p:cTn>
                                        <p:tgtEl>
                                          <p:spTgt spid="3"/>
                                        </p:tgtEl>
                                      </p:cBhvr>
                                      <p:to x="100000" y="100000"/>
                                    </p:animScale>
                                    <p:animScale>
                                      <p:cBhvr>
                                        <p:cTn id="15" dur="13">
                                          <p:stCondLst>
                                            <p:cond delay="656"/>
                                          </p:stCondLst>
                                        </p:cTn>
                                        <p:tgtEl>
                                          <p:spTgt spid="3"/>
                                        </p:tgtEl>
                                      </p:cBhvr>
                                      <p:to x="100000" y="80000"/>
                                    </p:animScale>
                                    <p:animScale>
                                      <p:cBhvr>
                                        <p:cTn id="16" dur="83" decel="50000">
                                          <p:stCondLst>
                                            <p:cond delay="669"/>
                                          </p:stCondLst>
                                        </p:cTn>
                                        <p:tgtEl>
                                          <p:spTgt spid="3"/>
                                        </p:tgtEl>
                                      </p:cBhvr>
                                      <p:to x="100000" y="100000"/>
                                    </p:animScale>
                                    <p:animScale>
                                      <p:cBhvr>
                                        <p:cTn id="17" dur="13">
                                          <p:stCondLst>
                                            <p:cond delay="821"/>
                                          </p:stCondLst>
                                        </p:cTn>
                                        <p:tgtEl>
                                          <p:spTgt spid="3"/>
                                        </p:tgtEl>
                                      </p:cBhvr>
                                      <p:to x="100000" y="90000"/>
                                    </p:animScale>
                                    <p:animScale>
                                      <p:cBhvr>
                                        <p:cTn id="18" dur="83" decel="50000">
                                          <p:stCondLst>
                                            <p:cond delay="834"/>
                                          </p:stCondLst>
                                        </p:cTn>
                                        <p:tgtEl>
                                          <p:spTgt spid="3"/>
                                        </p:tgtEl>
                                      </p:cBhvr>
                                      <p:to x="100000" y="100000"/>
                                    </p:animScale>
                                    <p:animScale>
                                      <p:cBhvr>
                                        <p:cTn id="19" dur="13">
                                          <p:stCondLst>
                                            <p:cond delay="904"/>
                                          </p:stCondLst>
                                        </p:cTn>
                                        <p:tgtEl>
                                          <p:spTgt spid="3"/>
                                        </p:tgtEl>
                                      </p:cBhvr>
                                      <p:to x="100000" y="95000"/>
                                    </p:animScale>
                                    <p:animScale>
                                      <p:cBhvr>
                                        <p:cTn id="20" dur="83" decel="50000">
                                          <p:stCondLst>
                                            <p:cond delay="917"/>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9121140" cy="5700712"/>
          </a:xfrm>
          <a:prstGeom prst="rect">
            <a:avLst/>
          </a:prstGeom>
        </p:spPr>
      </p:pic>
      <p:sp>
        <p:nvSpPr>
          <p:cNvPr id="3" name="Up Arrow 2"/>
          <p:cNvSpPr/>
          <p:nvPr/>
        </p:nvSpPr>
        <p:spPr bwMode="auto">
          <a:xfrm rot="19722117">
            <a:off x="4187390" y="1007731"/>
            <a:ext cx="149255" cy="224441"/>
          </a:xfrm>
          <a:prstGeom prst="upArrow">
            <a:avLst>
              <a:gd name="adj1" fmla="val 25089"/>
              <a:gd name="adj2" fmla="val 87414"/>
            </a:avLst>
          </a:prstGeom>
          <a:solidFill>
            <a:schemeClr val="bg1"/>
          </a:solidFill>
          <a:ln w="9525" cap="sq"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22" tIns="45711" rIns="91422" bIns="45711" numCol="1" rtlCol="0" anchor="t" anchorCtr="0" compatLnSpc="1">
            <a:prstTxWarp prst="textNoShape">
              <a:avLst/>
            </a:prstTxWarp>
          </a:bodyPr>
          <a:lstStyle/>
          <a:p>
            <a:pPr algn="l" defTabSz="914226"/>
            <a:endParaRPr lang="en-GB" sz="2400" b="0" dirty="0">
              <a:solidFill>
                <a:schemeClr val="tx1"/>
              </a:solidFill>
              <a:latin typeface="Arial" charset="0"/>
              <a:ea typeface="ＭＳ Ｐゴシック" pitchFamily="-48" charset="-128"/>
            </a:endParaRPr>
          </a:p>
        </p:txBody>
      </p:sp>
    </p:spTree>
    <p:extLst>
      <p:ext uri="{BB962C8B-B14F-4D97-AF65-F5344CB8AC3E}">
        <p14:creationId xmlns:p14="http://schemas.microsoft.com/office/powerpoint/2010/main" val="373080565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290">
                                          <p:stCondLst>
                                            <p:cond delay="0"/>
                                          </p:stCondLst>
                                        </p:cTn>
                                        <p:tgtEl>
                                          <p:spTgt spid="3"/>
                                        </p:tgtEl>
                                      </p:cBhvr>
                                    </p:animEffect>
                                    <p:anim calcmode="lin" valueType="num">
                                      <p:cBhvr>
                                        <p:cTn id="8" dur="911"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332"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332" tmFilter="0, 0; 0.125,0.2665; 0.25,0.4; 0.375,0.465; 0.5,0.5;  0.625,0.535; 0.75,0.6; 0.875,0.7335; 1,1">
                                          <p:stCondLst>
                                            <p:cond delay="332"/>
                                          </p:stCondLst>
                                        </p:cTn>
                                        <p:tgtEl>
                                          <p:spTgt spid="3"/>
                                        </p:tgtEl>
                                        <p:attrNameLst>
                                          <p:attrName>ppt_y</p:attrName>
                                        </p:attrNameLst>
                                      </p:cBhvr>
                                      <p:tavLst>
                                        <p:tav tm="0" fmla="#ppt_y-sin(pi*$)/9">
                                          <p:val>
                                            <p:fltVal val="0"/>
                                          </p:val>
                                        </p:tav>
                                        <p:tav tm="100000">
                                          <p:val>
                                            <p:fltVal val="1"/>
                                          </p:val>
                                        </p:tav>
                                      </p:tavLst>
                                    </p:anim>
                                    <p:anim calcmode="lin" valueType="num">
                                      <p:cBhvr>
                                        <p:cTn id="11" dur="166" tmFilter="0, 0; 0.125,0.2665; 0.25,0.4; 0.375,0.465; 0.5,0.5;  0.625,0.535; 0.75,0.6; 0.875,0.7335; 1,1">
                                          <p:stCondLst>
                                            <p:cond delay="662"/>
                                          </p:stCondLst>
                                        </p:cTn>
                                        <p:tgtEl>
                                          <p:spTgt spid="3"/>
                                        </p:tgtEl>
                                        <p:attrNameLst>
                                          <p:attrName>ppt_y</p:attrName>
                                        </p:attrNameLst>
                                      </p:cBhvr>
                                      <p:tavLst>
                                        <p:tav tm="0" fmla="#ppt_y-sin(pi*$)/27">
                                          <p:val>
                                            <p:fltVal val="0"/>
                                          </p:val>
                                        </p:tav>
                                        <p:tav tm="100000">
                                          <p:val>
                                            <p:fltVal val="1"/>
                                          </p:val>
                                        </p:tav>
                                      </p:tavLst>
                                    </p:anim>
                                    <p:anim calcmode="lin" valueType="num">
                                      <p:cBhvr>
                                        <p:cTn id="12" dur="82" tmFilter="0, 0; 0.125,0.2665; 0.25,0.4; 0.375,0.465; 0.5,0.5;  0.625,0.535; 0.75,0.6; 0.875,0.7335; 1,1">
                                          <p:stCondLst>
                                            <p:cond delay="828"/>
                                          </p:stCondLst>
                                        </p:cTn>
                                        <p:tgtEl>
                                          <p:spTgt spid="3"/>
                                        </p:tgtEl>
                                        <p:attrNameLst>
                                          <p:attrName>ppt_y</p:attrName>
                                        </p:attrNameLst>
                                      </p:cBhvr>
                                      <p:tavLst>
                                        <p:tav tm="0" fmla="#ppt_y-sin(pi*$)/81">
                                          <p:val>
                                            <p:fltVal val="0"/>
                                          </p:val>
                                        </p:tav>
                                        <p:tav tm="100000">
                                          <p:val>
                                            <p:fltVal val="1"/>
                                          </p:val>
                                        </p:tav>
                                      </p:tavLst>
                                    </p:anim>
                                    <p:animScale>
                                      <p:cBhvr>
                                        <p:cTn id="13" dur="13">
                                          <p:stCondLst>
                                            <p:cond delay="325"/>
                                          </p:stCondLst>
                                        </p:cTn>
                                        <p:tgtEl>
                                          <p:spTgt spid="3"/>
                                        </p:tgtEl>
                                      </p:cBhvr>
                                      <p:to x="100000" y="60000"/>
                                    </p:animScale>
                                    <p:animScale>
                                      <p:cBhvr>
                                        <p:cTn id="14" dur="83" decel="50000">
                                          <p:stCondLst>
                                            <p:cond delay="338"/>
                                          </p:stCondLst>
                                        </p:cTn>
                                        <p:tgtEl>
                                          <p:spTgt spid="3"/>
                                        </p:tgtEl>
                                      </p:cBhvr>
                                      <p:to x="100000" y="100000"/>
                                    </p:animScale>
                                    <p:animScale>
                                      <p:cBhvr>
                                        <p:cTn id="15" dur="13">
                                          <p:stCondLst>
                                            <p:cond delay="656"/>
                                          </p:stCondLst>
                                        </p:cTn>
                                        <p:tgtEl>
                                          <p:spTgt spid="3"/>
                                        </p:tgtEl>
                                      </p:cBhvr>
                                      <p:to x="100000" y="80000"/>
                                    </p:animScale>
                                    <p:animScale>
                                      <p:cBhvr>
                                        <p:cTn id="16" dur="83" decel="50000">
                                          <p:stCondLst>
                                            <p:cond delay="669"/>
                                          </p:stCondLst>
                                        </p:cTn>
                                        <p:tgtEl>
                                          <p:spTgt spid="3"/>
                                        </p:tgtEl>
                                      </p:cBhvr>
                                      <p:to x="100000" y="100000"/>
                                    </p:animScale>
                                    <p:animScale>
                                      <p:cBhvr>
                                        <p:cTn id="17" dur="13">
                                          <p:stCondLst>
                                            <p:cond delay="821"/>
                                          </p:stCondLst>
                                        </p:cTn>
                                        <p:tgtEl>
                                          <p:spTgt spid="3"/>
                                        </p:tgtEl>
                                      </p:cBhvr>
                                      <p:to x="100000" y="90000"/>
                                    </p:animScale>
                                    <p:animScale>
                                      <p:cBhvr>
                                        <p:cTn id="18" dur="83" decel="50000">
                                          <p:stCondLst>
                                            <p:cond delay="834"/>
                                          </p:stCondLst>
                                        </p:cTn>
                                        <p:tgtEl>
                                          <p:spTgt spid="3"/>
                                        </p:tgtEl>
                                      </p:cBhvr>
                                      <p:to x="100000" y="100000"/>
                                    </p:animScale>
                                    <p:animScale>
                                      <p:cBhvr>
                                        <p:cTn id="19" dur="13">
                                          <p:stCondLst>
                                            <p:cond delay="904"/>
                                          </p:stCondLst>
                                        </p:cTn>
                                        <p:tgtEl>
                                          <p:spTgt spid="3"/>
                                        </p:tgtEl>
                                      </p:cBhvr>
                                      <p:to x="100000" y="95000"/>
                                    </p:animScale>
                                    <p:animScale>
                                      <p:cBhvr>
                                        <p:cTn id="20" dur="83" decel="50000">
                                          <p:stCondLst>
                                            <p:cond delay="917"/>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9121140" cy="5700712"/>
          </a:xfrm>
          <a:prstGeom prst="rect">
            <a:avLst/>
          </a:prstGeom>
        </p:spPr>
      </p:pic>
      <p:sp>
        <p:nvSpPr>
          <p:cNvPr id="3" name="Up Arrow 2"/>
          <p:cNvSpPr/>
          <p:nvPr/>
        </p:nvSpPr>
        <p:spPr bwMode="auto">
          <a:xfrm rot="19722117">
            <a:off x="3467309" y="2303873"/>
            <a:ext cx="149255" cy="224441"/>
          </a:xfrm>
          <a:prstGeom prst="upArrow">
            <a:avLst>
              <a:gd name="adj1" fmla="val 25089"/>
              <a:gd name="adj2" fmla="val 87414"/>
            </a:avLst>
          </a:prstGeom>
          <a:solidFill>
            <a:schemeClr val="bg1"/>
          </a:solidFill>
          <a:ln w="9525" cap="sq"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22" tIns="45711" rIns="91422" bIns="45711" numCol="1" rtlCol="0" anchor="t" anchorCtr="0" compatLnSpc="1">
            <a:prstTxWarp prst="textNoShape">
              <a:avLst/>
            </a:prstTxWarp>
          </a:bodyPr>
          <a:lstStyle/>
          <a:p>
            <a:pPr algn="l" defTabSz="914226"/>
            <a:endParaRPr lang="en-GB" sz="2400" b="0" dirty="0">
              <a:solidFill>
                <a:schemeClr val="tx1"/>
              </a:solidFill>
              <a:latin typeface="Arial" charset="0"/>
              <a:ea typeface="ＭＳ Ｐゴシック" pitchFamily="-48" charset="-128"/>
            </a:endParaRPr>
          </a:p>
        </p:txBody>
      </p:sp>
    </p:spTree>
    <p:extLst>
      <p:ext uri="{BB962C8B-B14F-4D97-AF65-F5344CB8AC3E}">
        <p14:creationId xmlns:p14="http://schemas.microsoft.com/office/powerpoint/2010/main" val="302604274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290">
                                          <p:stCondLst>
                                            <p:cond delay="0"/>
                                          </p:stCondLst>
                                        </p:cTn>
                                        <p:tgtEl>
                                          <p:spTgt spid="3"/>
                                        </p:tgtEl>
                                      </p:cBhvr>
                                    </p:animEffect>
                                    <p:anim calcmode="lin" valueType="num">
                                      <p:cBhvr>
                                        <p:cTn id="8" dur="911"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332"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332" tmFilter="0, 0; 0.125,0.2665; 0.25,0.4; 0.375,0.465; 0.5,0.5;  0.625,0.535; 0.75,0.6; 0.875,0.7335; 1,1">
                                          <p:stCondLst>
                                            <p:cond delay="332"/>
                                          </p:stCondLst>
                                        </p:cTn>
                                        <p:tgtEl>
                                          <p:spTgt spid="3"/>
                                        </p:tgtEl>
                                        <p:attrNameLst>
                                          <p:attrName>ppt_y</p:attrName>
                                        </p:attrNameLst>
                                      </p:cBhvr>
                                      <p:tavLst>
                                        <p:tav tm="0" fmla="#ppt_y-sin(pi*$)/9">
                                          <p:val>
                                            <p:fltVal val="0"/>
                                          </p:val>
                                        </p:tav>
                                        <p:tav tm="100000">
                                          <p:val>
                                            <p:fltVal val="1"/>
                                          </p:val>
                                        </p:tav>
                                      </p:tavLst>
                                    </p:anim>
                                    <p:anim calcmode="lin" valueType="num">
                                      <p:cBhvr>
                                        <p:cTn id="11" dur="166" tmFilter="0, 0; 0.125,0.2665; 0.25,0.4; 0.375,0.465; 0.5,0.5;  0.625,0.535; 0.75,0.6; 0.875,0.7335; 1,1">
                                          <p:stCondLst>
                                            <p:cond delay="662"/>
                                          </p:stCondLst>
                                        </p:cTn>
                                        <p:tgtEl>
                                          <p:spTgt spid="3"/>
                                        </p:tgtEl>
                                        <p:attrNameLst>
                                          <p:attrName>ppt_y</p:attrName>
                                        </p:attrNameLst>
                                      </p:cBhvr>
                                      <p:tavLst>
                                        <p:tav tm="0" fmla="#ppt_y-sin(pi*$)/27">
                                          <p:val>
                                            <p:fltVal val="0"/>
                                          </p:val>
                                        </p:tav>
                                        <p:tav tm="100000">
                                          <p:val>
                                            <p:fltVal val="1"/>
                                          </p:val>
                                        </p:tav>
                                      </p:tavLst>
                                    </p:anim>
                                    <p:anim calcmode="lin" valueType="num">
                                      <p:cBhvr>
                                        <p:cTn id="12" dur="82" tmFilter="0, 0; 0.125,0.2665; 0.25,0.4; 0.375,0.465; 0.5,0.5;  0.625,0.535; 0.75,0.6; 0.875,0.7335; 1,1">
                                          <p:stCondLst>
                                            <p:cond delay="828"/>
                                          </p:stCondLst>
                                        </p:cTn>
                                        <p:tgtEl>
                                          <p:spTgt spid="3"/>
                                        </p:tgtEl>
                                        <p:attrNameLst>
                                          <p:attrName>ppt_y</p:attrName>
                                        </p:attrNameLst>
                                      </p:cBhvr>
                                      <p:tavLst>
                                        <p:tav tm="0" fmla="#ppt_y-sin(pi*$)/81">
                                          <p:val>
                                            <p:fltVal val="0"/>
                                          </p:val>
                                        </p:tav>
                                        <p:tav tm="100000">
                                          <p:val>
                                            <p:fltVal val="1"/>
                                          </p:val>
                                        </p:tav>
                                      </p:tavLst>
                                    </p:anim>
                                    <p:animScale>
                                      <p:cBhvr>
                                        <p:cTn id="13" dur="13">
                                          <p:stCondLst>
                                            <p:cond delay="325"/>
                                          </p:stCondLst>
                                        </p:cTn>
                                        <p:tgtEl>
                                          <p:spTgt spid="3"/>
                                        </p:tgtEl>
                                      </p:cBhvr>
                                      <p:to x="100000" y="60000"/>
                                    </p:animScale>
                                    <p:animScale>
                                      <p:cBhvr>
                                        <p:cTn id="14" dur="83" decel="50000">
                                          <p:stCondLst>
                                            <p:cond delay="338"/>
                                          </p:stCondLst>
                                        </p:cTn>
                                        <p:tgtEl>
                                          <p:spTgt spid="3"/>
                                        </p:tgtEl>
                                      </p:cBhvr>
                                      <p:to x="100000" y="100000"/>
                                    </p:animScale>
                                    <p:animScale>
                                      <p:cBhvr>
                                        <p:cTn id="15" dur="13">
                                          <p:stCondLst>
                                            <p:cond delay="656"/>
                                          </p:stCondLst>
                                        </p:cTn>
                                        <p:tgtEl>
                                          <p:spTgt spid="3"/>
                                        </p:tgtEl>
                                      </p:cBhvr>
                                      <p:to x="100000" y="80000"/>
                                    </p:animScale>
                                    <p:animScale>
                                      <p:cBhvr>
                                        <p:cTn id="16" dur="83" decel="50000">
                                          <p:stCondLst>
                                            <p:cond delay="669"/>
                                          </p:stCondLst>
                                        </p:cTn>
                                        <p:tgtEl>
                                          <p:spTgt spid="3"/>
                                        </p:tgtEl>
                                      </p:cBhvr>
                                      <p:to x="100000" y="100000"/>
                                    </p:animScale>
                                    <p:animScale>
                                      <p:cBhvr>
                                        <p:cTn id="17" dur="13">
                                          <p:stCondLst>
                                            <p:cond delay="821"/>
                                          </p:stCondLst>
                                        </p:cTn>
                                        <p:tgtEl>
                                          <p:spTgt spid="3"/>
                                        </p:tgtEl>
                                      </p:cBhvr>
                                      <p:to x="100000" y="90000"/>
                                    </p:animScale>
                                    <p:animScale>
                                      <p:cBhvr>
                                        <p:cTn id="18" dur="83" decel="50000">
                                          <p:stCondLst>
                                            <p:cond delay="834"/>
                                          </p:stCondLst>
                                        </p:cTn>
                                        <p:tgtEl>
                                          <p:spTgt spid="3"/>
                                        </p:tgtEl>
                                      </p:cBhvr>
                                      <p:to x="100000" y="100000"/>
                                    </p:animScale>
                                    <p:animScale>
                                      <p:cBhvr>
                                        <p:cTn id="19" dur="13">
                                          <p:stCondLst>
                                            <p:cond delay="904"/>
                                          </p:stCondLst>
                                        </p:cTn>
                                        <p:tgtEl>
                                          <p:spTgt spid="3"/>
                                        </p:tgtEl>
                                      </p:cBhvr>
                                      <p:to x="100000" y="95000"/>
                                    </p:animScale>
                                    <p:animScale>
                                      <p:cBhvr>
                                        <p:cTn id="20" dur="83" decel="50000">
                                          <p:stCondLst>
                                            <p:cond delay="917"/>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Downloading the DfE CSV File for Financial Year 2016/17</a:t>
            </a:r>
          </a:p>
        </p:txBody>
      </p:sp>
      <p:sp>
        <p:nvSpPr>
          <p:cNvPr id="3" name="Content Placeholder 2"/>
          <p:cNvSpPr>
            <a:spLocks noGrp="1"/>
          </p:cNvSpPr>
          <p:nvPr>
            <p:ph idx="1"/>
          </p:nvPr>
        </p:nvSpPr>
        <p:spPr>
          <a:xfrm>
            <a:off x="0" y="1333500"/>
            <a:ext cx="8686800" cy="4116287"/>
          </a:xfrm>
        </p:spPr>
        <p:txBody>
          <a:bodyPr>
            <a:normAutofit/>
          </a:bodyPr>
          <a:lstStyle/>
          <a:p>
            <a:pPr marL="929899" lvl="1" indent="-457200">
              <a:buFont typeface="+mj-lt"/>
              <a:buAutoNum type="arabicPeriod"/>
            </a:pPr>
            <a:r>
              <a:rPr lang="en-GB" dirty="0"/>
              <a:t>We expect the DfE to make two versions of the CSV file available to schools</a:t>
            </a:r>
          </a:p>
        </p:txBody>
      </p:sp>
    </p:spTree>
    <p:extLst>
      <p:ext uri="{BB962C8B-B14F-4D97-AF65-F5344CB8AC3E}">
        <p14:creationId xmlns:p14="http://schemas.microsoft.com/office/powerpoint/2010/main" val="187624569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strVal val="#ppt_h"/>
                                          </p:val>
                                        </p:tav>
                                        <p:tav tm="100000">
                                          <p:val>
                                            <p:strVal val="#ppt_h"/>
                                          </p:val>
                                        </p:tav>
                                      </p:tavLst>
                                    </p:anim>
                                  </p:childTnLst>
                                </p:cTn>
                              </p:par>
                              <p:par>
                                <p:cTn id="9" presetID="17" presetClass="entr" presetSubtype="10" fill="hold" nodeType="with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p:cTn id="11"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2" dur="5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0" y="0"/>
            <a:ext cx="9121140" cy="5700712"/>
          </a:xfrm>
          <a:prstGeom prst="rect">
            <a:avLst/>
          </a:prstGeom>
        </p:spPr>
      </p:pic>
      <p:sp>
        <p:nvSpPr>
          <p:cNvPr id="3" name="Up Arrow 2"/>
          <p:cNvSpPr/>
          <p:nvPr/>
        </p:nvSpPr>
        <p:spPr bwMode="auto">
          <a:xfrm rot="19722117">
            <a:off x="5440606" y="3456002"/>
            <a:ext cx="149255" cy="224441"/>
          </a:xfrm>
          <a:prstGeom prst="upArrow">
            <a:avLst>
              <a:gd name="adj1" fmla="val 25089"/>
              <a:gd name="adj2" fmla="val 87414"/>
            </a:avLst>
          </a:prstGeom>
          <a:solidFill>
            <a:schemeClr val="bg1"/>
          </a:solidFill>
          <a:ln w="9525" cap="sq"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22" tIns="45711" rIns="91422" bIns="45711" numCol="1" rtlCol="0" anchor="t" anchorCtr="0" compatLnSpc="1">
            <a:prstTxWarp prst="textNoShape">
              <a:avLst/>
            </a:prstTxWarp>
          </a:bodyPr>
          <a:lstStyle/>
          <a:p>
            <a:pPr algn="l" defTabSz="914226"/>
            <a:endParaRPr lang="en-GB" sz="2400" b="0" dirty="0">
              <a:solidFill>
                <a:schemeClr val="tx1"/>
              </a:solidFill>
              <a:latin typeface="Arial" charset="0"/>
              <a:ea typeface="ＭＳ Ｐゴシック" pitchFamily="-48" charset="-128"/>
            </a:endParaRPr>
          </a:p>
        </p:txBody>
      </p:sp>
      <p:sp>
        <p:nvSpPr>
          <p:cNvPr id="4" name="Rectangle 3"/>
          <p:cNvSpPr/>
          <p:nvPr/>
        </p:nvSpPr>
        <p:spPr>
          <a:xfrm>
            <a:off x="2987824" y="2353444"/>
            <a:ext cx="1080120" cy="288032"/>
          </a:xfrm>
          <a:prstGeom prst="rect">
            <a:avLst/>
          </a:prstGeom>
          <a:noFill/>
          <a:ln>
            <a:solidFill>
              <a:srgbClr val="298E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ular Callout 5"/>
          <p:cNvSpPr/>
          <p:nvPr/>
        </p:nvSpPr>
        <p:spPr bwMode="auto">
          <a:xfrm>
            <a:off x="4716016" y="2439739"/>
            <a:ext cx="1872208" cy="864096"/>
          </a:xfrm>
          <a:prstGeom prst="wedgeRectCallout">
            <a:avLst>
              <a:gd name="adj1" fmla="val -13016"/>
              <a:gd name="adj2" fmla="val 16093"/>
            </a:avLst>
          </a:prstGeom>
          <a:solidFill>
            <a:srgbClr val="FFFF00">
              <a:alpha val="75000"/>
            </a:srgbClr>
          </a:solidFill>
          <a:ln w="12700" cap="flat" cmpd="sng" algn="ctr">
            <a:solidFill>
              <a:srgbClr val="FF0000"/>
            </a:solidFill>
            <a:prstDash val="solid"/>
            <a:round/>
            <a:headEnd type="none" w="med" len="med"/>
            <a:tailEnd type="none" w="med" len="med"/>
          </a:ln>
          <a:effectLst>
            <a:outerShdw blurRad="50800" dist="38100" dir="2700000" sx="102000" sy="102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GB" sz="1100" b="0" dirty="0">
                <a:solidFill>
                  <a:srgbClr val="FF0000"/>
                </a:solidFill>
              </a:rPr>
              <a:t>The ticks are as we expect as a financial year crosses two academic years</a:t>
            </a:r>
          </a:p>
        </p:txBody>
      </p:sp>
    </p:spTree>
    <p:extLst>
      <p:ext uri="{BB962C8B-B14F-4D97-AF65-F5344CB8AC3E}">
        <p14:creationId xmlns:p14="http://schemas.microsoft.com/office/powerpoint/2010/main" val="57465108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290">
                                          <p:stCondLst>
                                            <p:cond delay="0"/>
                                          </p:stCondLst>
                                        </p:cTn>
                                        <p:tgtEl>
                                          <p:spTgt spid="3"/>
                                        </p:tgtEl>
                                      </p:cBhvr>
                                    </p:animEffect>
                                    <p:anim calcmode="lin" valueType="num">
                                      <p:cBhvr>
                                        <p:cTn id="8" dur="911"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332"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332" tmFilter="0, 0; 0.125,0.2665; 0.25,0.4; 0.375,0.465; 0.5,0.5;  0.625,0.535; 0.75,0.6; 0.875,0.7335; 1,1">
                                          <p:stCondLst>
                                            <p:cond delay="332"/>
                                          </p:stCondLst>
                                        </p:cTn>
                                        <p:tgtEl>
                                          <p:spTgt spid="3"/>
                                        </p:tgtEl>
                                        <p:attrNameLst>
                                          <p:attrName>ppt_y</p:attrName>
                                        </p:attrNameLst>
                                      </p:cBhvr>
                                      <p:tavLst>
                                        <p:tav tm="0" fmla="#ppt_y-sin(pi*$)/9">
                                          <p:val>
                                            <p:fltVal val="0"/>
                                          </p:val>
                                        </p:tav>
                                        <p:tav tm="100000">
                                          <p:val>
                                            <p:fltVal val="1"/>
                                          </p:val>
                                        </p:tav>
                                      </p:tavLst>
                                    </p:anim>
                                    <p:anim calcmode="lin" valueType="num">
                                      <p:cBhvr>
                                        <p:cTn id="11" dur="166" tmFilter="0, 0; 0.125,0.2665; 0.25,0.4; 0.375,0.465; 0.5,0.5;  0.625,0.535; 0.75,0.6; 0.875,0.7335; 1,1">
                                          <p:stCondLst>
                                            <p:cond delay="662"/>
                                          </p:stCondLst>
                                        </p:cTn>
                                        <p:tgtEl>
                                          <p:spTgt spid="3"/>
                                        </p:tgtEl>
                                        <p:attrNameLst>
                                          <p:attrName>ppt_y</p:attrName>
                                        </p:attrNameLst>
                                      </p:cBhvr>
                                      <p:tavLst>
                                        <p:tav tm="0" fmla="#ppt_y-sin(pi*$)/27">
                                          <p:val>
                                            <p:fltVal val="0"/>
                                          </p:val>
                                        </p:tav>
                                        <p:tav tm="100000">
                                          <p:val>
                                            <p:fltVal val="1"/>
                                          </p:val>
                                        </p:tav>
                                      </p:tavLst>
                                    </p:anim>
                                    <p:anim calcmode="lin" valueType="num">
                                      <p:cBhvr>
                                        <p:cTn id="12" dur="82" tmFilter="0, 0; 0.125,0.2665; 0.25,0.4; 0.375,0.465; 0.5,0.5;  0.625,0.535; 0.75,0.6; 0.875,0.7335; 1,1">
                                          <p:stCondLst>
                                            <p:cond delay="828"/>
                                          </p:stCondLst>
                                        </p:cTn>
                                        <p:tgtEl>
                                          <p:spTgt spid="3"/>
                                        </p:tgtEl>
                                        <p:attrNameLst>
                                          <p:attrName>ppt_y</p:attrName>
                                        </p:attrNameLst>
                                      </p:cBhvr>
                                      <p:tavLst>
                                        <p:tav tm="0" fmla="#ppt_y-sin(pi*$)/81">
                                          <p:val>
                                            <p:fltVal val="0"/>
                                          </p:val>
                                        </p:tav>
                                        <p:tav tm="100000">
                                          <p:val>
                                            <p:fltVal val="1"/>
                                          </p:val>
                                        </p:tav>
                                      </p:tavLst>
                                    </p:anim>
                                    <p:animScale>
                                      <p:cBhvr>
                                        <p:cTn id="13" dur="13">
                                          <p:stCondLst>
                                            <p:cond delay="325"/>
                                          </p:stCondLst>
                                        </p:cTn>
                                        <p:tgtEl>
                                          <p:spTgt spid="3"/>
                                        </p:tgtEl>
                                      </p:cBhvr>
                                      <p:to x="100000" y="60000"/>
                                    </p:animScale>
                                    <p:animScale>
                                      <p:cBhvr>
                                        <p:cTn id="14" dur="83" decel="50000">
                                          <p:stCondLst>
                                            <p:cond delay="338"/>
                                          </p:stCondLst>
                                        </p:cTn>
                                        <p:tgtEl>
                                          <p:spTgt spid="3"/>
                                        </p:tgtEl>
                                      </p:cBhvr>
                                      <p:to x="100000" y="100000"/>
                                    </p:animScale>
                                    <p:animScale>
                                      <p:cBhvr>
                                        <p:cTn id="15" dur="13">
                                          <p:stCondLst>
                                            <p:cond delay="656"/>
                                          </p:stCondLst>
                                        </p:cTn>
                                        <p:tgtEl>
                                          <p:spTgt spid="3"/>
                                        </p:tgtEl>
                                      </p:cBhvr>
                                      <p:to x="100000" y="80000"/>
                                    </p:animScale>
                                    <p:animScale>
                                      <p:cBhvr>
                                        <p:cTn id="16" dur="83" decel="50000">
                                          <p:stCondLst>
                                            <p:cond delay="669"/>
                                          </p:stCondLst>
                                        </p:cTn>
                                        <p:tgtEl>
                                          <p:spTgt spid="3"/>
                                        </p:tgtEl>
                                      </p:cBhvr>
                                      <p:to x="100000" y="100000"/>
                                    </p:animScale>
                                    <p:animScale>
                                      <p:cBhvr>
                                        <p:cTn id="17" dur="13">
                                          <p:stCondLst>
                                            <p:cond delay="821"/>
                                          </p:stCondLst>
                                        </p:cTn>
                                        <p:tgtEl>
                                          <p:spTgt spid="3"/>
                                        </p:tgtEl>
                                      </p:cBhvr>
                                      <p:to x="100000" y="90000"/>
                                    </p:animScale>
                                    <p:animScale>
                                      <p:cBhvr>
                                        <p:cTn id="18" dur="83" decel="50000">
                                          <p:stCondLst>
                                            <p:cond delay="834"/>
                                          </p:stCondLst>
                                        </p:cTn>
                                        <p:tgtEl>
                                          <p:spTgt spid="3"/>
                                        </p:tgtEl>
                                      </p:cBhvr>
                                      <p:to x="100000" y="100000"/>
                                    </p:animScale>
                                    <p:animScale>
                                      <p:cBhvr>
                                        <p:cTn id="19" dur="13">
                                          <p:stCondLst>
                                            <p:cond delay="904"/>
                                          </p:stCondLst>
                                        </p:cTn>
                                        <p:tgtEl>
                                          <p:spTgt spid="3"/>
                                        </p:tgtEl>
                                      </p:cBhvr>
                                      <p:to x="100000" y="95000"/>
                                    </p:animScale>
                                    <p:animScale>
                                      <p:cBhvr>
                                        <p:cTn id="20" dur="83" decel="50000">
                                          <p:stCondLst>
                                            <p:cond delay="917"/>
                                          </p:stCondLst>
                                        </p:cTn>
                                        <p:tgtEl>
                                          <p:spTgt spid="3"/>
                                        </p:tgtEl>
                                      </p:cBhvr>
                                      <p:to x="100000" y="100000"/>
                                    </p:animScale>
                                  </p:childTnLst>
                                </p:cTn>
                              </p:par>
                              <p:par>
                                <p:cTn id="21" presetID="17" presetClass="entr" presetSubtype="10"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p:cTn id="23" dur="500" fill="hold"/>
                                        <p:tgtEl>
                                          <p:spTgt spid="6"/>
                                        </p:tgtEl>
                                        <p:attrNameLst>
                                          <p:attrName>ppt_w</p:attrName>
                                        </p:attrNameLst>
                                      </p:cBhvr>
                                      <p:tavLst>
                                        <p:tav tm="0">
                                          <p:val>
                                            <p:fltVal val="0"/>
                                          </p:val>
                                        </p:tav>
                                        <p:tav tm="100000">
                                          <p:val>
                                            <p:strVal val="#ppt_w"/>
                                          </p:val>
                                        </p:tav>
                                      </p:tavLst>
                                    </p:anim>
                                    <p:anim calcmode="lin" valueType="num">
                                      <p:cBhvr>
                                        <p:cTn id="24" dur="500" fill="hold"/>
                                        <p:tgtEl>
                                          <p:spTgt spid="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9121140" cy="5700712"/>
          </a:xfrm>
          <a:prstGeom prst="rect">
            <a:avLst/>
          </a:prstGeom>
        </p:spPr>
      </p:pic>
      <p:sp>
        <p:nvSpPr>
          <p:cNvPr id="3" name="Up Arrow 2"/>
          <p:cNvSpPr/>
          <p:nvPr/>
        </p:nvSpPr>
        <p:spPr bwMode="auto">
          <a:xfrm rot="19722117">
            <a:off x="8867909" y="575681"/>
            <a:ext cx="149255" cy="224441"/>
          </a:xfrm>
          <a:prstGeom prst="upArrow">
            <a:avLst>
              <a:gd name="adj1" fmla="val 25089"/>
              <a:gd name="adj2" fmla="val 87414"/>
            </a:avLst>
          </a:prstGeom>
          <a:solidFill>
            <a:schemeClr val="bg1"/>
          </a:solidFill>
          <a:ln w="9525" cap="sq"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22" tIns="45711" rIns="91422" bIns="45711" numCol="1" rtlCol="0" anchor="t" anchorCtr="0" compatLnSpc="1">
            <a:prstTxWarp prst="textNoShape">
              <a:avLst/>
            </a:prstTxWarp>
          </a:bodyPr>
          <a:lstStyle/>
          <a:p>
            <a:pPr algn="l" defTabSz="914226"/>
            <a:endParaRPr lang="en-GB" sz="2400" b="0" dirty="0">
              <a:solidFill>
                <a:schemeClr val="tx1"/>
              </a:solidFill>
              <a:latin typeface="Arial" charset="0"/>
              <a:ea typeface="ＭＳ Ｐゴシック" pitchFamily="-48" charset="-128"/>
            </a:endParaRPr>
          </a:p>
        </p:txBody>
      </p:sp>
    </p:spTree>
    <p:extLst>
      <p:ext uri="{BB962C8B-B14F-4D97-AF65-F5344CB8AC3E}">
        <p14:creationId xmlns:p14="http://schemas.microsoft.com/office/powerpoint/2010/main" val="268157067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290">
                                          <p:stCondLst>
                                            <p:cond delay="0"/>
                                          </p:stCondLst>
                                        </p:cTn>
                                        <p:tgtEl>
                                          <p:spTgt spid="3"/>
                                        </p:tgtEl>
                                      </p:cBhvr>
                                    </p:animEffect>
                                    <p:anim calcmode="lin" valueType="num">
                                      <p:cBhvr>
                                        <p:cTn id="8" dur="911"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332"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332" tmFilter="0, 0; 0.125,0.2665; 0.25,0.4; 0.375,0.465; 0.5,0.5;  0.625,0.535; 0.75,0.6; 0.875,0.7335; 1,1">
                                          <p:stCondLst>
                                            <p:cond delay="332"/>
                                          </p:stCondLst>
                                        </p:cTn>
                                        <p:tgtEl>
                                          <p:spTgt spid="3"/>
                                        </p:tgtEl>
                                        <p:attrNameLst>
                                          <p:attrName>ppt_y</p:attrName>
                                        </p:attrNameLst>
                                      </p:cBhvr>
                                      <p:tavLst>
                                        <p:tav tm="0" fmla="#ppt_y-sin(pi*$)/9">
                                          <p:val>
                                            <p:fltVal val="0"/>
                                          </p:val>
                                        </p:tav>
                                        <p:tav tm="100000">
                                          <p:val>
                                            <p:fltVal val="1"/>
                                          </p:val>
                                        </p:tav>
                                      </p:tavLst>
                                    </p:anim>
                                    <p:anim calcmode="lin" valueType="num">
                                      <p:cBhvr>
                                        <p:cTn id="11" dur="166" tmFilter="0, 0; 0.125,0.2665; 0.25,0.4; 0.375,0.465; 0.5,0.5;  0.625,0.535; 0.75,0.6; 0.875,0.7335; 1,1">
                                          <p:stCondLst>
                                            <p:cond delay="662"/>
                                          </p:stCondLst>
                                        </p:cTn>
                                        <p:tgtEl>
                                          <p:spTgt spid="3"/>
                                        </p:tgtEl>
                                        <p:attrNameLst>
                                          <p:attrName>ppt_y</p:attrName>
                                        </p:attrNameLst>
                                      </p:cBhvr>
                                      <p:tavLst>
                                        <p:tav tm="0" fmla="#ppt_y-sin(pi*$)/27">
                                          <p:val>
                                            <p:fltVal val="0"/>
                                          </p:val>
                                        </p:tav>
                                        <p:tav tm="100000">
                                          <p:val>
                                            <p:fltVal val="1"/>
                                          </p:val>
                                        </p:tav>
                                      </p:tavLst>
                                    </p:anim>
                                    <p:anim calcmode="lin" valueType="num">
                                      <p:cBhvr>
                                        <p:cTn id="12" dur="82" tmFilter="0, 0; 0.125,0.2665; 0.25,0.4; 0.375,0.465; 0.5,0.5;  0.625,0.535; 0.75,0.6; 0.875,0.7335; 1,1">
                                          <p:stCondLst>
                                            <p:cond delay="828"/>
                                          </p:stCondLst>
                                        </p:cTn>
                                        <p:tgtEl>
                                          <p:spTgt spid="3"/>
                                        </p:tgtEl>
                                        <p:attrNameLst>
                                          <p:attrName>ppt_y</p:attrName>
                                        </p:attrNameLst>
                                      </p:cBhvr>
                                      <p:tavLst>
                                        <p:tav tm="0" fmla="#ppt_y-sin(pi*$)/81">
                                          <p:val>
                                            <p:fltVal val="0"/>
                                          </p:val>
                                        </p:tav>
                                        <p:tav tm="100000">
                                          <p:val>
                                            <p:fltVal val="1"/>
                                          </p:val>
                                        </p:tav>
                                      </p:tavLst>
                                    </p:anim>
                                    <p:animScale>
                                      <p:cBhvr>
                                        <p:cTn id="13" dur="13">
                                          <p:stCondLst>
                                            <p:cond delay="325"/>
                                          </p:stCondLst>
                                        </p:cTn>
                                        <p:tgtEl>
                                          <p:spTgt spid="3"/>
                                        </p:tgtEl>
                                      </p:cBhvr>
                                      <p:to x="100000" y="60000"/>
                                    </p:animScale>
                                    <p:animScale>
                                      <p:cBhvr>
                                        <p:cTn id="14" dur="83" decel="50000">
                                          <p:stCondLst>
                                            <p:cond delay="338"/>
                                          </p:stCondLst>
                                        </p:cTn>
                                        <p:tgtEl>
                                          <p:spTgt spid="3"/>
                                        </p:tgtEl>
                                      </p:cBhvr>
                                      <p:to x="100000" y="100000"/>
                                    </p:animScale>
                                    <p:animScale>
                                      <p:cBhvr>
                                        <p:cTn id="15" dur="13">
                                          <p:stCondLst>
                                            <p:cond delay="656"/>
                                          </p:stCondLst>
                                        </p:cTn>
                                        <p:tgtEl>
                                          <p:spTgt spid="3"/>
                                        </p:tgtEl>
                                      </p:cBhvr>
                                      <p:to x="100000" y="80000"/>
                                    </p:animScale>
                                    <p:animScale>
                                      <p:cBhvr>
                                        <p:cTn id="16" dur="83" decel="50000">
                                          <p:stCondLst>
                                            <p:cond delay="669"/>
                                          </p:stCondLst>
                                        </p:cTn>
                                        <p:tgtEl>
                                          <p:spTgt spid="3"/>
                                        </p:tgtEl>
                                      </p:cBhvr>
                                      <p:to x="100000" y="100000"/>
                                    </p:animScale>
                                    <p:animScale>
                                      <p:cBhvr>
                                        <p:cTn id="17" dur="13">
                                          <p:stCondLst>
                                            <p:cond delay="821"/>
                                          </p:stCondLst>
                                        </p:cTn>
                                        <p:tgtEl>
                                          <p:spTgt spid="3"/>
                                        </p:tgtEl>
                                      </p:cBhvr>
                                      <p:to x="100000" y="90000"/>
                                    </p:animScale>
                                    <p:animScale>
                                      <p:cBhvr>
                                        <p:cTn id="18" dur="83" decel="50000">
                                          <p:stCondLst>
                                            <p:cond delay="834"/>
                                          </p:stCondLst>
                                        </p:cTn>
                                        <p:tgtEl>
                                          <p:spTgt spid="3"/>
                                        </p:tgtEl>
                                      </p:cBhvr>
                                      <p:to x="100000" y="100000"/>
                                    </p:animScale>
                                    <p:animScale>
                                      <p:cBhvr>
                                        <p:cTn id="19" dur="13">
                                          <p:stCondLst>
                                            <p:cond delay="904"/>
                                          </p:stCondLst>
                                        </p:cTn>
                                        <p:tgtEl>
                                          <p:spTgt spid="3"/>
                                        </p:tgtEl>
                                      </p:cBhvr>
                                      <p:to x="100000" y="95000"/>
                                    </p:animScale>
                                    <p:animScale>
                                      <p:cBhvr>
                                        <p:cTn id="20" dur="83" decel="50000">
                                          <p:stCondLst>
                                            <p:cond delay="917"/>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rcRect b="16729"/>
          <a:stretch>
            <a:fillRect/>
          </a:stretch>
        </p:blipFill>
        <p:spPr>
          <a:xfrm>
            <a:off x="0" y="0"/>
            <a:ext cx="9144000" cy="4441676"/>
          </a:xfrm>
          <a:prstGeom prst="rect">
            <a:avLst/>
          </a:prstGeom>
        </p:spPr>
      </p:pic>
      <p:sp>
        <p:nvSpPr>
          <p:cNvPr id="4" name="Title 3"/>
          <p:cNvSpPr>
            <a:spLocks noGrp="1"/>
          </p:cNvSpPr>
          <p:nvPr>
            <p:ph type="title"/>
          </p:nvPr>
        </p:nvSpPr>
        <p:spPr>
          <a:xfrm>
            <a:off x="323528" y="4537687"/>
            <a:ext cx="8568952" cy="1056117"/>
          </a:xfrm>
        </p:spPr>
        <p:txBody>
          <a:bodyPr>
            <a:normAutofit/>
          </a:bodyPr>
          <a:lstStyle/>
          <a:p>
            <a:r>
              <a:rPr lang="en-GB" dirty="0"/>
              <a:t>Maintaining Pupil Premium information</a:t>
            </a:r>
            <a:endParaRPr lang="en-US" dirty="0"/>
          </a:p>
        </p:txBody>
      </p:sp>
    </p:spTree>
    <p:extLst>
      <p:ext uri="{BB962C8B-B14F-4D97-AF65-F5344CB8AC3E}">
        <p14:creationId xmlns:p14="http://schemas.microsoft.com/office/powerpoint/2010/main" val="3138614116"/>
      </p:ext>
    </p:extLst>
  </p:cSld>
  <p:clrMapOvr>
    <a:masterClrMapping/>
  </p:clrMapOvr>
  <p:transition>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9189720" cy="5743575"/>
          </a:xfrm>
          <a:prstGeom prst="rect">
            <a:avLst/>
          </a:prstGeom>
        </p:spPr>
      </p:pic>
      <p:sp>
        <p:nvSpPr>
          <p:cNvPr id="3" name="Up Arrow 2"/>
          <p:cNvSpPr/>
          <p:nvPr/>
        </p:nvSpPr>
        <p:spPr bwMode="auto">
          <a:xfrm rot="19722117">
            <a:off x="2891245" y="1583793"/>
            <a:ext cx="149255" cy="224441"/>
          </a:xfrm>
          <a:prstGeom prst="upArrow">
            <a:avLst>
              <a:gd name="adj1" fmla="val 25089"/>
              <a:gd name="adj2" fmla="val 87414"/>
            </a:avLst>
          </a:prstGeom>
          <a:solidFill>
            <a:schemeClr val="bg1"/>
          </a:solidFill>
          <a:ln w="9525" cap="sq"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22" tIns="45711" rIns="91422" bIns="45711" numCol="1" rtlCol="0" anchor="t" anchorCtr="0" compatLnSpc="1">
            <a:prstTxWarp prst="textNoShape">
              <a:avLst/>
            </a:prstTxWarp>
          </a:bodyPr>
          <a:lstStyle/>
          <a:p>
            <a:pPr algn="l" defTabSz="914226"/>
            <a:endParaRPr lang="en-GB" sz="2400" b="0" dirty="0">
              <a:solidFill>
                <a:schemeClr val="tx1"/>
              </a:solidFill>
              <a:latin typeface="Arial" charset="0"/>
              <a:ea typeface="ＭＳ Ｐゴシック" pitchFamily="-48" charset="-128"/>
            </a:endParaRPr>
          </a:p>
        </p:txBody>
      </p:sp>
    </p:spTree>
    <p:extLst>
      <p:ext uri="{BB962C8B-B14F-4D97-AF65-F5344CB8AC3E}">
        <p14:creationId xmlns:p14="http://schemas.microsoft.com/office/powerpoint/2010/main" val="39094305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290">
                                          <p:stCondLst>
                                            <p:cond delay="0"/>
                                          </p:stCondLst>
                                        </p:cTn>
                                        <p:tgtEl>
                                          <p:spTgt spid="3"/>
                                        </p:tgtEl>
                                      </p:cBhvr>
                                    </p:animEffect>
                                    <p:anim calcmode="lin" valueType="num">
                                      <p:cBhvr>
                                        <p:cTn id="8" dur="911"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332"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332" tmFilter="0, 0; 0.125,0.2665; 0.25,0.4; 0.375,0.465; 0.5,0.5;  0.625,0.535; 0.75,0.6; 0.875,0.7335; 1,1">
                                          <p:stCondLst>
                                            <p:cond delay="332"/>
                                          </p:stCondLst>
                                        </p:cTn>
                                        <p:tgtEl>
                                          <p:spTgt spid="3"/>
                                        </p:tgtEl>
                                        <p:attrNameLst>
                                          <p:attrName>ppt_y</p:attrName>
                                        </p:attrNameLst>
                                      </p:cBhvr>
                                      <p:tavLst>
                                        <p:tav tm="0" fmla="#ppt_y-sin(pi*$)/9">
                                          <p:val>
                                            <p:fltVal val="0"/>
                                          </p:val>
                                        </p:tav>
                                        <p:tav tm="100000">
                                          <p:val>
                                            <p:fltVal val="1"/>
                                          </p:val>
                                        </p:tav>
                                      </p:tavLst>
                                    </p:anim>
                                    <p:anim calcmode="lin" valueType="num">
                                      <p:cBhvr>
                                        <p:cTn id="11" dur="166" tmFilter="0, 0; 0.125,0.2665; 0.25,0.4; 0.375,0.465; 0.5,0.5;  0.625,0.535; 0.75,0.6; 0.875,0.7335; 1,1">
                                          <p:stCondLst>
                                            <p:cond delay="662"/>
                                          </p:stCondLst>
                                        </p:cTn>
                                        <p:tgtEl>
                                          <p:spTgt spid="3"/>
                                        </p:tgtEl>
                                        <p:attrNameLst>
                                          <p:attrName>ppt_y</p:attrName>
                                        </p:attrNameLst>
                                      </p:cBhvr>
                                      <p:tavLst>
                                        <p:tav tm="0" fmla="#ppt_y-sin(pi*$)/27">
                                          <p:val>
                                            <p:fltVal val="0"/>
                                          </p:val>
                                        </p:tav>
                                        <p:tav tm="100000">
                                          <p:val>
                                            <p:fltVal val="1"/>
                                          </p:val>
                                        </p:tav>
                                      </p:tavLst>
                                    </p:anim>
                                    <p:anim calcmode="lin" valueType="num">
                                      <p:cBhvr>
                                        <p:cTn id="12" dur="82" tmFilter="0, 0; 0.125,0.2665; 0.25,0.4; 0.375,0.465; 0.5,0.5;  0.625,0.535; 0.75,0.6; 0.875,0.7335; 1,1">
                                          <p:stCondLst>
                                            <p:cond delay="828"/>
                                          </p:stCondLst>
                                        </p:cTn>
                                        <p:tgtEl>
                                          <p:spTgt spid="3"/>
                                        </p:tgtEl>
                                        <p:attrNameLst>
                                          <p:attrName>ppt_y</p:attrName>
                                        </p:attrNameLst>
                                      </p:cBhvr>
                                      <p:tavLst>
                                        <p:tav tm="0" fmla="#ppt_y-sin(pi*$)/81">
                                          <p:val>
                                            <p:fltVal val="0"/>
                                          </p:val>
                                        </p:tav>
                                        <p:tav tm="100000">
                                          <p:val>
                                            <p:fltVal val="1"/>
                                          </p:val>
                                        </p:tav>
                                      </p:tavLst>
                                    </p:anim>
                                    <p:animScale>
                                      <p:cBhvr>
                                        <p:cTn id="13" dur="13">
                                          <p:stCondLst>
                                            <p:cond delay="325"/>
                                          </p:stCondLst>
                                        </p:cTn>
                                        <p:tgtEl>
                                          <p:spTgt spid="3"/>
                                        </p:tgtEl>
                                      </p:cBhvr>
                                      <p:to x="100000" y="60000"/>
                                    </p:animScale>
                                    <p:animScale>
                                      <p:cBhvr>
                                        <p:cTn id="14" dur="83" decel="50000">
                                          <p:stCondLst>
                                            <p:cond delay="338"/>
                                          </p:stCondLst>
                                        </p:cTn>
                                        <p:tgtEl>
                                          <p:spTgt spid="3"/>
                                        </p:tgtEl>
                                      </p:cBhvr>
                                      <p:to x="100000" y="100000"/>
                                    </p:animScale>
                                    <p:animScale>
                                      <p:cBhvr>
                                        <p:cTn id="15" dur="13">
                                          <p:stCondLst>
                                            <p:cond delay="656"/>
                                          </p:stCondLst>
                                        </p:cTn>
                                        <p:tgtEl>
                                          <p:spTgt spid="3"/>
                                        </p:tgtEl>
                                      </p:cBhvr>
                                      <p:to x="100000" y="80000"/>
                                    </p:animScale>
                                    <p:animScale>
                                      <p:cBhvr>
                                        <p:cTn id="16" dur="83" decel="50000">
                                          <p:stCondLst>
                                            <p:cond delay="669"/>
                                          </p:stCondLst>
                                        </p:cTn>
                                        <p:tgtEl>
                                          <p:spTgt spid="3"/>
                                        </p:tgtEl>
                                      </p:cBhvr>
                                      <p:to x="100000" y="100000"/>
                                    </p:animScale>
                                    <p:animScale>
                                      <p:cBhvr>
                                        <p:cTn id="17" dur="13">
                                          <p:stCondLst>
                                            <p:cond delay="821"/>
                                          </p:stCondLst>
                                        </p:cTn>
                                        <p:tgtEl>
                                          <p:spTgt spid="3"/>
                                        </p:tgtEl>
                                      </p:cBhvr>
                                      <p:to x="100000" y="90000"/>
                                    </p:animScale>
                                    <p:animScale>
                                      <p:cBhvr>
                                        <p:cTn id="18" dur="83" decel="50000">
                                          <p:stCondLst>
                                            <p:cond delay="834"/>
                                          </p:stCondLst>
                                        </p:cTn>
                                        <p:tgtEl>
                                          <p:spTgt spid="3"/>
                                        </p:tgtEl>
                                      </p:cBhvr>
                                      <p:to x="100000" y="100000"/>
                                    </p:animScale>
                                    <p:animScale>
                                      <p:cBhvr>
                                        <p:cTn id="19" dur="13">
                                          <p:stCondLst>
                                            <p:cond delay="904"/>
                                          </p:stCondLst>
                                        </p:cTn>
                                        <p:tgtEl>
                                          <p:spTgt spid="3"/>
                                        </p:tgtEl>
                                      </p:cBhvr>
                                      <p:to x="100000" y="95000"/>
                                    </p:animScale>
                                    <p:animScale>
                                      <p:cBhvr>
                                        <p:cTn id="20" dur="83" decel="50000">
                                          <p:stCondLst>
                                            <p:cond delay="917"/>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0" y="0"/>
            <a:ext cx="9121140" cy="5700712"/>
          </a:xfrm>
          <a:prstGeom prst="rect">
            <a:avLst/>
          </a:prstGeom>
        </p:spPr>
      </p:pic>
      <p:sp>
        <p:nvSpPr>
          <p:cNvPr id="3" name="Up Arrow 2"/>
          <p:cNvSpPr/>
          <p:nvPr/>
        </p:nvSpPr>
        <p:spPr bwMode="auto">
          <a:xfrm rot="19722117">
            <a:off x="1667109" y="1017088"/>
            <a:ext cx="149255" cy="224441"/>
          </a:xfrm>
          <a:prstGeom prst="upArrow">
            <a:avLst>
              <a:gd name="adj1" fmla="val 25089"/>
              <a:gd name="adj2" fmla="val 87414"/>
            </a:avLst>
          </a:prstGeom>
          <a:solidFill>
            <a:schemeClr val="bg1"/>
          </a:solidFill>
          <a:ln w="9525" cap="sq"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22" tIns="45711" rIns="91422" bIns="45711" numCol="1" rtlCol="0" anchor="t" anchorCtr="0" compatLnSpc="1">
            <a:prstTxWarp prst="textNoShape">
              <a:avLst/>
            </a:prstTxWarp>
          </a:bodyPr>
          <a:lstStyle/>
          <a:p>
            <a:pPr algn="l" defTabSz="914226"/>
            <a:endParaRPr lang="en-GB" sz="2400" b="0" dirty="0">
              <a:solidFill>
                <a:schemeClr val="tx1"/>
              </a:solidFill>
              <a:latin typeface="Arial" charset="0"/>
              <a:ea typeface="ＭＳ Ｐゴシック" pitchFamily="-48" charset="-128"/>
            </a:endParaRPr>
          </a:p>
        </p:txBody>
      </p:sp>
      <p:sp>
        <p:nvSpPr>
          <p:cNvPr id="4" name="Rectangular Callout 3"/>
          <p:cNvSpPr/>
          <p:nvPr/>
        </p:nvSpPr>
        <p:spPr bwMode="auto">
          <a:xfrm>
            <a:off x="4860032" y="1129308"/>
            <a:ext cx="2520280" cy="1152128"/>
          </a:xfrm>
          <a:prstGeom prst="wedgeRectCallout">
            <a:avLst>
              <a:gd name="adj1" fmla="val -13016"/>
              <a:gd name="adj2" fmla="val 16093"/>
            </a:avLst>
          </a:prstGeom>
          <a:solidFill>
            <a:srgbClr val="FFFF00">
              <a:alpha val="75000"/>
            </a:srgbClr>
          </a:solidFill>
          <a:ln w="12700" cap="flat" cmpd="sng" algn="ctr">
            <a:solidFill>
              <a:srgbClr val="FF0000"/>
            </a:solidFill>
            <a:prstDash val="solid"/>
            <a:round/>
            <a:headEnd type="none" w="med" len="med"/>
            <a:tailEnd type="none" w="med" len="med"/>
          </a:ln>
          <a:effectLst>
            <a:outerShdw blurRad="50800" dist="38100" dir="2700000" sx="102000" sy="102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GB" sz="1100" b="0" dirty="0">
                <a:solidFill>
                  <a:srgbClr val="FF0000"/>
                </a:solidFill>
              </a:rPr>
              <a:t>By default saving Maintain Pupil Premium information will not update the Pupil Premium Indicator, but we can add ticks for each Pupil Premium Type as desired.</a:t>
            </a:r>
          </a:p>
        </p:txBody>
      </p:sp>
    </p:spTree>
    <p:extLst>
      <p:ext uri="{BB962C8B-B14F-4D97-AF65-F5344CB8AC3E}">
        <p14:creationId xmlns:p14="http://schemas.microsoft.com/office/powerpoint/2010/main" val="351041963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290">
                                          <p:stCondLst>
                                            <p:cond delay="0"/>
                                          </p:stCondLst>
                                        </p:cTn>
                                        <p:tgtEl>
                                          <p:spTgt spid="3"/>
                                        </p:tgtEl>
                                      </p:cBhvr>
                                    </p:animEffect>
                                    <p:anim calcmode="lin" valueType="num">
                                      <p:cBhvr>
                                        <p:cTn id="8" dur="911"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332"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332" tmFilter="0, 0; 0.125,0.2665; 0.25,0.4; 0.375,0.465; 0.5,0.5;  0.625,0.535; 0.75,0.6; 0.875,0.7335; 1,1">
                                          <p:stCondLst>
                                            <p:cond delay="332"/>
                                          </p:stCondLst>
                                        </p:cTn>
                                        <p:tgtEl>
                                          <p:spTgt spid="3"/>
                                        </p:tgtEl>
                                        <p:attrNameLst>
                                          <p:attrName>ppt_y</p:attrName>
                                        </p:attrNameLst>
                                      </p:cBhvr>
                                      <p:tavLst>
                                        <p:tav tm="0" fmla="#ppt_y-sin(pi*$)/9">
                                          <p:val>
                                            <p:fltVal val="0"/>
                                          </p:val>
                                        </p:tav>
                                        <p:tav tm="100000">
                                          <p:val>
                                            <p:fltVal val="1"/>
                                          </p:val>
                                        </p:tav>
                                      </p:tavLst>
                                    </p:anim>
                                    <p:anim calcmode="lin" valueType="num">
                                      <p:cBhvr>
                                        <p:cTn id="11" dur="166" tmFilter="0, 0; 0.125,0.2665; 0.25,0.4; 0.375,0.465; 0.5,0.5;  0.625,0.535; 0.75,0.6; 0.875,0.7335; 1,1">
                                          <p:stCondLst>
                                            <p:cond delay="662"/>
                                          </p:stCondLst>
                                        </p:cTn>
                                        <p:tgtEl>
                                          <p:spTgt spid="3"/>
                                        </p:tgtEl>
                                        <p:attrNameLst>
                                          <p:attrName>ppt_y</p:attrName>
                                        </p:attrNameLst>
                                      </p:cBhvr>
                                      <p:tavLst>
                                        <p:tav tm="0" fmla="#ppt_y-sin(pi*$)/27">
                                          <p:val>
                                            <p:fltVal val="0"/>
                                          </p:val>
                                        </p:tav>
                                        <p:tav tm="100000">
                                          <p:val>
                                            <p:fltVal val="1"/>
                                          </p:val>
                                        </p:tav>
                                      </p:tavLst>
                                    </p:anim>
                                    <p:anim calcmode="lin" valueType="num">
                                      <p:cBhvr>
                                        <p:cTn id="12" dur="82" tmFilter="0, 0; 0.125,0.2665; 0.25,0.4; 0.375,0.465; 0.5,0.5;  0.625,0.535; 0.75,0.6; 0.875,0.7335; 1,1">
                                          <p:stCondLst>
                                            <p:cond delay="828"/>
                                          </p:stCondLst>
                                        </p:cTn>
                                        <p:tgtEl>
                                          <p:spTgt spid="3"/>
                                        </p:tgtEl>
                                        <p:attrNameLst>
                                          <p:attrName>ppt_y</p:attrName>
                                        </p:attrNameLst>
                                      </p:cBhvr>
                                      <p:tavLst>
                                        <p:tav tm="0" fmla="#ppt_y-sin(pi*$)/81">
                                          <p:val>
                                            <p:fltVal val="0"/>
                                          </p:val>
                                        </p:tav>
                                        <p:tav tm="100000">
                                          <p:val>
                                            <p:fltVal val="1"/>
                                          </p:val>
                                        </p:tav>
                                      </p:tavLst>
                                    </p:anim>
                                    <p:animScale>
                                      <p:cBhvr>
                                        <p:cTn id="13" dur="13">
                                          <p:stCondLst>
                                            <p:cond delay="325"/>
                                          </p:stCondLst>
                                        </p:cTn>
                                        <p:tgtEl>
                                          <p:spTgt spid="3"/>
                                        </p:tgtEl>
                                      </p:cBhvr>
                                      <p:to x="100000" y="60000"/>
                                    </p:animScale>
                                    <p:animScale>
                                      <p:cBhvr>
                                        <p:cTn id="14" dur="83" decel="50000">
                                          <p:stCondLst>
                                            <p:cond delay="338"/>
                                          </p:stCondLst>
                                        </p:cTn>
                                        <p:tgtEl>
                                          <p:spTgt spid="3"/>
                                        </p:tgtEl>
                                      </p:cBhvr>
                                      <p:to x="100000" y="100000"/>
                                    </p:animScale>
                                    <p:animScale>
                                      <p:cBhvr>
                                        <p:cTn id="15" dur="13">
                                          <p:stCondLst>
                                            <p:cond delay="656"/>
                                          </p:stCondLst>
                                        </p:cTn>
                                        <p:tgtEl>
                                          <p:spTgt spid="3"/>
                                        </p:tgtEl>
                                      </p:cBhvr>
                                      <p:to x="100000" y="80000"/>
                                    </p:animScale>
                                    <p:animScale>
                                      <p:cBhvr>
                                        <p:cTn id="16" dur="83" decel="50000">
                                          <p:stCondLst>
                                            <p:cond delay="669"/>
                                          </p:stCondLst>
                                        </p:cTn>
                                        <p:tgtEl>
                                          <p:spTgt spid="3"/>
                                        </p:tgtEl>
                                      </p:cBhvr>
                                      <p:to x="100000" y="100000"/>
                                    </p:animScale>
                                    <p:animScale>
                                      <p:cBhvr>
                                        <p:cTn id="17" dur="13">
                                          <p:stCondLst>
                                            <p:cond delay="821"/>
                                          </p:stCondLst>
                                        </p:cTn>
                                        <p:tgtEl>
                                          <p:spTgt spid="3"/>
                                        </p:tgtEl>
                                      </p:cBhvr>
                                      <p:to x="100000" y="90000"/>
                                    </p:animScale>
                                    <p:animScale>
                                      <p:cBhvr>
                                        <p:cTn id="18" dur="83" decel="50000">
                                          <p:stCondLst>
                                            <p:cond delay="834"/>
                                          </p:stCondLst>
                                        </p:cTn>
                                        <p:tgtEl>
                                          <p:spTgt spid="3"/>
                                        </p:tgtEl>
                                      </p:cBhvr>
                                      <p:to x="100000" y="100000"/>
                                    </p:animScale>
                                    <p:animScale>
                                      <p:cBhvr>
                                        <p:cTn id="19" dur="13">
                                          <p:stCondLst>
                                            <p:cond delay="904"/>
                                          </p:stCondLst>
                                        </p:cTn>
                                        <p:tgtEl>
                                          <p:spTgt spid="3"/>
                                        </p:tgtEl>
                                      </p:cBhvr>
                                      <p:to x="100000" y="95000"/>
                                    </p:animScale>
                                    <p:animScale>
                                      <p:cBhvr>
                                        <p:cTn id="20" dur="83" decel="50000">
                                          <p:stCondLst>
                                            <p:cond delay="917"/>
                                          </p:stCondLst>
                                        </p:cTn>
                                        <p:tgtEl>
                                          <p:spTgt spid="3"/>
                                        </p:tgtEl>
                                      </p:cBhvr>
                                      <p:to x="100000" y="100000"/>
                                    </p:animScale>
                                  </p:childTnLst>
                                </p:cTn>
                              </p:par>
                              <p:par>
                                <p:cTn id="21" presetID="17" presetClass="entr" presetSubtype="10" fill="hold" grpId="0" nodeType="with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p:cTn id="23" dur="500" fill="hold"/>
                                        <p:tgtEl>
                                          <p:spTgt spid="4"/>
                                        </p:tgtEl>
                                        <p:attrNameLst>
                                          <p:attrName>ppt_w</p:attrName>
                                        </p:attrNameLst>
                                      </p:cBhvr>
                                      <p:tavLst>
                                        <p:tav tm="0">
                                          <p:val>
                                            <p:fltVal val="0"/>
                                          </p:val>
                                        </p:tav>
                                        <p:tav tm="100000">
                                          <p:val>
                                            <p:strVal val="#ppt_w"/>
                                          </p:val>
                                        </p:tav>
                                      </p:tavLst>
                                    </p:anim>
                                    <p:anim calcmode="lin" valueType="num">
                                      <p:cBhvr>
                                        <p:cTn id="24" dur="500" fill="hold"/>
                                        <p:tgtEl>
                                          <p:spTgt spid="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9121140" cy="5700712"/>
          </a:xfrm>
          <a:prstGeom prst="rect">
            <a:avLst/>
          </a:prstGeom>
        </p:spPr>
      </p:pic>
      <p:sp>
        <p:nvSpPr>
          <p:cNvPr id="3" name="Up Arrow 2"/>
          <p:cNvSpPr/>
          <p:nvPr/>
        </p:nvSpPr>
        <p:spPr bwMode="auto">
          <a:xfrm rot="19722117">
            <a:off x="1639003" y="1098453"/>
            <a:ext cx="149255" cy="224441"/>
          </a:xfrm>
          <a:prstGeom prst="upArrow">
            <a:avLst>
              <a:gd name="adj1" fmla="val 25089"/>
              <a:gd name="adj2" fmla="val 87414"/>
            </a:avLst>
          </a:prstGeom>
          <a:solidFill>
            <a:schemeClr val="bg1"/>
          </a:solidFill>
          <a:ln w="9525" cap="sq"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22" tIns="45711" rIns="91422" bIns="45711" numCol="1" rtlCol="0" anchor="t" anchorCtr="0" compatLnSpc="1">
            <a:prstTxWarp prst="textNoShape">
              <a:avLst/>
            </a:prstTxWarp>
          </a:bodyPr>
          <a:lstStyle/>
          <a:p>
            <a:pPr algn="l" defTabSz="914226"/>
            <a:endParaRPr lang="en-GB" sz="2400" b="0" dirty="0">
              <a:solidFill>
                <a:schemeClr val="tx1"/>
              </a:solidFill>
              <a:latin typeface="Arial" charset="0"/>
              <a:ea typeface="ＭＳ Ｐゴシック" pitchFamily="-48" charset="-128"/>
            </a:endParaRPr>
          </a:p>
        </p:txBody>
      </p:sp>
    </p:spTree>
    <p:extLst>
      <p:ext uri="{BB962C8B-B14F-4D97-AF65-F5344CB8AC3E}">
        <p14:creationId xmlns:p14="http://schemas.microsoft.com/office/powerpoint/2010/main" val="391547192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290">
                                          <p:stCondLst>
                                            <p:cond delay="0"/>
                                          </p:stCondLst>
                                        </p:cTn>
                                        <p:tgtEl>
                                          <p:spTgt spid="3"/>
                                        </p:tgtEl>
                                      </p:cBhvr>
                                    </p:animEffect>
                                    <p:anim calcmode="lin" valueType="num">
                                      <p:cBhvr>
                                        <p:cTn id="8" dur="911"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332"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332" tmFilter="0, 0; 0.125,0.2665; 0.25,0.4; 0.375,0.465; 0.5,0.5;  0.625,0.535; 0.75,0.6; 0.875,0.7335; 1,1">
                                          <p:stCondLst>
                                            <p:cond delay="332"/>
                                          </p:stCondLst>
                                        </p:cTn>
                                        <p:tgtEl>
                                          <p:spTgt spid="3"/>
                                        </p:tgtEl>
                                        <p:attrNameLst>
                                          <p:attrName>ppt_y</p:attrName>
                                        </p:attrNameLst>
                                      </p:cBhvr>
                                      <p:tavLst>
                                        <p:tav tm="0" fmla="#ppt_y-sin(pi*$)/9">
                                          <p:val>
                                            <p:fltVal val="0"/>
                                          </p:val>
                                        </p:tav>
                                        <p:tav tm="100000">
                                          <p:val>
                                            <p:fltVal val="1"/>
                                          </p:val>
                                        </p:tav>
                                      </p:tavLst>
                                    </p:anim>
                                    <p:anim calcmode="lin" valueType="num">
                                      <p:cBhvr>
                                        <p:cTn id="11" dur="166" tmFilter="0, 0; 0.125,0.2665; 0.25,0.4; 0.375,0.465; 0.5,0.5;  0.625,0.535; 0.75,0.6; 0.875,0.7335; 1,1">
                                          <p:stCondLst>
                                            <p:cond delay="662"/>
                                          </p:stCondLst>
                                        </p:cTn>
                                        <p:tgtEl>
                                          <p:spTgt spid="3"/>
                                        </p:tgtEl>
                                        <p:attrNameLst>
                                          <p:attrName>ppt_y</p:attrName>
                                        </p:attrNameLst>
                                      </p:cBhvr>
                                      <p:tavLst>
                                        <p:tav tm="0" fmla="#ppt_y-sin(pi*$)/27">
                                          <p:val>
                                            <p:fltVal val="0"/>
                                          </p:val>
                                        </p:tav>
                                        <p:tav tm="100000">
                                          <p:val>
                                            <p:fltVal val="1"/>
                                          </p:val>
                                        </p:tav>
                                      </p:tavLst>
                                    </p:anim>
                                    <p:anim calcmode="lin" valueType="num">
                                      <p:cBhvr>
                                        <p:cTn id="12" dur="82" tmFilter="0, 0; 0.125,0.2665; 0.25,0.4; 0.375,0.465; 0.5,0.5;  0.625,0.535; 0.75,0.6; 0.875,0.7335; 1,1">
                                          <p:stCondLst>
                                            <p:cond delay="828"/>
                                          </p:stCondLst>
                                        </p:cTn>
                                        <p:tgtEl>
                                          <p:spTgt spid="3"/>
                                        </p:tgtEl>
                                        <p:attrNameLst>
                                          <p:attrName>ppt_y</p:attrName>
                                        </p:attrNameLst>
                                      </p:cBhvr>
                                      <p:tavLst>
                                        <p:tav tm="0" fmla="#ppt_y-sin(pi*$)/81">
                                          <p:val>
                                            <p:fltVal val="0"/>
                                          </p:val>
                                        </p:tav>
                                        <p:tav tm="100000">
                                          <p:val>
                                            <p:fltVal val="1"/>
                                          </p:val>
                                        </p:tav>
                                      </p:tavLst>
                                    </p:anim>
                                    <p:animScale>
                                      <p:cBhvr>
                                        <p:cTn id="13" dur="13">
                                          <p:stCondLst>
                                            <p:cond delay="325"/>
                                          </p:stCondLst>
                                        </p:cTn>
                                        <p:tgtEl>
                                          <p:spTgt spid="3"/>
                                        </p:tgtEl>
                                      </p:cBhvr>
                                      <p:to x="100000" y="60000"/>
                                    </p:animScale>
                                    <p:animScale>
                                      <p:cBhvr>
                                        <p:cTn id="14" dur="83" decel="50000">
                                          <p:stCondLst>
                                            <p:cond delay="338"/>
                                          </p:stCondLst>
                                        </p:cTn>
                                        <p:tgtEl>
                                          <p:spTgt spid="3"/>
                                        </p:tgtEl>
                                      </p:cBhvr>
                                      <p:to x="100000" y="100000"/>
                                    </p:animScale>
                                    <p:animScale>
                                      <p:cBhvr>
                                        <p:cTn id="15" dur="13">
                                          <p:stCondLst>
                                            <p:cond delay="656"/>
                                          </p:stCondLst>
                                        </p:cTn>
                                        <p:tgtEl>
                                          <p:spTgt spid="3"/>
                                        </p:tgtEl>
                                      </p:cBhvr>
                                      <p:to x="100000" y="80000"/>
                                    </p:animScale>
                                    <p:animScale>
                                      <p:cBhvr>
                                        <p:cTn id="16" dur="83" decel="50000">
                                          <p:stCondLst>
                                            <p:cond delay="669"/>
                                          </p:stCondLst>
                                        </p:cTn>
                                        <p:tgtEl>
                                          <p:spTgt spid="3"/>
                                        </p:tgtEl>
                                      </p:cBhvr>
                                      <p:to x="100000" y="100000"/>
                                    </p:animScale>
                                    <p:animScale>
                                      <p:cBhvr>
                                        <p:cTn id="17" dur="13">
                                          <p:stCondLst>
                                            <p:cond delay="821"/>
                                          </p:stCondLst>
                                        </p:cTn>
                                        <p:tgtEl>
                                          <p:spTgt spid="3"/>
                                        </p:tgtEl>
                                      </p:cBhvr>
                                      <p:to x="100000" y="90000"/>
                                    </p:animScale>
                                    <p:animScale>
                                      <p:cBhvr>
                                        <p:cTn id="18" dur="83" decel="50000">
                                          <p:stCondLst>
                                            <p:cond delay="834"/>
                                          </p:stCondLst>
                                        </p:cTn>
                                        <p:tgtEl>
                                          <p:spTgt spid="3"/>
                                        </p:tgtEl>
                                      </p:cBhvr>
                                      <p:to x="100000" y="100000"/>
                                    </p:animScale>
                                    <p:animScale>
                                      <p:cBhvr>
                                        <p:cTn id="19" dur="13">
                                          <p:stCondLst>
                                            <p:cond delay="904"/>
                                          </p:stCondLst>
                                        </p:cTn>
                                        <p:tgtEl>
                                          <p:spTgt spid="3"/>
                                        </p:tgtEl>
                                      </p:cBhvr>
                                      <p:to x="100000" y="95000"/>
                                    </p:animScale>
                                    <p:animScale>
                                      <p:cBhvr>
                                        <p:cTn id="20" dur="83" decel="50000">
                                          <p:stCondLst>
                                            <p:cond delay="917"/>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9121140" cy="5700712"/>
          </a:xfrm>
          <a:prstGeom prst="rect">
            <a:avLst/>
          </a:prstGeom>
        </p:spPr>
      </p:pic>
      <p:sp>
        <p:nvSpPr>
          <p:cNvPr id="3" name="Up Arrow 2"/>
          <p:cNvSpPr/>
          <p:nvPr/>
        </p:nvSpPr>
        <p:spPr bwMode="auto">
          <a:xfrm rot="19722117">
            <a:off x="1667108" y="1386485"/>
            <a:ext cx="149255" cy="224441"/>
          </a:xfrm>
          <a:prstGeom prst="upArrow">
            <a:avLst>
              <a:gd name="adj1" fmla="val 25089"/>
              <a:gd name="adj2" fmla="val 87414"/>
            </a:avLst>
          </a:prstGeom>
          <a:solidFill>
            <a:schemeClr val="bg1"/>
          </a:solidFill>
          <a:ln w="9525" cap="sq"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22" tIns="45711" rIns="91422" bIns="45711" numCol="1" rtlCol="0" anchor="t" anchorCtr="0" compatLnSpc="1">
            <a:prstTxWarp prst="textNoShape">
              <a:avLst/>
            </a:prstTxWarp>
          </a:bodyPr>
          <a:lstStyle/>
          <a:p>
            <a:pPr algn="l" defTabSz="914226"/>
            <a:endParaRPr lang="en-GB" sz="2400" b="0" dirty="0">
              <a:solidFill>
                <a:schemeClr val="tx1"/>
              </a:solidFill>
              <a:latin typeface="Arial" charset="0"/>
              <a:ea typeface="ＭＳ Ｐゴシック" pitchFamily="-48" charset="-128"/>
            </a:endParaRPr>
          </a:p>
        </p:txBody>
      </p:sp>
    </p:spTree>
    <p:extLst>
      <p:ext uri="{BB962C8B-B14F-4D97-AF65-F5344CB8AC3E}">
        <p14:creationId xmlns:p14="http://schemas.microsoft.com/office/powerpoint/2010/main" val="365157474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290">
                                          <p:stCondLst>
                                            <p:cond delay="0"/>
                                          </p:stCondLst>
                                        </p:cTn>
                                        <p:tgtEl>
                                          <p:spTgt spid="3"/>
                                        </p:tgtEl>
                                      </p:cBhvr>
                                    </p:animEffect>
                                    <p:anim calcmode="lin" valueType="num">
                                      <p:cBhvr>
                                        <p:cTn id="8" dur="911"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332"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332" tmFilter="0, 0; 0.125,0.2665; 0.25,0.4; 0.375,0.465; 0.5,0.5;  0.625,0.535; 0.75,0.6; 0.875,0.7335; 1,1">
                                          <p:stCondLst>
                                            <p:cond delay="332"/>
                                          </p:stCondLst>
                                        </p:cTn>
                                        <p:tgtEl>
                                          <p:spTgt spid="3"/>
                                        </p:tgtEl>
                                        <p:attrNameLst>
                                          <p:attrName>ppt_y</p:attrName>
                                        </p:attrNameLst>
                                      </p:cBhvr>
                                      <p:tavLst>
                                        <p:tav tm="0" fmla="#ppt_y-sin(pi*$)/9">
                                          <p:val>
                                            <p:fltVal val="0"/>
                                          </p:val>
                                        </p:tav>
                                        <p:tav tm="100000">
                                          <p:val>
                                            <p:fltVal val="1"/>
                                          </p:val>
                                        </p:tav>
                                      </p:tavLst>
                                    </p:anim>
                                    <p:anim calcmode="lin" valueType="num">
                                      <p:cBhvr>
                                        <p:cTn id="11" dur="166" tmFilter="0, 0; 0.125,0.2665; 0.25,0.4; 0.375,0.465; 0.5,0.5;  0.625,0.535; 0.75,0.6; 0.875,0.7335; 1,1">
                                          <p:stCondLst>
                                            <p:cond delay="662"/>
                                          </p:stCondLst>
                                        </p:cTn>
                                        <p:tgtEl>
                                          <p:spTgt spid="3"/>
                                        </p:tgtEl>
                                        <p:attrNameLst>
                                          <p:attrName>ppt_y</p:attrName>
                                        </p:attrNameLst>
                                      </p:cBhvr>
                                      <p:tavLst>
                                        <p:tav tm="0" fmla="#ppt_y-sin(pi*$)/27">
                                          <p:val>
                                            <p:fltVal val="0"/>
                                          </p:val>
                                        </p:tav>
                                        <p:tav tm="100000">
                                          <p:val>
                                            <p:fltVal val="1"/>
                                          </p:val>
                                        </p:tav>
                                      </p:tavLst>
                                    </p:anim>
                                    <p:anim calcmode="lin" valueType="num">
                                      <p:cBhvr>
                                        <p:cTn id="12" dur="82" tmFilter="0, 0; 0.125,0.2665; 0.25,0.4; 0.375,0.465; 0.5,0.5;  0.625,0.535; 0.75,0.6; 0.875,0.7335; 1,1">
                                          <p:stCondLst>
                                            <p:cond delay="828"/>
                                          </p:stCondLst>
                                        </p:cTn>
                                        <p:tgtEl>
                                          <p:spTgt spid="3"/>
                                        </p:tgtEl>
                                        <p:attrNameLst>
                                          <p:attrName>ppt_y</p:attrName>
                                        </p:attrNameLst>
                                      </p:cBhvr>
                                      <p:tavLst>
                                        <p:tav tm="0" fmla="#ppt_y-sin(pi*$)/81">
                                          <p:val>
                                            <p:fltVal val="0"/>
                                          </p:val>
                                        </p:tav>
                                        <p:tav tm="100000">
                                          <p:val>
                                            <p:fltVal val="1"/>
                                          </p:val>
                                        </p:tav>
                                      </p:tavLst>
                                    </p:anim>
                                    <p:animScale>
                                      <p:cBhvr>
                                        <p:cTn id="13" dur="13">
                                          <p:stCondLst>
                                            <p:cond delay="325"/>
                                          </p:stCondLst>
                                        </p:cTn>
                                        <p:tgtEl>
                                          <p:spTgt spid="3"/>
                                        </p:tgtEl>
                                      </p:cBhvr>
                                      <p:to x="100000" y="60000"/>
                                    </p:animScale>
                                    <p:animScale>
                                      <p:cBhvr>
                                        <p:cTn id="14" dur="83" decel="50000">
                                          <p:stCondLst>
                                            <p:cond delay="338"/>
                                          </p:stCondLst>
                                        </p:cTn>
                                        <p:tgtEl>
                                          <p:spTgt spid="3"/>
                                        </p:tgtEl>
                                      </p:cBhvr>
                                      <p:to x="100000" y="100000"/>
                                    </p:animScale>
                                    <p:animScale>
                                      <p:cBhvr>
                                        <p:cTn id="15" dur="13">
                                          <p:stCondLst>
                                            <p:cond delay="656"/>
                                          </p:stCondLst>
                                        </p:cTn>
                                        <p:tgtEl>
                                          <p:spTgt spid="3"/>
                                        </p:tgtEl>
                                      </p:cBhvr>
                                      <p:to x="100000" y="80000"/>
                                    </p:animScale>
                                    <p:animScale>
                                      <p:cBhvr>
                                        <p:cTn id="16" dur="83" decel="50000">
                                          <p:stCondLst>
                                            <p:cond delay="669"/>
                                          </p:stCondLst>
                                        </p:cTn>
                                        <p:tgtEl>
                                          <p:spTgt spid="3"/>
                                        </p:tgtEl>
                                      </p:cBhvr>
                                      <p:to x="100000" y="100000"/>
                                    </p:animScale>
                                    <p:animScale>
                                      <p:cBhvr>
                                        <p:cTn id="17" dur="13">
                                          <p:stCondLst>
                                            <p:cond delay="821"/>
                                          </p:stCondLst>
                                        </p:cTn>
                                        <p:tgtEl>
                                          <p:spTgt spid="3"/>
                                        </p:tgtEl>
                                      </p:cBhvr>
                                      <p:to x="100000" y="90000"/>
                                    </p:animScale>
                                    <p:animScale>
                                      <p:cBhvr>
                                        <p:cTn id="18" dur="83" decel="50000">
                                          <p:stCondLst>
                                            <p:cond delay="834"/>
                                          </p:stCondLst>
                                        </p:cTn>
                                        <p:tgtEl>
                                          <p:spTgt spid="3"/>
                                        </p:tgtEl>
                                      </p:cBhvr>
                                      <p:to x="100000" y="100000"/>
                                    </p:animScale>
                                    <p:animScale>
                                      <p:cBhvr>
                                        <p:cTn id="19" dur="13">
                                          <p:stCondLst>
                                            <p:cond delay="904"/>
                                          </p:stCondLst>
                                        </p:cTn>
                                        <p:tgtEl>
                                          <p:spTgt spid="3"/>
                                        </p:tgtEl>
                                      </p:cBhvr>
                                      <p:to x="100000" y="95000"/>
                                    </p:animScale>
                                    <p:animScale>
                                      <p:cBhvr>
                                        <p:cTn id="20" dur="83" decel="50000">
                                          <p:stCondLst>
                                            <p:cond delay="917"/>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9121140" cy="5700712"/>
          </a:xfrm>
          <a:prstGeom prst="rect">
            <a:avLst/>
          </a:prstGeom>
        </p:spPr>
      </p:pic>
      <p:sp>
        <p:nvSpPr>
          <p:cNvPr id="3" name="Up Arrow 2"/>
          <p:cNvSpPr/>
          <p:nvPr/>
        </p:nvSpPr>
        <p:spPr bwMode="auto">
          <a:xfrm rot="19722117">
            <a:off x="6131606" y="2303874"/>
            <a:ext cx="149255" cy="224441"/>
          </a:xfrm>
          <a:prstGeom prst="upArrow">
            <a:avLst>
              <a:gd name="adj1" fmla="val 25089"/>
              <a:gd name="adj2" fmla="val 87414"/>
            </a:avLst>
          </a:prstGeom>
          <a:solidFill>
            <a:schemeClr val="bg1"/>
          </a:solidFill>
          <a:ln w="9525" cap="sq"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22" tIns="45711" rIns="91422" bIns="45711" numCol="1" rtlCol="0" anchor="t" anchorCtr="0" compatLnSpc="1">
            <a:prstTxWarp prst="textNoShape">
              <a:avLst/>
            </a:prstTxWarp>
          </a:bodyPr>
          <a:lstStyle/>
          <a:p>
            <a:pPr algn="l" defTabSz="914226"/>
            <a:endParaRPr lang="en-GB" sz="2400" b="0" dirty="0">
              <a:solidFill>
                <a:schemeClr val="tx1"/>
              </a:solidFill>
              <a:latin typeface="Arial" charset="0"/>
              <a:ea typeface="ＭＳ Ｐゴシック" pitchFamily="-48" charset="-128"/>
            </a:endParaRPr>
          </a:p>
        </p:txBody>
      </p:sp>
      <p:sp>
        <p:nvSpPr>
          <p:cNvPr id="5" name="Rectangular Callout 4"/>
          <p:cNvSpPr/>
          <p:nvPr/>
        </p:nvSpPr>
        <p:spPr bwMode="auto">
          <a:xfrm>
            <a:off x="5868144" y="3714216"/>
            <a:ext cx="2520280" cy="1152128"/>
          </a:xfrm>
          <a:prstGeom prst="wedgeRectCallout">
            <a:avLst>
              <a:gd name="adj1" fmla="val -13016"/>
              <a:gd name="adj2" fmla="val 16093"/>
            </a:avLst>
          </a:prstGeom>
          <a:solidFill>
            <a:srgbClr val="FFFF00">
              <a:alpha val="75000"/>
            </a:srgbClr>
          </a:solidFill>
          <a:ln w="12700" cap="flat" cmpd="sng" algn="ctr">
            <a:solidFill>
              <a:srgbClr val="FF0000"/>
            </a:solidFill>
            <a:prstDash val="solid"/>
            <a:round/>
            <a:headEnd type="none" w="med" len="med"/>
            <a:tailEnd type="none" w="med" len="med"/>
          </a:ln>
          <a:effectLst>
            <a:outerShdw blurRad="50800" dist="38100" dir="2700000" sx="102000" sy="102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GB" sz="1100" b="0" dirty="0">
                <a:solidFill>
                  <a:srgbClr val="FF0000"/>
                </a:solidFill>
              </a:rPr>
              <a:t>We can add pupils as necessary,  We might do this for the new intake, as such pupils will not be included in the normal CSV file, which only includes pupils on roll for the January </a:t>
            </a:r>
            <a:r>
              <a:rPr lang="en-GB" sz="1100" b="0" dirty="0" err="1">
                <a:solidFill>
                  <a:srgbClr val="FF0000"/>
                </a:solidFill>
              </a:rPr>
              <a:t>Censuss</a:t>
            </a:r>
            <a:endParaRPr lang="en-GB" sz="1100" b="0" dirty="0">
              <a:solidFill>
                <a:srgbClr val="FF0000"/>
              </a:solidFill>
            </a:endParaRPr>
          </a:p>
        </p:txBody>
      </p:sp>
    </p:spTree>
    <p:extLst>
      <p:ext uri="{BB962C8B-B14F-4D97-AF65-F5344CB8AC3E}">
        <p14:creationId xmlns:p14="http://schemas.microsoft.com/office/powerpoint/2010/main" val="307349708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290">
                                          <p:stCondLst>
                                            <p:cond delay="0"/>
                                          </p:stCondLst>
                                        </p:cTn>
                                        <p:tgtEl>
                                          <p:spTgt spid="3"/>
                                        </p:tgtEl>
                                      </p:cBhvr>
                                    </p:animEffect>
                                    <p:anim calcmode="lin" valueType="num">
                                      <p:cBhvr>
                                        <p:cTn id="8" dur="911"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332"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332" tmFilter="0, 0; 0.125,0.2665; 0.25,0.4; 0.375,0.465; 0.5,0.5;  0.625,0.535; 0.75,0.6; 0.875,0.7335; 1,1">
                                          <p:stCondLst>
                                            <p:cond delay="332"/>
                                          </p:stCondLst>
                                        </p:cTn>
                                        <p:tgtEl>
                                          <p:spTgt spid="3"/>
                                        </p:tgtEl>
                                        <p:attrNameLst>
                                          <p:attrName>ppt_y</p:attrName>
                                        </p:attrNameLst>
                                      </p:cBhvr>
                                      <p:tavLst>
                                        <p:tav tm="0" fmla="#ppt_y-sin(pi*$)/9">
                                          <p:val>
                                            <p:fltVal val="0"/>
                                          </p:val>
                                        </p:tav>
                                        <p:tav tm="100000">
                                          <p:val>
                                            <p:fltVal val="1"/>
                                          </p:val>
                                        </p:tav>
                                      </p:tavLst>
                                    </p:anim>
                                    <p:anim calcmode="lin" valueType="num">
                                      <p:cBhvr>
                                        <p:cTn id="11" dur="166" tmFilter="0, 0; 0.125,0.2665; 0.25,0.4; 0.375,0.465; 0.5,0.5;  0.625,0.535; 0.75,0.6; 0.875,0.7335; 1,1">
                                          <p:stCondLst>
                                            <p:cond delay="662"/>
                                          </p:stCondLst>
                                        </p:cTn>
                                        <p:tgtEl>
                                          <p:spTgt spid="3"/>
                                        </p:tgtEl>
                                        <p:attrNameLst>
                                          <p:attrName>ppt_y</p:attrName>
                                        </p:attrNameLst>
                                      </p:cBhvr>
                                      <p:tavLst>
                                        <p:tav tm="0" fmla="#ppt_y-sin(pi*$)/27">
                                          <p:val>
                                            <p:fltVal val="0"/>
                                          </p:val>
                                        </p:tav>
                                        <p:tav tm="100000">
                                          <p:val>
                                            <p:fltVal val="1"/>
                                          </p:val>
                                        </p:tav>
                                      </p:tavLst>
                                    </p:anim>
                                    <p:anim calcmode="lin" valueType="num">
                                      <p:cBhvr>
                                        <p:cTn id="12" dur="82" tmFilter="0, 0; 0.125,0.2665; 0.25,0.4; 0.375,0.465; 0.5,0.5;  0.625,0.535; 0.75,0.6; 0.875,0.7335; 1,1">
                                          <p:stCondLst>
                                            <p:cond delay="828"/>
                                          </p:stCondLst>
                                        </p:cTn>
                                        <p:tgtEl>
                                          <p:spTgt spid="3"/>
                                        </p:tgtEl>
                                        <p:attrNameLst>
                                          <p:attrName>ppt_y</p:attrName>
                                        </p:attrNameLst>
                                      </p:cBhvr>
                                      <p:tavLst>
                                        <p:tav tm="0" fmla="#ppt_y-sin(pi*$)/81">
                                          <p:val>
                                            <p:fltVal val="0"/>
                                          </p:val>
                                        </p:tav>
                                        <p:tav tm="100000">
                                          <p:val>
                                            <p:fltVal val="1"/>
                                          </p:val>
                                        </p:tav>
                                      </p:tavLst>
                                    </p:anim>
                                    <p:animScale>
                                      <p:cBhvr>
                                        <p:cTn id="13" dur="13">
                                          <p:stCondLst>
                                            <p:cond delay="325"/>
                                          </p:stCondLst>
                                        </p:cTn>
                                        <p:tgtEl>
                                          <p:spTgt spid="3"/>
                                        </p:tgtEl>
                                      </p:cBhvr>
                                      <p:to x="100000" y="60000"/>
                                    </p:animScale>
                                    <p:animScale>
                                      <p:cBhvr>
                                        <p:cTn id="14" dur="83" decel="50000">
                                          <p:stCondLst>
                                            <p:cond delay="338"/>
                                          </p:stCondLst>
                                        </p:cTn>
                                        <p:tgtEl>
                                          <p:spTgt spid="3"/>
                                        </p:tgtEl>
                                      </p:cBhvr>
                                      <p:to x="100000" y="100000"/>
                                    </p:animScale>
                                    <p:animScale>
                                      <p:cBhvr>
                                        <p:cTn id="15" dur="13">
                                          <p:stCondLst>
                                            <p:cond delay="656"/>
                                          </p:stCondLst>
                                        </p:cTn>
                                        <p:tgtEl>
                                          <p:spTgt spid="3"/>
                                        </p:tgtEl>
                                      </p:cBhvr>
                                      <p:to x="100000" y="80000"/>
                                    </p:animScale>
                                    <p:animScale>
                                      <p:cBhvr>
                                        <p:cTn id="16" dur="83" decel="50000">
                                          <p:stCondLst>
                                            <p:cond delay="669"/>
                                          </p:stCondLst>
                                        </p:cTn>
                                        <p:tgtEl>
                                          <p:spTgt spid="3"/>
                                        </p:tgtEl>
                                      </p:cBhvr>
                                      <p:to x="100000" y="100000"/>
                                    </p:animScale>
                                    <p:animScale>
                                      <p:cBhvr>
                                        <p:cTn id="17" dur="13">
                                          <p:stCondLst>
                                            <p:cond delay="821"/>
                                          </p:stCondLst>
                                        </p:cTn>
                                        <p:tgtEl>
                                          <p:spTgt spid="3"/>
                                        </p:tgtEl>
                                      </p:cBhvr>
                                      <p:to x="100000" y="90000"/>
                                    </p:animScale>
                                    <p:animScale>
                                      <p:cBhvr>
                                        <p:cTn id="18" dur="83" decel="50000">
                                          <p:stCondLst>
                                            <p:cond delay="834"/>
                                          </p:stCondLst>
                                        </p:cTn>
                                        <p:tgtEl>
                                          <p:spTgt spid="3"/>
                                        </p:tgtEl>
                                      </p:cBhvr>
                                      <p:to x="100000" y="100000"/>
                                    </p:animScale>
                                    <p:animScale>
                                      <p:cBhvr>
                                        <p:cTn id="19" dur="13">
                                          <p:stCondLst>
                                            <p:cond delay="904"/>
                                          </p:stCondLst>
                                        </p:cTn>
                                        <p:tgtEl>
                                          <p:spTgt spid="3"/>
                                        </p:tgtEl>
                                      </p:cBhvr>
                                      <p:to x="100000" y="95000"/>
                                    </p:animScale>
                                    <p:animScale>
                                      <p:cBhvr>
                                        <p:cTn id="20" dur="83" decel="50000">
                                          <p:stCondLst>
                                            <p:cond delay="917"/>
                                          </p:stCondLst>
                                        </p:cTn>
                                        <p:tgtEl>
                                          <p:spTgt spid="3"/>
                                        </p:tgtEl>
                                      </p:cBhvr>
                                      <p:to x="100000" y="100000"/>
                                    </p:animScale>
                                  </p:childTnLst>
                                </p:cTn>
                              </p:par>
                              <p:par>
                                <p:cTn id="21" presetID="17" presetClass="entr" presetSubtype="10"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p:cTn id="23" dur="500" fill="hold"/>
                                        <p:tgtEl>
                                          <p:spTgt spid="5"/>
                                        </p:tgtEl>
                                        <p:attrNameLst>
                                          <p:attrName>ppt_w</p:attrName>
                                        </p:attrNameLst>
                                      </p:cBhvr>
                                      <p:tavLst>
                                        <p:tav tm="0">
                                          <p:val>
                                            <p:fltVal val="0"/>
                                          </p:val>
                                        </p:tav>
                                        <p:tav tm="100000">
                                          <p:val>
                                            <p:strVal val="#ppt_w"/>
                                          </p:val>
                                        </p:tav>
                                      </p:tavLst>
                                    </p:anim>
                                    <p:anim calcmode="lin" valueType="num">
                                      <p:cBhvr>
                                        <p:cTn id="24" dur="5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9121140" cy="5700712"/>
          </a:xfrm>
          <a:prstGeom prst="rect">
            <a:avLst/>
          </a:prstGeom>
        </p:spPr>
      </p:pic>
      <p:sp>
        <p:nvSpPr>
          <p:cNvPr id="3" name="Up Arrow 2"/>
          <p:cNvSpPr/>
          <p:nvPr/>
        </p:nvSpPr>
        <p:spPr bwMode="auto">
          <a:xfrm rot="19722117">
            <a:off x="514981" y="503674"/>
            <a:ext cx="149255" cy="224441"/>
          </a:xfrm>
          <a:prstGeom prst="upArrow">
            <a:avLst>
              <a:gd name="adj1" fmla="val 25089"/>
              <a:gd name="adj2" fmla="val 87414"/>
            </a:avLst>
          </a:prstGeom>
          <a:solidFill>
            <a:schemeClr val="bg1"/>
          </a:solidFill>
          <a:ln w="9525" cap="sq"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22" tIns="45711" rIns="91422" bIns="45711" numCol="1" rtlCol="0" anchor="t" anchorCtr="0" compatLnSpc="1">
            <a:prstTxWarp prst="textNoShape">
              <a:avLst/>
            </a:prstTxWarp>
          </a:bodyPr>
          <a:lstStyle/>
          <a:p>
            <a:pPr algn="l" defTabSz="914226"/>
            <a:endParaRPr lang="en-GB" sz="2400" b="0" dirty="0">
              <a:solidFill>
                <a:schemeClr val="tx1"/>
              </a:solidFill>
              <a:latin typeface="Arial" charset="0"/>
              <a:ea typeface="ＭＳ Ｐゴシック" pitchFamily="-48" charset="-128"/>
            </a:endParaRPr>
          </a:p>
        </p:txBody>
      </p:sp>
    </p:spTree>
    <p:extLst>
      <p:ext uri="{BB962C8B-B14F-4D97-AF65-F5344CB8AC3E}">
        <p14:creationId xmlns:p14="http://schemas.microsoft.com/office/powerpoint/2010/main" val="25900248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290">
                                          <p:stCondLst>
                                            <p:cond delay="0"/>
                                          </p:stCondLst>
                                        </p:cTn>
                                        <p:tgtEl>
                                          <p:spTgt spid="3"/>
                                        </p:tgtEl>
                                      </p:cBhvr>
                                    </p:animEffect>
                                    <p:anim calcmode="lin" valueType="num">
                                      <p:cBhvr>
                                        <p:cTn id="8" dur="911"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332"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332" tmFilter="0, 0; 0.125,0.2665; 0.25,0.4; 0.375,0.465; 0.5,0.5;  0.625,0.535; 0.75,0.6; 0.875,0.7335; 1,1">
                                          <p:stCondLst>
                                            <p:cond delay="332"/>
                                          </p:stCondLst>
                                        </p:cTn>
                                        <p:tgtEl>
                                          <p:spTgt spid="3"/>
                                        </p:tgtEl>
                                        <p:attrNameLst>
                                          <p:attrName>ppt_y</p:attrName>
                                        </p:attrNameLst>
                                      </p:cBhvr>
                                      <p:tavLst>
                                        <p:tav tm="0" fmla="#ppt_y-sin(pi*$)/9">
                                          <p:val>
                                            <p:fltVal val="0"/>
                                          </p:val>
                                        </p:tav>
                                        <p:tav tm="100000">
                                          <p:val>
                                            <p:fltVal val="1"/>
                                          </p:val>
                                        </p:tav>
                                      </p:tavLst>
                                    </p:anim>
                                    <p:anim calcmode="lin" valueType="num">
                                      <p:cBhvr>
                                        <p:cTn id="11" dur="166" tmFilter="0, 0; 0.125,0.2665; 0.25,0.4; 0.375,0.465; 0.5,0.5;  0.625,0.535; 0.75,0.6; 0.875,0.7335; 1,1">
                                          <p:stCondLst>
                                            <p:cond delay="662"/>
                                          </p:stCondLst>
                                        </p:cTn>
                                        <p:tgtEl>
                                          <p:spTgt spid="3"/>
                                        </p:tgtEl>
                                        <p:attrNameLst>
                                          <p:attrName>ppt_y</p:attrName>
                                        </p:attrNameLst>
                                      </p:cBhvr>
                                      <p:tavLst>
                                        <p:tav tm="0" fmla="#ppt_y-sin(pi*$)/27">
                                          <p:val>
                                            <p:fltVal val="0"/>
                                          </p:val>
                                        </p:tav>
                                        <p:tav tm="100000">
                                          <p:val>
                                            <p:fltVal val="1"/>
                                          </p:val>
                                        </p:tav>
                                      </p:tavLst>
                                    </p:anim>
                                    <p:anim calcmode="lin" valueType="num">
                                      <p:cBhvr>
                                        <p:cTn id="12" dur="82" tmFilter="0, 0; 0.125,0.2665; 0.25,0.4; 0.375,0.465; 0.5,0.5;  0.625,0.535; 0.75,0.6; 0.875,0.7335; 1,1">
                                          <p:stCondLst>
                                            <p:cond delay="828"/>
                                          </p:stCondLst>
                                        </p:cTn>
                                        <p:tgtEl>
                                          <p:spTgt spid="3"/>
                                        </p:tgtEl>
                                        <p:attrNameLst>
                                          <p:attrName>ppt_y</p:attrName>
                                        </p:attrNameLst>
                                      </p:cBhvr>
                                      <p:tavLst>
                                        <p:tav tm="0" fmla="#ppt_y-sin(pi*$)/81">
                                          <p:val>
                                            <p:fltVal val="0"/>
                                          </p:val>
                                        </p:tav>
                                        <p:tav tm="100000">
                                          <p:val>
                                            <p:fltVal val="1"/>
                                          </p:val>
                                        </p:tav>
                                      </p:tavLst>
                                    </p:anim>
                                    <p:animScale>
                                      <p:cBhvr>
                                        <p:cTn id="13" dur="13">
                                          <p:stCondLst>
                                            <p:cond delay="325"/>
                                          </p:stCondLst>
                                        </p:cTn>
                                        <p:tgtEl>
                                          <p:spTgt spid="3"/>
                                        </p:tgtEl>
                                      </p:cBhvr>
                                      <p:to x="100000" y="60000"/>
                                    </p:animScale>
                                    <p:animScale>
                                      <p:cBhvr>
                                        <p:cTn id="14" dur="83" decel="50000">
                                          <p:stCondLst>
                                            <p:cond delay="338"/>
                                          </p:stCondLst>
                                        </p:cTn>
                                        <p:tgtEl>
                                          <p:spTgt spid="3"/>
                                        </p:tgtEl>
                                      </p:cBhvr>
                                      <p:to x="100000" y="100000"/>
                                    </p:animScale>
                                    <p:animScale>
                                      <p:cBhvr>
                                        <p:cTn id="15" dur="13">
                                          <p:stCondLst>
                                            <p:cond delay="656"/>
                                          </p:stCondLst>
                                        </p:cTn>
                                        <p:tgtEl>
                                          <p:spTgt spid="3"/>
                                        </p:tgtEl>
                                      </p:cBhvr>
                                      <p:to x="100000" y="80000"/>
                                    </p:animScale>
                                    <p:animScale>
                                      <p:cBhvr>
                                        <p:cTn id="16" dur="83" decel="50000">
                                          <p:stCondLst>
                                            <p:cond delay="669"/>
                                          </p:stCondLst>
                                        </p:cTn>
                                        <p:tgtEl>
                                          <p:spTgt spid="3"/>
                                        </p:tgtEl>
                                      </p:cBhvr>
                                      <p:to x="100000" y="100000"/>
                                    </p:animScale>
                                    <p:animScale>
                                      <p:cBhvr>
                                        <p:cTn id="17" dur="13">
                                          <p:stCondLst>
                                            <p:cond delay="821"/>
                                          </p:stCondLst>
                                        </p:cTn>
                                        <p:tgtEl>
                                          <p:spTgt spid="3"/>
                                        </p:tgtEl>
                                      </p:cBhvr>
                                      <p:to x="100000" y="90000"/>
                                    </p:animScale>
                                    <p:animScale>
                                      <p:cBhvr>
                                        <p:cTn id="18" dur="83" decel="50000">
                                          <p:stCondLst>
                                            <p:cond delay="834"/>
                                          </p:stCondLst>
                                        </p:cTn>
                                        <p:tgtEl>
                                          <p:spTgt spid="3"/>
                                        </p:tgtEl>
                                      </p:cBhvr>
                                      <p:to x="100000" y="100000"/>
                                    </p:animScale>
                                    <p:animScale>
                                      <p:cBhvr>
                                        <p:cTn id="19" dur="13">
                                          <p:stCondLst>
                                            <p:cond delay="904"/>
                                          </p:stCondLst>
                                        </p:cTn>
                                        <p:tgtEl>
                                          <p:spTgt spid="3"/>
                                        </p:tgtEl>
                                      </p:cBhvr>
                                      <p:to x="100000" y="95000"/>
                                    </p:animScale>
                                    <p:animScale>
                                      <p:cBhvr>
                                        <p:cTn id="20" dur="83" decel="50000">
                                          <p:stCondLst>
                                            <p:cond delay="917"/>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9121140" cy="5700712"/>
          </a:xfrm>
          <a:prstGeom prst="rect">
            <a:avLst/>
          </a:prstGeom>
        </p:spPr>
      </p:pic>
      <p:sp>
        <p:nvSpPr>
          <p:cNvPr id="3" name="Up Arrow 2"/>
          <p:cNvSpPr/>
          <p:nvPr/>
        </p:nvSpPr>
        <p:spPr bwMode="auto">
          <a:xfrm rot="19722117">
            <a:off x="226949" y="287650"/>
            <a:ext cx="149255" cy="224441"/>
          </a:xfrm>
          <a:prstGeom prst="upArrow">
            <a:avLst>
              <a:gd name="adj1" fmla="val 25089"/>
              <a:gd name="adj2" fmla="val 87414"/>
            </a:avLst>
          </a:prstGeom>
          <a:solidFill>
            <a:schemeClr val="bg1"/>
          </a:solidFill>
          <a:ln w="9525" cap="sq"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22" tIns="45711" rIns="91422" bIns="45711" numCol="1" rtlCol="0" anchor="t" anchorCtr="0" compatLnSpc="1">
            <a:prstTxWarp prst="textNoShape">
              <a:avLst/>
            </a:prstTxWarp>
          </a:bodyPr>
          <a:lstStyle/>
          <a:p>
            <a:pPr algn="l" defTabSz="914226"/>
            <a:endParaRPr lang="en-GB" sz="2400" b="0" dirty="0">
              <a:solidFill>
                <a:schemeClr val="tx1"/>
              </a:solidFill>
              <a:latin typeface="Arial" charset="0"/>
              <a:ea typeface="ＭＳ Ｐゴシック" pitchFamily="-48" charset="-128"/>
            </a:endParaRPr>
          </a:p>
        </p:txBody>
      </p:sp>
    </p:spTree>
    <p:extLst>
      <p:ext uri="{BB962C8B-B14F-4D97-AF65-F5344CB8AC3E}">
        <p14:creationId xmlns:p14="http://schemas.microsoft.com/office/powerpoint/2010/main" val="49881168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290">
                                          <p:stCondLst>
                                            <p:cond delay="0"/>
                                          </p:stCondLst>
                                        </p:cTn>
                                        <p:tgtEl>
                                          <p:spTgt spid="3"/>
                                        </p:tgtEl>
                                      </p:cBhvr>
                                    </p:animEffect>
                                    <p:anim calcmode="lin" valueType="num">
                                      <p:cBhvr>
                                        <p:cTn id="8" dur="911"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332"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332" tmFilter="0, 0; 0.125,0.2665; 0.25,0.4; 0.375,0.465; 0.5,0.5;  0.625,0.535; 0.75,0.6; 0.875,0.7335; 1,1">
                                          <p:stCondLst>
                                            <p:cond delay="332"/>
                                          </p:stCondLst>
                                        </p:cTn>
                                        <p:tgtEl>
                                          <p:spTgt spid="3"/>
                                        </p:tgtEl>
                                        <p:attrNameLst>
                                          <p:attrName>ppt_y</p:attrName>
                                        </p:attrNameLst>
                                      </p:cBhvr>
                                      <p:tavLst>
                                        <p:tav tm="0" fmla="#ppt_y-sin(pi*$)/9">
                                          <p:val>
                                            <p:fltVal val="0"/>
                                          </p:val>
                                        </p:tav>
                                        <p:tav tm="100000">
                                          <p:val>
                                            <p:fltVal val="1"/>
                                          </p:val>
                                        </p:tav>
                                      </p:tavLst>
                                    </p:anim>
                                    <p:anim calcmode="lin" valueType="num">
                                      <p:cBhvr>
                                        <p:cTn id="11" dur="166" tmFilter="0, 0; 0.125,0.2665; 0.25,0.4; 0.375,0.465; 0.5,0.5;  0.625,0.535; 0.75,0.6; 0.875,0.7335; 1,1">
                                          <p:stCondLst>
                                            <p:cond delay="662"/>
                                          </p:stCondLst>
                                        </p:cTn>
                                        <p:tgtEl>
                                          <p:spTgt spid="3"/>
                                        </p:tgtEl>
                                        <p:attrNameLst>
                                          <p:attrName>ppt_y</p:attrName>
                                        </p:attrNameLst>
                                      </p:cBhvr>
                                      <p:tavLst>
                                        <p:tav tm="0" fmla="#ppt_y-sin(pi*$)/27">
                                          <p:val>
                                            <p:fltVal val="0"/>
                                          </p:val>
                                        </p:tav>
                                        <p:tav tm="100000">
                                          <p:val>
                                            <p:fltVal val="1"/>
                                          </p:val>
                                        </p:tav>
                                      </p:tavLst>
                                    </p:anim>
                                    <p:anim calcmode="lin" valueType="num">
                                      <p:cBhvr>
                                        <p:cTn id="12" dur="82" tmFilter="0, 0; 0.125,0.2665; 0.25,0.4; 0.375,0.465; 0.5,0.5;  0.625,0.535; 0.75,0.6; 0.875,0.7335; 1,1">
                                          <p:stCondLst>
                                            <p:cond delay="828"/>
                                          </p:stCondLst>
                                        </p:cTn>
                                        <p:tgtEl>
                                          <p:spTgt spid="3"/>
                                        </p:tgtEl>
                                        <p:attrNameLst>
                                          <p:attrName>ppt_y</p:attrName>
                                        </p:attrNameLst>
                                      </p:cBhvr>
                                      <p:tavLst>
                                        <p:tav tm="0" fmla="#ppt_y-sin(pi*$)/81">
                                          <p:val>
                                            <p:fltVal val="0"/>
                                          </p:val>
                                        </p:tav>
                                        <p:tav tm="100000">
                                          <p:val>
                                            <p:fltVal val="1"/>
                                          </p:val>
                                        </p:tav>
                                      </p:tavLst>
                                    </p:anim>
                                    <p:animScale>
                                      <p:cBhvr>
                                        <p:cTn id="13" dur="13">
                                          <p:stCondLst>
                                            <p:cond delay="325"/>
                                          </p:stCondLst>
                                        </p:cTn>
                                        <p:tgtEl>
                                          <p:spTgt spid="3"/>
                                        </p:tgtEl>
                                      </p:cBhvr>
                                      <p:to x="100000" y="60000"/>
                                    </p:animScale>
                                    <p:animScale>
                                      <p:cBhvr>
                                        <p:cTn id="14" dur="83" decel="50000">
                                          <p:stCondLst>
                                            <p:cond delay="338"/>
                                          </p:stCondLst>
                                        </p:cTn>
                                        <p:tgtEl>
                                          <p:spTgt spid="3"/>
                                        </p:tgtEl>
                                      </p:cBhvr>
                                      <p:to x="100000" y="100000"/>
                                    </p:animScale>
                                    <p:animScale>
                                      <p:cBhvr>
                                        <p:cTn id="15" dur="13">
                                          <p:stCondLst>
                                            <p:cond delay="656"/>
                                          </p:stCondLst>
                                        </p:cTn>
                                        <p:tgtEl>
                                          <p:spTgt spid="3"/>
                                        </p:tgtEl>
                                      </p:cBhvr>
                                      <p:to x="100000" y="80000"/>
                                    </p:animScale>
                                    <p:animScale>
                                      <p:cBhvr>
                                        <p:cTn id="16" dur="83" decel="50000">
                                          <p:stCondLst>
                                            <p:cond delay="669"/>
                                          </p:stCondLst>
                                        </p:cTn>
                                        <p:tgtEl>
                                          <p:spTgt spid="3"/>
                                        </p:tgtEl>
                                      </p:cBhvr>
                                      <p:to x="100000" y="100000"/>
                                    </p:animScale>
                                    <p:animScale>
                                      <p:cBhvr>
                                        <p:cTn id="17" dur="13">
                                          <p:stCondLst>
                                            <p:cond delay="821"/>
                                          </p:stCondLst>
                                        </p:cTn>
                                        <p:tgtEl>
                                          <p:spTgt spid="3"/>
                                        </p:tgtEl>
                                      </p:cBhvr>
                                      <p:to x="100000" y="90000"/>
                                    </p:animScale>
                                    <p:animScale>
                                      <p:cBhvr>
                                        <p:cTn id="18" dur="83" decel="50000">
                                          <p:stCondLst>
                                            <p:cond delay="834"/>
                                          </p:stCondLst>
                                        </p:cTn>
                                        <p:tgtEl>
                                          <p:spTgt spid="3"/>
                                        </p:tgtEl>
                                      </p:cBhvr>
                                      <p:to x="100000" y="100000"/>
                                    </p:animScale>
                                    <p:animScale>
                                      <p:cBhvr>
                                        <p:cTn id="19" dur="13">
                                          <p:stCondLst>
                                            <p:cond delay="904"/>
                                          </p:stCondLst>
                                        </p:cTn>
                                        <p:tgtEl>
                                          <p:spTgt spid="3"/>
                                        </p:tgtEl>
                                      </p:cBhvr>
                                      <p:to x="100000" y="95000"/>
                                    </p:animScale>
                                    <p:animScale>
                                      <p:cBhvr>
                                        <p:cTn id="20" dur="83" decel="50000">
                                          <p:stCondLst>
                                            <p:cond delay="917"/>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Downloading the DfE CSV File for Financial Year 2016/17</a:t>
            </a:r>
          </a:p>
        </p:txBody>
      </p:sp>
      <p:sp>
        <p:nvSpPr>
          <p:cNvPr id="3" name="Content Placeholder 2"/>
          <p:cNvSpPr>
            <a:spLocks noGrp="1"/>
          </p:cNvSpPr>
          <p:nvPr>
            <p:ph idx="1"/>
          </p:nvPr>
        </p:nvSpPr>
        <p:spPr>
          <a:xfrm>
            <a:off x="0" y="1333500"/>
            <a:ext cx="8686800" cy="4116287"/>
          </a:xfrm>
        </p:spPr>
        <p:txBody>
          <a:bodyPr>
            <a:normAutofit/>
          </a:bodyPr>
          <a:lstStyle/>
          <a:p>
            <a:pPr marL="929899" lvl="1" indent="-457200">
              <a:buFont typeface="+mj-lt"/>
              <a:buAutoNum type="arabicPeriod" startAt="2"/>
            </a:pPr>
            <a:r>
              <a:rPr lang="en-GB" dirty="0"/>
              <a:t>We expect the first version to be made available by the DfE in July and the second in November</a:t>
            </a:r>
          </a:p>
          <a:p>
            <a:pPr marL="1257693" lvl="2" indent="-457200">
              <a:buFont typeface="+mj-lt"/>
              <a:buAutoNum type="alphaLcPeriod"/>
            </a:pPr>
            <a:r>
              <a:rPr lang="en-GB" sz="2000" dirty="0"/>
              <a:t>The first download makes use of a list of looked after pupils based on a LA collection that took place some while ago, while the second download uses an up to date list of looked after pupils.</a:t>
            </a:r>
          </a:p>
        </p:txBody>
      </p:sp>
    </p:spTree>
    <p:extLst>
      <p:ext uri="{BB962C8B-B14F-4D97-AF65-F5344CB8AC3E}">
        <p14:creationId xmlns:p14="http://schemas.microsoft.com/office/powerpoint/2010/main" val="392567470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strVal val="#ppt_h"/>
                                          </p:val>
                                        </p:tav>
                                        <p:tav tm="100000">
                                          <p:val>
                                            <p:strVal val="#ppt_h"/>
                                          </p:val>
                                        </p:tav>
                                      </p:tavLst>
                                    </p:anim>
                                  </p:childTnLst>
                                </p:cTn>
                              </p:par>
                              <p:par>
                                <p:cTn id="9" presetID="17" presetClass="entr" presetSubtype="10"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p:cTn id="11"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2" dur="500" fill="hold"/>
                                        <p:tgtEl>
                                          <p:spTgt spid="3">
                                            <p:txEl>
                                              <p:pRg st="1" end="1"/>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9121140" cy="5700712"/>
          </a:xfrm>
          <a:prstGeom prst="rect">
            <a:avLst/>
          </a:prstGeom>
        </p:spPr>
      </p:pic>
      <p:sp>
        <p:nvSpPr>
          <p:cNvPr id="3" name="Up Arrow 2"/>
          <p:cNvSpPr/>
          <p:nvPr/>
        </p:nvSpPr>
        <p:spPr bwMode="auto">
          <a:xfrm rot="19722117">
            <a:off x="658998" y="935721"/>
            <a:ext cx="149255" cy="224441"/>
          </a:xfrm>
          <a:prstGeom prst="upArrow">
            <a:avLst>
              <a:gd name="adj1" fmla="val 25089"/>
              <a:gd name="adj2" fmla="val 87414"/>
            </a:avLst>
          </a:prstGeom>
          <a:solidFill>
            <a:schemeClr val="bg1"/>
          </a:solidFill>
          <a:ln w="9525" cap="sq"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22" tIns="45711" rIns="91422" bIns="45711" numCol="1" rtlCol="0" anchor="t" anchorCtr="0" compatLnSpc="1">
            <a:prstTxWarp prst="textNoShape">
              <a:avLst/>
            </a:prstTxWarp>
          </a:bodyPr>
          <a:lstStyle/>
          <a:p>
            <a:pPr algn="l" defTabSz="914226"/>
            <a:endParaRPr lang="en-GB" sz="2400" b="0" dirty="0">
              <a:solidFill>
                <a:schemeClr val="tx1"/>
              </a:solidFill>
              <a:latin typeface="Arial" charset="0"/>
              <a:ea typeface="ＭＳ Ｐゴシック" pitchFamily="-48" charset="-128"/>
            </a:endParaRPr>
          </a:p>
        </p:txBody>
      </p:sp>
    </p:spTree>
    <p:extLst>
      <p:ext uri="{BB962C8B-B14F-4D97-AF65-F5344CB8AC3E}">
        <p14:creationId xmlns:p14="http://schemas.microsoft.com/office/powerpoint/2010/main" val="51630745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290">
                                          <p:stCondLst>
                                            <p:cond delay="0"/>
                                          </p:stCondLst>
                                        </p:cTn>
                                        <p:tgtEl>
                                          <p:spTgt spid="3"/>
                                        </p:tgtEl>
                                      </p:cBhvr>
                                    </p:animEffect>
                                    <p:anim calcmode="lin" valueType="num">
                                      <p:cBhvr>
                                        <p:cTn id="8" dur="911"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332"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332" tmFilter="0, 0; 0.125,0.2665; 0.25,0.4; 0.375,0.465; 0.5,0.5;  0.625,0.535; 0.75,0.6; 0.875,0.7335; 1,1">
                                          <p:stCondLst>
                                            <p:cond delay="332"/>
                                          </p:stCondLst>
                                        </p:cTn>
                                        <p:tgtEl>
                                          <p:spTgt spid="3"/>
                                        </p:tgtEl>
                                        <p:attrNameLst>
                                          <p:attrName>ppt_y</p:attrName>
                                        </p:attrNameLst>
                                      </p:cBhvr>
                                      <p:tavLst>
                                        <p:tav tm="0" fmla="#ppt_y-sin(pi*$)/9">
                                          <p:val>
                                            <p:fltVal val="0"/>
                                          </p:val>
                                        </p:tav>
                                        <p:tav tm="100000">
                                          <p:val>
                                            <p:fltVal val="1"/>
                                          </p:val>
                                        </p:tav>
                                      </p:tavLst>
                                    </p:anim>
                                    <p:anim calcmode="lin" valueType="num">
                                      <p:cBhvr>
                                        <p:cTn id="11" dur="166" tmFilter="0, 0; 0.125,0.2665; 0.25,0.4; 0.375,0.465; 0.5,0.5;  0.625,0.535; 0.75,0.6; 0.875,0.7335; 1,1">
                                          <p:stCondLst>
                                            <p:cond delay="662"/>
                                          </p:stCondLst>
                                        </p:cTn>
                                        <p:tgtEl>
                                          <p:spTgt spid="3"/>
                                        </p:tgtEl>
                                        <p:attrNameLst>
                                          <p:attrName>ppt_y</p:attrName>
                                        </p:attrNameLst>
                                      </p:cBhvr>
                                      <p:tavLst>
                                        <p:tav tm="0" fmla="#ppt_y-sin(pi*$)/27">
                                          <p:val>
                                            <p:fltVal val="0"/>
                                          </p:val>
                                        </p:tav>
                                        <p:tav tm="100000">
                                          <p:val>
                                            <p:fltVal val="1"/>
                                          </p:val>
                                        </p:tav>
                                      </p:tavLst>
                                    </p:anim>
                                    <p:anim calcmode="lin" valueType="num">
                                      <p:cBhvr>
                                        <p:cTn id="12" dur="82" tmFilter="0, 0; 0.125,0.2665; 0.25,0.4; 0.375,0.465; 0.5,0.5;  0.625,0.535; 0.75,0.6; 0.875,0.7335; 1,1">
                                          <p:stCondLst>
                                            <p:cond delay="828"/>
                                          </p:stCondLst>
                                        </p:cTn>
                                        <p:tgtEl>
                                          <p:spTgt spid="3"/>
                                        </p:tgtEl>
                                        <p:attrNameLst>
                                          <p:attrName>ppt_y</p:attrName>
                                        </p:attrNameLst>
                                      </p:cBhvr>
                                      <p:tavLst>
                                        <p:tav tm="0" fmla="#ppt_y-sin(pi*$)/81">
                                          <p:val>
                                            <p:fltVal val="0"/>
                                          </p:val>
                                        </p:tav>
                                        <p:tav tm="100000">
                                          <p:val>
                                            <p:fltVal val="1"/>
                                          </p:val>
                                        </p:tav>
                                      </p:tavLst>
                                    </p:anim>
                                    <p:animScale>
                                      <p:cBhvr>
                                        <p:cTn id="13" dur="13">
                                          <p:stCondLst>
                                            <p:cond delay="325"/>
                                          </p:stCondLst>
                                        </p:cTn>
                                        <p:tgtEl>
                                          <p:spTgt spid="3"/>
                                        </p:tgtEl>
                                      </p:cBhvr>
                                      <p:to x="100000" y="60000"/>
                                    </p:animScale>
                                    <p:animScale>
                                      <p:cBhvr>
                                        <p:cTn id="14" dur="83" decel="50000">
                                          <p:stCondLst>
                                            <p:cond delay="338"/>
                                          </p:stCondLst>
                                        </p:cTn>
                                        <p:tgtEl>
                                          <p:spTgt spid="3"/>
                                        </p:tgtEl>
                                      </p:cBhvr>
                                      <p:to x="100000" y="100000"/>
                                    </p:animScale>
                                    <p:animScale>
                                      <p:cBhvr>
                                        <p:cTn id="15" dur="13">
                                          <p:stCondLst>
                                            <p:cond delay="656"/>
                                          </p:stCondLst>
                                        </p:cTn>
                                        <p:tgtEl>
                                          <p:spTgt spid="3"/>
                                        </p:tgtEl>
                                      </p:cBhvr>
                                      <p:to x="100000" y="80000"/>
                                    </p:animScale>
                                    <p:animScale>
                                      <p:cBhvr>
                                        <p:cTn id="16" dur="83" decel="50000">
                                          <p:stCondLst>
                                            <p:cond delay="669"/>
                                          </p:stCondLst>
                                        </p:cTn>
                                        <p:tgtEl>
                                          <p:spTgt spid="3"/>
                                        </p:tgtEl>
                                      </p:cBhvr>
                                      <p:to x="100000" y="100000"/>
                                    </p:animScale>
                                    <p:animScale>
                                      <p:cBhvr>
                                        <p:cTn id="17" dur="13">
                                          <p:stCondLst>
                                            <p:cond delay="821"/>
                                          </p:stCondLst>
                                        </p:cTn>
                                        <p:tgtEl>
                                          <p:spTgt spid="3"/>
                                        </p:tgtEl>
                                      </p:cBhvr>
                                      <p:to x="100000" y="90000"/>
                                    </p:animScale>
                                    <p:animScale>
                                      <p:cBhvr>
                                        <p:cTn id="18" dur="83" decel="50000">
                                          <p:stCondLst>
                                            <p:cond delay="834"/>
                                          </p:stCondLst>
                                        </p:cTn>
                                        <p:tgtEl>
                                          <p:spTgt spid="3"/>
                                        </p:tgtEl>
                                      </p:cBhvr>
                                      <p:to x="100000" y="100000"/>
                                    </p:animScale>
                                    <p:animScale>
                                      <p:cBhvr>
                                        <p:cTn id="19" dur="13">
                                          <p:stCondLst>
                                            <p:cond delay="904"/>
                                          </p:stCondLst>
                                        </p:cTn>
                                        <p:tgtEl>
                                          <p:spTgt spid="3"/>
                                        </p:tgtEl>
                                      </p:cBhvr>
                                      <p:to x="100000" y="95000"/>
                                    </p:animScale>
                                    <p:animScale>
                                      <p:cBhvr>
                                        <p:cTn id="20" dur="83" decel="50000">
                                          <p:stCondLst>
                                            <p:cond delay="917"/>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9121140" cy="5700712"/>
          </a:xfrm>
          <a:prstGeom prst="rect">
            <a:avLst/>
          </a:prstGeom>
        </p:spPr>
      </p:pic>
      <p:sp>
        <p:nvSpPr>
          <p:cNvPr id="3" name="Up Arrow 2"/>
          <p:cNvSpPr/>
          <p:nvPr/>
        </p:nvSpPr>
        <p:spPr bwMode="auto">
          <a:xfrm rot="19722117">
            <a:off x="8363853" y="5418933"/>
            <a:ext cx="149255" cy="224441"/>
          </a:xfrm>
          <a:prstGeom prst="upArrow">
            <a:avLst>
              <a:gd name="adj1" fmla="val 25089"/>
              <a:gd name="adj2" fmla="val 87414"/>
            </a:avLst>
          </a:prstGeom>
          <a:solidFill>
            <a:schemeClr val="bg1"/>
          </a:solidFill>
          <a:ln w="9525" cap="sq"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22" tIns="45711" rIns="91422" bIns="45711" numCol="1" rtlCol="0" anchor="t" anchorCtr="0" compatLnSpc="1">
            <a:prstTxWarp prst="textNoShape">
              <a:avLst/>
            </a:prstTxWarp>
          </a:bodyPr>
          <a:lstStyle/>
          <a:p>
            <a:pPr algn="l" defTabSz="914226"/>
            <a:endParaRPr lang="en-GB" sz="2400" b="0" dirty="0">
              <a:solidFill>
                <a:schemeClr val="tx1"/>
              </a:solidFill>
              <a:latin typeface="Arial" charset="0"/>
              <a:ea typeface="ＭＳ Ｐゴシック" pitchFamily="-48" charset="-128"/>
            </a:endParaRPr>
          </a:p>
        </p:txBody>
      </p:sp>
    </p:spTree>
    <p:extLst>
      <p:ext uri="{BB962C8B-B14F-4D97-AF65-F5344CB8AC3E}">
        <p14:creationId xmlns:p14="http://schemas.microsoft.com/office/powerpoint/2010/main" val="182281729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290">
                                          <p:stCondLst>
                                            <p:cond delay="0"/>
                                          </p:stCondLst>
                                        </p:cTn>
                                        <p:tgtEl>
                                          <p:spTgt spid="3"/>
                                        </p:tgtEl>
                                      </p:cBhvr>
                                    </p:animEffect>
                                    <p:anim calcmode="lin" valueType="num">
                                      <p:cBhvr>
                                        <p:cTn id="8" dur="911"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332"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332" tmFilter="0, 0; 0.125,0.2665; 0.25,0.4; 0.375,0.465; 0.5,0.5;  0.625,0.535; 0.75,0.6; 0.875,0.7335; 1,1">
                                          <p:stCondLst>
                                            <p:cond delay="332"/>
                                          </p:stCondLst>
                                        </p:cTn>
                                        <p:tgtEl>
                                          <p:spTgt spid="3"/>
                                        </p:tgtEl>
                                        <p:attrNameLst>
                                          <p:attrName>ppt_y</p:attrName>
                                        </p:attrNameLst>
                                      </p:cBhvr>
                                      <p:tavLst>
                                        <p:tav tm="0" fmla="#ppt_y-sin(pi*$)/9">
                                          <p:val>
                                            <p:fltVal val="0"/>
                                          </p:val>
                                        </p:tav>
                                        <p:tav tm="100000">
                                          <p:val>
                                            <p:fltVal val="1"/>
                                          </p:val>
                                        </p:tav>
                                      </p:tavLst>
                                    </p:anim>
                                    <p:anim calcmode="lin" valueType="num">
                                      <p:cBhvr>
                                        <p:cTn id="11" dur="166" tmFilter="0, 0; 0.125,0.2665; 0.25,0.4; 0.375,0.465; 0.5,0.5;  0.625,0.535; 0.75,0.6; 0.875,0.7335; 1,1">
                                          <p:stCondLst>
                                            <p:cond delay="662"/>
                                          </p:stCondLst>
                                        </p:cTn>
                                        <p:tgtEl>
                                          <p:spTgt spid="3"/>
                                        </p:tgtEl>
                                        <p:attrNameLst>
                                          <p:attrName>ppt_y</p:attrName>
                                        </p:attrNameLst>
                                      </p:cBhvr>
                                      <p:tavLst>
                                        <p:tav tm="0" fmla="#ppt_y-sin(pi*$)/27">
                                          <p:val>
                                            <p:fltVal val="0"/>
                                          </p:val>
                                        </p:tav>
                                        <p:tav tm="100000">
                                          <p:val>
                                            <p:fltVal val="1"/>
                                          </p:val>
                                        </p:tav>
                                      </p:tavLst>
                                    </p:anim>
                                    <p:anim calcmode="lin" valueType="num">
                                      <p:cBhvr>
                                        <p:cTn id="12" dur="82" tmFilter="0, 0; 0.125,0.2665; 0.25,0.4; 0.375,0.465; 0.5,0.5;  0.625,0.535; 0.75,0.6; 0.875,0.7335; 1,1">
                                          <p:stCondLst>
                                            <p:cond delay="828"/>
                                          </p:stCondLst>
                                        </p:cTn>
                                        <p:tgtEl>
                                          <p:spTgt spid="3"/>
                                        </p:tgtEl>
                                        <p:attrNameLst>
                                          <p:attrName>ppt_y</p:attrName>
                                        </p:attrNameLst>
                                      </p:cBhvr>
                                      <p:tavLst>
                                        <p:tav tm="0" fmla="#ppt_y-sin(pi*$)/81">
                                          <p:val>
                                            <p:fltVal val="0"/>
                                          </p:val>
                                        </p:tav>
                                        <p:tav tm="100000">
                                          <p:val>
                                            <p:fltVal val="1"/>
                                          </p:val>
                                        </p:tav>
                                      </p:tavLst>
                                    </p:anim>
                                    <p:animScale>
                                      <p:cBhvr>
                                        <p:cTn id="13" dur="13">
                                          <p:stCondLst>
                                            <p:cond delay="325"/>
                                          </p:stCondLst>
                                        </p:cTn>
                                        <p:tgtEl>
                                          <p:spTgt spid="3"/>
                                        </p:tgtEl>
                                      </p:cBhvr>
                                      <p:to x="100000" y="60000"/>
                                    </p:animScale>
                                    <p:animScale>
                                      <p:cBhvr>
                                        <p:cTn id="14" dur="83" decel="50000">
                                          <p:stCondLst>
                                            <p:cond delay="338"/>
                                          </p:stCondLst>
                                        </p:cTn>
                                        <p:tgtEl>
                                          <p:spTgt spid="3"/>
                                        </p:tgtEl>
                                      </p:cBhvr>
                                      <p:to x="100000" y="100000"/>
                                    </p:animScale>
                                    <p:animScale>
                                      <p:cBhvr>
                                        <p:cTn id="15" dur="13">
                                          <p:stCondLst>
                                            <p:cond delay="656"/>
                                          </p:stCondLst>
                                        </p:cTn>
                                        <p:tgtEl>
                                          <p:spTgt spid="3"/>
                                        </p:tgtEl>
                                      </p:cBhvr>
                                      <p:to x="100000" y="80000"/>
                                    </p:animScale>
                                    <p:animScale>
                                      <p:cBhvr>
                                        <p:cTn id="16" dur="83" decel="50000">
                                          <p:stCondLst>
                                            <p:cond delay="669"/>
                                          </p:stCondLst>
                                        </p:cTn>
                                        <p:tgtEl>
                                          <p:spTgt spid="3"/>
                                        </p:tgtEl>
                                      </p:cBhvr>
                                      <p:to x="100000" y="100000"/>
                                    </p:animScale>
                                    <p:animScale>
                                      <p:cBhvr>
                                        <p:cTn id="17" dur="13">
                                          <p:stCondLst>
                                            <p:cond delay="821"/>
                                          </p:stCondLst>
                                        </p:cTn>
                                        <p:tgtEl>
                                          <p:spTgt spid="3"/>
                                        </p:tgtEl>
                                      </p:cBhvr>
                                      <p:to x="100000" y="90000"/>
                                    </p:animScale>
                                    <p:animScale>
                                      <p:cBhvr>
                                        <p:cTn id="18" dur="83" decel="50000">
                                          <p:stCondLst>
                                            <p:cond delay="834"/>
                                          </p:stCondLst>
                                        </p:cTn>
                                        <p:tgtEl>
                                          <p:spTgt spid="3"/>
                                        </p:tgtEl>
                                      </p:cBhvr>
                                      <p:to x="100000" y="100000"/>
                                    </p:animScale>
                                    <p:animScale>
                                      <p:cBhvr>
                                        <p:cTn id="19" dur="13">
                                          <p:stCondLst>
                                            <p:cond delay="904"/>
                                          </p:stCondLst>
                                        </p:cTn>
                                        <p:tgtEl>
                                          <p:spTgt spid="3"/>
                                        </p:tgtEl>
                                      </p:cBhvr>
                                      <p:to x="100000" y="95000"/>
                                    </p:animScale>
                                    <p:animScale>
                                      <p:cBhvr>
                                        <p:cTn id="20" dur="83" decel="50000">
                                          <p:stCondLst>
                                            <p:cond delay="917"/>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9121140" cy="5700712"/>
          </a:xfrm>
          <a:prstGeom prst="rect">
            <a:avLst/>
          </a:prstGeom>
        </p:spPr>
      </p:pic>
      <p:sp>
        <p:nvSpPr>
          <p:cNvPr id="3" name="Up Arrow 2"/>
          <p:cNvSpPr/>
          <p:nvPr/>
        </p:nvSpPr>
        <p:spPr bwMode="auto">
          <a:xfrm rot="19722117">
            <a:off x="2891244" y="3744033"/>
            <a:ext cx="149255" cy="224441"/>
          </a:xfrm>
          <a:prstGeom prst="upArrow">
            <a:avLst>
              <a:gd name="adj1" fmla="val 25089"/>
              <a:gd name="adj2" fmla="val 87414"/>
            </a:avLst>
          </a:prstGeom>
          <a:solidFill>
            <a:schemeClr val="bg1"/>
          </a:solidFill>
          <a:ln w="9525" cap="sq"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22" tIns="45711" rIns="91422" bIns="45711" numCol="1" rtlCol="0" anchor="t" anchorCtr="0" compatLnSpc="1">
            <a:prstTxWarp prst="textNoShape">
              <a:avLst/>
            </a:prstTxWarp>
          </a:bodyPr>
          <a:lstStyle/>
          <a:p>
            <a:pPr algn="l" defTabSz="914226"/>
            <a:endParaRPr lang="en-GB" sz="2400" b="0" dirty="0">
              <a:solidFill>
                <a:schemeClr val="tx1"/>
              </a:solidFill>
              <a:latin typeface="Arial" charset="0"/>
              <a:ea typeface="ＭＳ Ｐゴシック" pitchFamily="-48" charset="-128"/>
            </a:endParaRPr>
          </a:p>
        </p:txBody>
      </p:sp>
      <p:sp>
        <p:nvSpPr>
          <p:cNvPr id="5" name="Rectangular Callout 4"/>
          <p:cNvSpPr/>
          <p:nvPr/>
        </p:nvSpPr>
        <p:spPr bwMode="auto">
          <a:xfrm>
            <a:off x="5868144" y="3714216"/>
            <a:ext cx="2520280" cy="1087500"/>
          </a:xfrm>
          <a:prstGeom prst="wedgeRectCallout">
            <a:avLst>
              <a:gd name="adj1" fmla="val -13016"/>
              <a:gd name="adj2" fmla="val 16093"/>
            </a:avLst>
          </a:prstGeom>
          <a:solidFill>
            <a:srgbClr val="FFFF00">
              <a:alpha val="75000"/>
            </a:srgbClr>
          </a:solidFill>
          <a:ln w="12700" cap="flat" cmpd="sng" algn="ctr">
            <a:solidFill>
              <a:srgbClr val="FF0000"/>
            </a:solidFill>
            <a:prstDash val="solid"/>
            <a:round/>
            <a:headEnd type="none" w="med" len="med"/>
            <a:tailEnd type="none" w="med" len="med"/>
          </a:ln>
          <a:effectLst>
            <a:outerShdw blurRad="50800" dist="38100" dir="2700000" sx="102000" sy="102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GB" sz="1100" b="0" dirty="0">
                <a:solidFill>
                  <a:srgbClr val="FF0000"/>
                </a:solidFill>
              </a:rPr>
              <a:t>One record is needed for each of the pupil’s Pupil Premiums, so multiple rows will need to be added for pupils with more that one Pupil Premium</a:t>
            </a:r>
          </a:p>
        </p:txBody>
      </p:sp>
    </p:spTree>
    <p:extLst>
      <p:ext uri="{BB962C8B-B14F-4D97-AF65-F5344CB8AC3E}">
        <p14:creationId xmlns:p14="http://schemas.microsoft.com/office/powerpoint/2010/main" val="251264989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290">
                                          <p:stCondLst>
                                            <p:cond delay="0"/>
                                          </p:stCondLst>
                                        </p:cTn>
                                        <p:tgtEl>
                                          <p:spTgt spid="3"/>
                                        </p:tgtEl>
                                      </p:cBhvr>
                                    </p:animEffect>
                                    <p:anim calcmode="lin" valueType="num">
                                      <p:cBhvr>
                                        <p:cTn id="8" dur="911"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332"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332" tmFilter="0, 0; 0.125,0.2665; 0.25,0.4; 0.375,0.465; 0.5,0.5;  0.625,0.535; 0.75,0.6; 0.875,0.7335; 1,1">
                                          <p:stCondLst>
                                            <p:cond delay="332"/>
                                          </p:stCondLst>
                                        </p:cTn>
                                        <p:tgtEl>
                                          <p:spTgt spid="3"/>
                                        </p:tgtEl>
                                        <p:attrNameLst>
                                          <p:attrName>ppt_y</p:attrName>
                                        </p:attrNameLst>
                                      </p:cBhvr>
                                      <p:tavLst>
                                        <p:tav tm="0" fmla="#ppt_y-sin(pi*$)/9">
                                          <p:val>
                                            <p:fltVal val="0"/>
                                          </p:val>
                                        </p:tav>
                                        <p:tav tm="100000">
                                          <p:val>
                                            <p:fltVal val="1"/>
                                          </p:val>
                                        </p:tav>
                                      </p:tavLst>
                                    </p:anim>
                                    <p:anim calcmode="lin" valueType="num">
                                      <p:cBhvr>
                                        <p:cTn id="11" dur="166" tmFilter="0, 0; 0.125,0.2665; 0.25,0.4; 0.375,0.465; 0.5,0.5;  0.625,0.535; 0.75,0.6; 0.875,0.7335; 1,1">
                                          <p:stCondLst>
                                            <p:cond delay="662"/>
                                          </p:stCondLst>
                                        </p:cTn>
                                        <p:tgtEl>
                                          <p:spTgt spid="3"/>
                                        </p:tgtEl>
                                        <p:attrNameLst>
                                          <p:attrName>ppt_y</p:attrName>
                                        </p:attrNameLst>
                                      </p:cBhvr>
                                      <p:tavLst>
                                        <p:tav tm="0" fmla="#ppt_y-sin(pi*$)/27">
                                          <p:val>
                                            <p:fltVal val="0"/>
                                          </p:val>
                                        </p:tav>
                                        <p:tav tm="100000">
                                          <p:val>
                                            <p:fltVal val="1"/>
                                          </p:val>
                                        </p:tav>
                                      </p:tavLst>
                                    </p:anim>
                                    <p:anim calcmode="lin" valueType="num">
                                      <p:cBhvr>
                                        <p:cTn id="12" dur="82" tmFilter="0, 0; 0.125,0.2665; 0.25,0.4; 0.375,0.465; 0.5,0.5;  0.625,0.535; 0.75,0.6; 0.875,0.7335; 1,1">
                                          <p:stCondLst>
                                            <p:cond delay="828"/>
                                          </p:stCondLst>
                                        </p:cTn>
                                        <p:tgtEl>
                                          <p:spTgt spid="3"/>
                                        </p:tgtEl>
                                        <p:attrNameLst>
                                          <p:attrName>ppt_y</p:attrName>
                                        </p:attrNameLst>
                                      </p:cBhvr>
                                      <p:tavLst>
                                        <p:tav tm="0" fmla="#ppt_y-sin(pi*$)/81">
                                          <p:val>
                                            <p:fltVal val="0"/>
                                          </p:val>
                                        </p:tav>
                                        <p:tav tm="100000">
                                          <p:val>
                                            <p:fltVal val="1"/>
                                          </p:val>
                                        </p:tav>
                                      </p:tavLst>
                                    </p:anim>
                                    <p:animScale>
                                      <p:cBhvr>
                                        <p:cTn id="13" dur="13">
                                          <p:stCondLst>
                                            <p:cond delay="325"/>
                                          </p:stCondLst>
                                        </p:cTn>
                                        <p:tgtEl>
                                          <p:spTgt spid="3"/>
                                        </p:tgtEl>
                                      </p:cBhvr>
                                      <p:to x="100000" y="60000"/>
                                    </p:animScale>
                                    <p:animScale>
                                      <p:cBhvr>
                                        <p:cTn id="14" dur="83" decel="50000">
                                          <p:stCondLst>
                                            <p:cond delay="338"/>
                                          </p:stCondLst>
                                        </p:cTn>
                                        <p:tgtEl>
                                          <p:spTgt spid="3"/>
                                        </p:tgtEl>
                                      </p:cBhvr>
                                      <p:to x="100000" y="100000"/>
                                    </p:animScale>
                                    <p:animScale>
                                      <p:cBhvr>
                                        <p:cTn id="15" dur="13">
                                          <p:stCondLst>
                                            <p:cond delay="656"/>
                                          </p:stCondLst>
                                        </p:cTn>
                                        <p:tgtEl>
                                          <p:spTgt spid="3"/>
                                        </p:tgtEl>
                                      </p:cBhvr>
                                      <p:to x="100000" y="80000"/>
                                    </p:animScale>
                                    <p:animScale>
                                      <p:cBhvr>
                                        <p:cTn id="16" dur="83" decel="50000">
                                          <p:stCondLst>
                                            <p:cond delay="669"/>
                                          </p:stCondLst>
                                        </p:cTn>
                                        <p:tgtEl>
                                          <p:spTgt spid="3"/>
                                        </p:tgtEl>
                                      </p:cBhvr>
                                      <p:to x="100000" y="100000"/>
                                    </p:animScale>
                                    <p:animScale>
                                      <p:cBhvr>
                                        <p:cTn id="17" dur="13">
                                          <p:stCondLst>
                                            <p:cond delay="821"/>
                                          </p:stCondLst>
                                        </p:cTn>
                                        <p:tgtEl>
                                          <p:spTgt spid="3"/>
                                        </p:tgtEl>
                                      </p:cBhvr>
                                      <p:to x="100000" y="90000"/>
                                    </p:animScale>
                                    <p:animScale>
                                      <p:cBhvr>
                                        <p:cTn id="18" dur="83" decel="50000">
                                          <p:stCondLst>
                                            <p:cond delay="834"/>
                                          </p:stCondLst>
                                        </p:cTn>
                                        <p:tgtEl>
                                          <p:spTgt spid="3"/>
                                        </p:tgtEl>
                                      </p:cBhvr>
                                      <p:to x="100000" y="100000"/>
                                    </p:animScale>
                                    <p:animScale>
                                      <p:cBhvr>
                                        <p:cTn id="19" dur="13">
                                          <p:stCondLst>
                                            <p:cond delay="904"/>
                                          </p:stCondLst>
                                        </p:cTn>
                                        <p:tgtEl>
                                          <p:spTgt spid="3"/>
                                        </p:tgtEl>
                                      </p:cBhvr>
                                      <p:to x="100000" y="95000"/>
                                    </p:animScale>
                                    <p:animScale>
                                      <p:cBhvr>
                                        <p:cTn id="20" dur="83" decel="50000">
                                          <p:stCondLst>
                                            <p:cond delay="917"/>
                                          </p:stCondLst>
                                        </p:cTn>
                                        <p:tgtEl>
                                          <p:spTgt spid="3"/>
                                        </p:tgtEl>
                                      </p:cBhvr>
                                      <p:to x="100000" y="100000"/>
                                    </p:animScale>
                                  </p:childTnLst>
                                </p:cTn>
                              </p:par>
                              <p:par>
                                <p:cTn id="21" presetID="17" presetClass="entr" presetSubtype="10"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p:cTn id="23" dur="500" fill="hold"/>
                                        <p:tgtEl>
                                          <p:spTgt spid="5"/>
                                        </p:tgtEl>
                                        <p:attrNameLst>
                                          <p:attrName>ppt_w</p:attrName>
                                        </p:attrNameLst>
                                      </p:cBhvr>
                                      <p:tavLst>
                                        <p:tav tm="0">
                                          <p:val>
                                            <p:fltVal val="0"/>
                                          </p:val>
                                        </p:tav>
                                        <p:tav tm="100000">
                                          <p:val>
                                            <p:strVal val="#ppt_w"/>
                                          </p:val>
                                        </p:tav>
                                      </p:tavLst>
                                    </p:anim>
                                    <p:anim calcmode="lin" valueType="num">
                                      <p:cBhvr>
                                        <p:cTn id="24" dur="5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0" y="0"/>
            <a:ext cx="9121140" cy="5700712"/>
          </a:xfrm>
          <a:prstGeom prst="rect">
            <a:avLst/>
          </a:prstGeom>
        </p:spPr>
      </p:pic>
      <p:sp>
        <p:nvSpPr>
          <p:cNvPr id="3" name="Up Arrow 2"/>
          <p:cNvSpPr/>
          <p:nvPr/>
        </p:nvSpPr>
        <p:spPr bwMode="auto">
          <a:xfrm rot="19722117">
            <a:off x="3179277" y="3744033"/>
            <a:ext cx="149255" cy="224441"/>
          </a:xfrm>
          <a:prstGeom prst="upArrow">
            <a:avLst>
              <a:gd name="adj1" fmla="val 25089"/>
              <a:gd name="adj2" fmla="val 87414"/>
            </a:avLst>
          </a:prstGeom>
          <a:solidFill>
            <a:schemeClr val="bg1"/>
          </a:solidFill>
          <a:ln w="9525" cap="sq"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22" tIns="45711" rIns="91422" bIns="45711" numCol="1" rtlCol="0" anchor="t" anchorCtr="0" compatLnSpc="1">
            <a:prstTxWarp prst="textNoShape">
              <a:avLst/>
            </a:prstTxWarp>
          </a:bodyPr>
          <a:lstStyle/>
          <a:p>
            <a:pPr algn="l" defTabSz="914226"/>
            <a:endParaRPr lang="en-GB" sz="2400" b="0" dirty="0">
              <a:solidFill>
                <a:schemeClr val="tx1"/>
              </a:solidFill>
              <a:latin typeface="Arial" charset="0"/>
              <a:ea typeface="ＭＳ Ｐゴシック" pitchFamily="-48" charset="-128"/>
            </a:endParaRPr>
          </a:p>
        </p:txBody>
      </p:sp>
    </p:spTree>
    <p:extLst>
      <p:ext uri="{BB962C8B-B14F-4D97-AF65-F5344CB8AC3E}">
        <p14:creationId xmlns:p14="http://schemas.microsoft.com/office/powerpoint/2010/main" val="162011311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290">
                                          <p:stCondLst>
                                            <p:cond delay="0"/>
                                          </p:stCondLst>
                                        </p:cTn>
                                        <p:tgtEl>
                                          <p:spTgt spid="3"/>
                                        </p:tgtEl>
                                      </p:cBhvr>
                                    </p:animEffect>
                                    <p:anim calcmode="lin" valueType="num">
                                      <p:cBhvr>
                                        <p:cTn id="8" dur="911"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332"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332" tmFilter="0, 0; 0.125,0.2665; 0.25,0.4; 0.375,0.465; 0.5,0.5;  0.625,0.535; 0.75,0.6; 0.875,0.7335; 1,1">
                                          <p:stCondLst>
                                            <p:cond delay="332"/>
                                          </p:stCondLst>
                                        </p:cTn>
                                        <p:tgtEl>
                                          <p:spTgt spid="3"/>
                                        </p:tgtEl>
                                        <p:attrNameLst>
                                          <p:attrName>ppt_y</p:attrName>
                                        </p:attrNameLst>
                                      </p:cBhvr>
                                      <p:tavLst>
                                        <p:tav tm="0" fmla="#ppt_y-sin(pi*$)/9">
                                          <p:val>
                                            <p:fltVal val="0"/>
                                          </p:val>
                                        </p:tav>
                                        <p:tav tm="100000">
                                          <p:val>
                                            <p:fltVal val="1"/>
                                          </p:val>
                                        </p:tav>
                                      </p:tavLst>
                                    </p:anim>
                                    <p:anim calcmode="lin" valueType="num">
                                      <p:cBhvr>
                                        <p:cTn id="11" dur="166" tmFilter="0, 0; 0.125,0.2665; 0.25,0.4; 0.375,0.465; 0.5,0.5;  0.625,0.535; 0.75,0.6; 0.875,0.7335; 1,1">
                                          <p:stCondLst>
                                            <p:cond delay="662"/>
                                          </p:stCondLst>
                                        </p:cTn>
                                        <p:tgtEl>
                                          <p:spTgt spid="3"/>
                                        </p:tgtEl>
                                        <p:attrNameLst>
                                          <p:attrName>ppt_y</p:attrName>
                                        </p:attrNameLst>
                                      </p:cBhvr>
                                      <p:tavLst>
                                        <p:tav tm="0" fmla="#ppt_y-sin(pi*$)/27">
                                          <p:val>
                                            <p:fltVal val="0"/>
                                          </p:val>
                                        </p:tav>
                                        <p:tav tm="100000">
                                          <p:val>
                                            <p:fltVal val="1"/>
                                          </p:val>
                                        </p:tav>
                                      </p:tavLst>
                                    </p:anim>
                                    <p:anim calcmode="lin" valueType="num">
                                      <p:cBhvr>
                                        <p:cTn id="12" dur="82" tmFilter="0, 0; 0.125,0.2665; 0.25,0.4; 0.375,0.465; 0.5,0.5;  0.625,0.535; 0.75,0.6; 0.875,0.7335; 1,1">
                                          <p:stCondLst>
                                            <p:cond delay="828"/>
                                          </p:stCondLst>
                                        </p:cTn>
                                        <p:tgtEl>
                                          <p:spTgt spid="3"/>
                                        </p:tgtEl>
                                        <p:attrNameLst>
                                          <p:attrName>ppt_y</p:attrName>
                                        </p:attrNameLst>
                                      </p:cBhvr>
                                      <p:tavLst>
                                        <p:tav tm="0" fmla="#ppt_y-sin(pi*$)/81">
                                          <p:val>
                                            <p:fltVal val="0"/>
                                          </p:val>
                                        </p:tav>
                                        <p:tav tm="100000">
                                          <p:val>
                                            <p:fltVal val="1"/>
                                          </p:val>
                                        </p:tav>
                                      </p:tavLst>
                                    </p:anim>
                                    <p:animScale>
                                      <p:cBhvr>
                                        <p:cTn id="13" dur="13">
                                          <p:stCondLst>
                                            <p:cond delay="325"/>
                                          </p:stCondLst>
                                        </p:cTn>
                                        <p:tgtEl>
                                          <p:spTgt spid="3"/>
                                        </p:tgtEl>
                                      </p:cBhvr>
                                      <p:to x="100000" y="60000"/>
                                    </p:animScale>
                                    <p:animScale>
                                      <p:cBhvr>
                                        <p:cTn id="14" dur="83" decel="50000">
                                          <p:stCondLst>
                                            <p:cond delay="338"/>
                                          </p:stCondLst>
                                        </p:cTn>
                                        <p:tgtEl>
                                          <p:spTgt spid="3"/>
                                        </p:tgtEl>
                                      </p:cBhvr>
                                      <p:to x="100000" y="100000"/>
                                    </p:animScale>
                                    <p:animScale>
                                      <p:cBhvr>
                                        <p:cTn id="15" dur="13">
                                          <p:stCondLst>
                                            <p:cond delay="656"/>
                                          </p:stCondLst>
                                        </p:cTn>
                                        <p:tgtEl>
                                          <p:spTgt spid="3"/>
                                        </p:tgtEl>
                                      </p:cBhvr>
                                      <p:to x="100000" y="80000"/>
                                    </p:animScale>
                                    <p:animScale>
                                      <p:cBhvr>
                                        <p:cTn id="16" dur="83" decel="50000">
                                          <p:stCondLst>
                                            <p:cond delay="669"/>
                                          </p:stCondLst>
                                        </p:cTn>
                                        <p:tgtEl>
                                          <p:spTgt spid="3"/>
                                        </p:tgtEl>
                                      </p:cBhvr>
                                      <p:to x="100000" y="100000"/>
                                    </p:animScale>
                                    <p:animScale>
                                      <p:cBhvr>
                                        <p:cTn id="17" dur="13">
                                          <p:stCondLst>
                                            <p:cond delay="821"/>
                                          </p:stCondLst>
                                        </p:cTn>
                                        <p:tgtEl>
                                          <p:spTgt spid="3"/>
                                        </p:tgtEl>
                                      </p:cBhvr>
                                      <p:to x="100000" y="90000"/>
                                    </p:animScale>
                                    <p:animScale>
                                      <p:cBhvr>
                                        <p:cTn id="18" dur="83" decel="50000">
                                          <p:stCondLst>
                                            <p:cond delay="834"/>
                                          </p:stCondLst>
                                        </p:cTn>
                                        <p:tgtEl>
                                          <p:spTgt spid="3"/>
                                        </p:tgtEl>
                                      </p:cBhvr>
                                      <p:to x="100000" y="100000"/>
                                    </p:animScale>
                                    <p:animScale>
                                      <p:cBhvr>
                                        <p:cTn id="19" dur="13">
                                          <p:stCondLst>
                                            <p:cond delay="904"/>
                                          </p:stCondLst>
                                        </p:cTn>
                                        <p:tgtEl>
                                          <p:spTgt spid="3"/>
                                        </p:tgtEl>
                                      </p:cBhvr>
                                      <p:to x="100000" y="95000"/>
                                    </p:animScale>
                                    <p:animScale>
                                      <p:cBhvr>
                                        <p:cTn id="20" dur="83" decel="50000">
                                          <p:stCondLst>
                                            <p:cond delay="917"/>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9121140" cy="5700712"/>
          </a:xfrm>
          <a:prstGeom prst="rect">
            <a:avLst/>
          </a:prstGeom>
        </p:spPr>
      </p:pic>
      <p:sp>
        <p:nvSpPr>
          <p:cNvPr id="3" name="Up Arrow 2"/>
          <p:cNvSpPr/>
          <p:nvPr/>
        </p:nvSpPr>
        <p:spPr bwMode="auto">
          <a:xfrm rot="19722117">
            <a:off x="3539317" y="3744034"/>
            <a:ext cx="149255" cy="224441"/>
          </a:xfrm>
          <a:prstGeom prst="upArrow">
            <a:avLst>
              <a:gd name="adj1" fmla="val 25089"/>
              <a:gd name="adj2" fmla="val 87414"/>
            </a:avLst>
          </a:prstGeom>
          <a:solidFill>
            <a:schemeClr val="bg1"/>
          </a:solidFill>
          <a:ln w="9525" cap="sq"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22" tIns="45711" rIns="91422" bIns="45711" numCol="1" rtlCol="0" anchor="t" anchorCtr="0" compatLnSpc="1">
            <a:prstTxWarp prst="textNoShape">
              <a:avLst/>
            </a:prstTxWarp>
          </a:bodyPr>
          <a:lstStyle/>
          <a:p>
            <a:pPr algn="l" defTabSz="914226"/>
            <a:endParaRPr lang="en-GB" sz="2400" b="0" dirty="0">
              <a:solidFill>
                <a:schemeClr val="tx1"/>
              </a:solidFill>
              <a:latin typeface="Arial" charset="0"/>
              <a:ea typeface="ＭＳ Ｐゴシック" pitchFamily="-48" charset="-128"/>
            </a:endParaRPr>
          </a:p>
        </p:txBody>
      </p:sp>
    </p:spTree>
    <p:extLst>
      <p:ext uri="{BB962C8B-B14F-4D97-AF65-F5344CB8AC3E}">
        <p14:creationId xmlns:p14="http://schemas.microsoft.com/office/powerpoint/2010/main" val="87045345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290">
                                          <p:stCondLst>
                                            <p:cond delay="0"/>
                                          </p:stCondLst>
                                        </p:cTn>
                                        <p:tgtEl>
                                          <p:spTgt spid="3"/>
                                        </p:tgtEl>
                                      </p:cBhvr>
                                    </p:animEffect>
                                    <p:anim calcmode="lin" valueType="num">
                                      <p:cBhvr>
                                        <p:cTn id="8" dur="911"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332"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332" tmFilter="0, 0; 0.125,0.2665; 0.25,0.4; 0.375,0.465; 0.5,0.5;  0.625,0.535; 0.75,0.6; 0.875,0.7335; 1,1">
                                          <p:stCondLst>
                                            <p:cond delay="332"/>
                                          </p:stCondLst>
                                        </p:cTn>
                                        <p:tgtEl>
                                          <p:spTgt spid="3"/>
                                        </p:tgtEl>
                                        <p:attrNameLst>
                                          <p:attrName>ppt_y</p:attrName>
                                        </p:attrNameLst>
                                      </p:cBhvr>
                                      <p:tavLst>
                                        <p:tav tm="0" fmla="#ppt_y-sin(pi*$)/9">
                                          <p:val>
                                            <p:fltVal val="0"/>
                                          </p:val>
                                        </p:tav>
                                        <p:tav tm="100000">
                                          <p:val>
                                            <p:fltVal val="1"/>
                                          </p:val>
                                        </p:tav>
                                      </p:tavLst>
                                    </p:anim>
                                    <p:anim calcmode="lin" valueType="num">
                                      <p:cBhvr>
                                        <p:cTn id="11" dur="166" tmFilter="0, 0; 0.125,0.2665; 0.25,0.4; 0.375,0.465; 0.5,0.5;  0.625,0.535; 0.75,0.6; 0.875,0.7335; 1,1">
                                          <p:stCondLst>
                                            <p:cond delay="662"/>
                                          </p:stCondLst>
                                        </p:cTn>
                                        <p:tgtEl>
                                          <p:spTgt spid="3"/>
                                        </p:tgtEl>
                                        <p:attrNameLst>
                                          <p:attrName>ppt_y</p:attrName>
                                        </p:attrNameLst>
                                      </p:cBhvr>
                                      <p:tavLst>
                                        <p:tav tm="0" fmla="#ppt_y-sin(pi*$)/27">
                                          <p:val>
                                            <p:fltVal val="0"/>
                                          </p:val>
                                        </p:tav>
                                        <p:tav tm="100000">
                                          <p:val>
                                            <p:fltVal val="1"/>
                                          </p:val>
                                        </p:tav>
                                      </p:tavLst>
                                    </p:anim>
                                    <p:anim calcmode="lin" valueType="num">
                                      <p:cBhvr>
                                        <p:cTn id="12" dur="82" tmFilter="0, 0; 0.125,0.2665; 0.25,0.4; 0.375,0.465; 0.5,0.5;  0.625,0.535; 0.75,0.6; 0.875,0.7335; 1,1">
                                          <p:stCondLst>
                                            <p:cond delay="828"/>
                                          </p:stCondLst>
                                        </p:cTn>
                                        <p:tgtEl>
                                          <p:spTgt spid="3"/>
                                        </p:tgtEl>
                                        <p:attrNameLst>
                                          <p:attrName>ppt_y</p:attrName>
                                        </p:attrNameLst>
                                      </p:cBhvr>
                                      <p:tavLst>
                                        <p:tav tm="0" fmla="#ppt_y-sin(pi*$)/81">
                                          <p:val>
                                            <p:fltVal val="0"/>
                                          </p:val>
                                        </p:tav>
                                        <p:tav tm="100000">
                                          <p:val>
                                            <p:fltVal val="1"/>
                                          </p:val>
                                        </p:tav>
                                      </p:tavLst>
                                    </p:anim>
                                    <p:animScale>
                                      <p:cBhvr>
                                        <p:cTn id="13" dur="13">
                                          <p:stCondLst>
                                            <p:cond delay="325"/>
                                          </p:stCondLst>
                                        </p:cTn>
                                        <p:tgtEl>
                                          <p:spTgt spid="3"/>
                                        </p:tgtEl>
                                      </p:cBhvr>
                                      <p:to x="100000" y="60000"/>
                                    </p:animScale>
                                    <p:animScale>
                                      <p:cBhvr>
                                        <p:cTn id="14" dur="83" decel="50000">
                                          <p:stCondLst>
                                            <p:cond delay="338"/>
                                          </p:stCondLst>
                                        </p:cTn>
                                        <p:tgtEl>
                                          <p:spTgt spid="3"/>
                                        </p:tgtEl>
                                      </p:cBhvr>
                                      <p:to x="100000" y="100000"/>
                                    </p:animScale>
                                    <p:animScale>
                                      <p:cBhvr>
                                        <p:cTn id="15" dur="13">
                                          <p:stCondLst>
                                            <p:cond delay="656"/>
                                          </p:stCondLst>
                                        </p:cTn>
                                        <p:tgtEl>
                                          <p:spTgt spid="3"/>
                                        </p:tgtEl>
                                      </p:cBhvr>
                                      <p:to x="100000" y="80000"/>
                                    </p:animScale>
                                    <p:animScale>
                                      <p:cBhvr>
                                        <p:cTn id="16" dur="83" decel="50000">
                                          <p:stCondLst>
                                            <p:cond delay="669"/>
                                          </p:stCondLst>
                                        </p:cTn>
                                        <p:tgtEl>
                                          <p:spTgt spid="3"/>
                                        </p:tgtEl>
                                      </p:cBhvr>
                                      <p:to x="100000" y="100000"/>
                                    </p:animScale>
                                    <p:animScale>
                                      <p:cBhvr>
                                        <p:cTn id="17" dur="13">
                                          <p:stCondLst>
                                            <p:cond delay="821"/>
                                          </p:stCondLst>
                                        </p:cTn>
                                        <p:tgtEl>
                                          <p:spTgt spid="3"/>
                                        </p:tgtEl>
                                      </p:cBhvr>
                                      <p:to x="100000" y="90000"/>
                                    </p:animScale>
                                    <p:animScale>
                                      <p:cBhvr>
                                        <p:cTn id="18" dur="83" decel="50000">
                                          <p:stCondLst>
                                            <p:cond delay="834"/>
                                          </p:stCondLst>
                                        </p:cTn>
                                        <p:tgtEl>
                                          <p:spTgt spid="3"/>
                                        </p:tgtEl>
                                      </p:cBhvr>
                                      <p:to x="100000" y="100000"/>
                                    </p:animScale>
                                    <p:animScale>
                                      <p:cBhvr>
                                        <p:cTn id="19" dur="13">
                                          <p:stCondLst>
                                            <p:cond delay="904"/>
                                          </p:stCondLst>
                                        </p:cTn>
                                        <p:tgtEl>
                                          <p:spTgt spid="3"/>
                                        </p:tgtEl>
                                      </p:cBhvr>
                                      <p:to x="100000" y="95000"/>
                                    </p:animScale>
                                    <p:animScale>
                                      <p:cBhvr>
                                        <p:cTn id="20" dur="83" decel="50000">
                                          <p:stCondLst>
                                            <p:cond delay="917"/>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9121140" cy="5700712"/>
          </a:xfrm>
          <a:prstGeom prst="rect">
            <a:avLst/>
          </a:prstGeom>
        </p:spPr>
      </p:pic>
      <p:sp>
        <p:nvSpPr>
          <p:cNvPr id="3" name="Up Arrow 2"/>
          <p:cNvSpPr/>
          <p:nvPr/>
        </p:nvSpPr>
        <p:spPr bwMode="auto">
          <a:xfrm rot="19722117">
            <a:off x="4835462" y="3744034"/>
            <a:ext cx="149255" cy="224441"/>
          </a:xfrm>
          <a:prstGeom prst="upArrow">
            <a:avLst>
              <a:gd name="adj1" fmla="val 25089"/>
              <a:gd name="adj2" fmla="val 87414"/>
            </a:avLst>
          </a:prstGeom>
          <a:solidFill>
            <a:schemeClr val="bg1"/>
          </a:solidFill>
          <a:ln w="9525" cap="sq"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22" tIns="45711" rIns="91422" bIns="45711" numCol="1" rtlCol="0" anchor="t" anchorCtr="0" compatLnSpc="1">
            <a:prstTxWarp prst="textNoShape">
              <a:avLst/>
            </a:prstTxWarp>
          </a:bodyPr>
          <a:lstStyle/>
          <a:p>
            <a:pPr algn="l" defTabSz="914226"/>
            <a:endParaRPr lang="en-GB" sz="2400" b="0" dirty="0">
              <a:solidFill>
                <a:schemeClr val="tx1"/>
              </a:solidFill>
              <a:latin typeface="Arial" charset="0"/>
              <a:ea typeface="ＭＳ Ｐゴシック" pitchFamily="-48" charset="-128"/>
            </a:endParaRPr>
          </a:p>
        </p:txBody>
      </p:sp>
    </p:spTree>
    <p:extLst>
      <p:ext uri="{BB962C8B-B14F-4D97-AF65-F5344CB8AC3E}">
        <p14:creationId xmlns:p14="http://schemas.microsoft.com/office/powerpoint/2010/main" val="379886449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290">
                                          <p:stCondLst>
                                            <p:cond delay="0"/>
                                          </p:stCondLst>
                                        </p:cTn>
                                        <p:tgtEl>
                                          <p:spTgt spid="3"/>
                                        </p:tgtEl>
                                      </p:cBhvr>
                                    </p:animEffect>
                                    <p:anim calcmode="lin" valueType="num">
                                      <p:cBhvr>
                                        <p:cTn id="8" dur="911"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332"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332" tmFilter="0, 0; 0.125,0.2665; 0.25,0.4; 0.375,0.465; 0.5,0.5;  0.625,0.535; 0.75,0.6; 0.875,0.7335; 1,1">
                                          <p:stCondLst>
                                            <p:cond delay="332"/>
                                          </p:stCondLst>
                                        </p:cTn>
                                        <p:tgtEl>
                                          <p:spTgt spid="3"/>
                                        </p:tgtEl>
                                        <p:attrNameLst>
                                          <p:attrName>ppt_y</p:attrName>
                                        </p:attrNameLst>
                                      </p:cBhvr>
                                      <p:tavLst>
                                        <p:tav tm="0" fmla="#ppt_y-sin(pi*$)/9">
                                          <p:val>
                                            <p:fltVal val="0"/>
                                          </p:val>
                                        </p:tav>
                                        <p:tav tm="100000">
                                          <p:val>
                                            <p:fltVal val="1"/>
                                          </p:val>
                                        </p:tav>
                                      </p:tavLst>
                                    </p:anim>
                                    <p:anim calcmode="lin" valueType="num">
                                      <p:cBhvr>
                                        <p:cTn id="11" dur="166" tmFilter="0, 0; 0.125,0.2665; 0.25,0.4; 0.375,0.465; 0.5,0.5;  0.625,0.535; 0.75,0.6; 0.875,0.7335; 1,1">
                                          <p:stCondLst>
                                            <p:cond delay="662"/>
                                          </p:stCondLst>
                                        </p:cTn>
                                        <p:tgtEl>
                                          <p:spTgt spid="3"/>
                                        </p:tgtEl>
                                        <p:attrNameLst>
                                          <p:attrName>ppt_y</p:attrName>
                                        </p:attrNameLst>
                                      </p:cBhvr>
                                      <p:tavLst>
                                        <p:tav tm="0" fmla="#ppt_y-sin(pi*$)/27">
                                          <p:val>
                                            <p:fltVal val="0"/>
                                          </p:val>
                                        </p:tav>
                                        <p:tav tm="100000">
                                          <p:val>
                                            <p:fltVal val="1"/>
                                          </p:val>
                                        </p:tav>
                                      </p:tavLst>
                                    </p:anim>
                                    <p:anim calcmode="lin" valueType="num">
                                      <p:cBhvr>
                                        <p:cTn id="12" dur="82" tmFilter="0, 0; 0.125,0.2665; 0.25,0.4; 0.375,0.465; 0.5,0.5;  0.625,0.535; 0.75,0.6; 0.875,0.7335; 1,1">
                                          <p:stCondLst>
                                            <p:cond delay="828"/>
                                          </p:stCondLst>
                                        </p:cTn>
                                        <p:tgtEl>
                                          <p:spTgt spid="3"/>
                                        </p:tgtEl>
                                        <p:attrNameLst>
                                          <p:attrName>ppt_y</p:attrName>
                                        </p:attrNameLst>
                                      </p:cBhvr>
                                      <p:tavLst>
                                        <p:tav tm="0" fmla="#ppt_y-sin(pi*$)/81">
                                          <p:val>
                                            <p:fltVal val="0"/>
                                          </p:val>
                                        </p:tav>
                                        <p:tav tm="100000">
                                          <p:val>
                                            <p:fltVal val="1"/>
                                          </p:val>
                                        </p:tav>
                                      </p:tavLst>
                                    </p:anim>
                                    <p:animScale>
                                      <p:cBhvr>
                                        <p:cTn id="13" dur="13">
                                          <p:stCondLst>
                                            <p:cond delay="325"/>
                                          </p:stCondLst>
                                        </p:cTn>
                                        <p:tgtEl>
                                          <p:spTgt spid="3"/>
                                        </p:tgtEl>
                                      </p:cBhvr>
                                      <p:to x="100000" y="60000"/>
                                    </p:animScale>
                                    <p:animScale>
                                      <p:cBhvr>
                                        <p:cTn id="14" dur="83" decel="50000">
                                          <p:stCondLst>
                                            <p:cond delay="338"/>
                                          </p:stCondLst>
                                        </p:cTn>
                                        <p:tgtEl>
                                          <p:spTgt spid="3"/>
                                        </p:tgtEl>
                                      </p:cBhvr>
                                      <p:to x="100000" y="100000"/>
                                    </p:animScale>
                                    <p:animScale>
                                      <p:cBhvr>
                                        <p:cTn id="15" dur="13">
                                          <p:stCondLst>
                                            <p:cond delay="656"/>
                                          </p:stCondLst>
                                        </p:cTn>
                                        <p:tgtEl>
                                          <p:spTgt spid="3"/>
                                        </p:tgtEl>
                                      </p:cBhvr>
                                      <p:to x="100000" y="80000"/>
                                    </p:animScale>
                                    <p:animScale>
                                      <p:cBhvr>
                                        <p:cTn id="16" dur="83" decel="50000">
                                          <p:stCondLst>
                                            <p:cond delay="669"/>
                                          </p:stCondLst>
                                        </p:cTn>
                                        <p:tgtEl>
                                          <p:spTgt spid="3"/>
                                        </p:tgtEl>
                                      </p:cBhvr>
                                      <p:to x="100000" y="100000"/>
                                    </p:animScale>
                                    <p:animScale>
                                      <p:cBhvr>
                                        <p:cTn id="17" dur="13">
                                          <p:stCondLst>
                                            <p:cond delay="821"/>
                                          </p:stCondLst>
                                        </p:cTn>
                                        <p:tgtEl>
                                          <p:spTgt spid="3"/>
                                        </p:tgtEl>
                                      </p:cBhvr>
                                      <p:to x="100000" y="90000"/>
                                    </p:animScale>
                                    <p:animScale>
                                      <p:cBhvr>
                                        <p:cTn id="18" dur="83" decel="50000">
                                          <p:stCondLst>
                                            <p:cond delay="834"/>
                                          </p:stCondLst>
                                        </p:cTn>
                                        <p:tgtEl>
                                          <p:spTgt spid="3"/>
                                        </p:tgtEl>
                                      </p:cBhvr>
                                      <p:to x="100000" y="100000"/>
                                    </p:animScale>
                                    <p:animScale>
                                      <p:cBhvr>
                                        <p:cTn id="19" dur="13">
                                          <p:stCondLst>
                                            <p:cond delay="904"/>
                                          </p:stCondLst>
                                        </p:cTn>
                                        <p:tgtEl>
                                          <p:spTgt spid="3"/>
                                        </p:tgtEl>
                                      </p:cBhvr>
                                      <p:to x="100000" y="95000"/>
                                    </p:animScale>
                                    <p:animScale>
                                      <p:cBhvr>
                                        <p:cTn id="20" dur="83" decel="50000">
                                          <p:stCondLst>
                                            <p:cond delay="917"/>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9121140" cy="5700712"/>
          </a:xfrm>
          <a:prstGeom prst="rect">
            <a:avLst/>
          </a:prstGeom>
        </p:spPr>
      </p:pic>
      <p:sp>
        <p:nvSpPr>
          <p:cNvPr id="3" name="Up Arrow 2"/>
          <p:cNvSpPr/>
          <p:nvPr/>
        </p:nvSpPr>
        <p:spPr bwMode="auto">
          <a:xfrm rot="19722117">
            <a:off x="5411525" y="3960057"/>
            <a:ext cx="149255" cy="224441"/>
          </a:xfrm>
          <a:prstGeom prst="upArrow">
            <a:avLst>
              <a:gd name="adj1" fmla="val 25089"/>
              <a:gd name="adj2" fmla="val 87414"/>
            </a:avLst>
          </a:prstGeom>
          <a:solidFill>
            <a:schemeClr val="bg1"/>
          </a:solidFill>
          <a:ln w="9525" cap="sq"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22" tIns="45711" rIns="91422" bIns="45711" numCol="1" rtlCol="0" anchor="t" anchorCtr="0" compatLnSpc="1">
            <a:prstTxWarp prst="textNoShape">
              <a:avLst/>
            </a:prstTxWarp>
          </a:bodyPr>
          <a:lstStyle/>
          <a:p>
            <a:pPr algn="l" defTabSz="914226"/>
            <a:endParaRPr lang="en-GB" sz="2400" b="0" dirty="0">
              <a:solidFill>
                <a:schemeClr val="tx1"/>
              </a:solidFill>
              <a:latin typeface="Arial" charset="0"/>
              <a:ea typeface="ＭＳ Ｐゴシック" pitchFamily="-48" charset="-128"/>
            </a:endParaRPr>
          </a:p>
        </p:txBody>
      </p:sp>
    </p:spTree>
    <p:extLst>
      <p:ext uri="{BB962C8B-B14F-4D97-AF65-F5344CB8AC3E}">
        <p14:creationId xmlns:p14="http://schemas.microsoft.com/office/powerpoint/2010/main" val="8875256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290">
                                          <p:stCondLst>
                                            <p:cond delay="0"/>
                                          </p:stCondLst>
                                        </p:cTn>
                                        <p:tgtEl>
                                          <p:spTgt spid="3"/>
                                        </p:tgtEl>
                                      </p:cBhvr>
                                    </p:animEffect>
                                    <p:anim calcmode="lin" valueType="num">
                                      <p:cBhvr>
                                        <p:cTn id="8" dur="911"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332"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332" tmFilter="0, 0; 0.125,0.2665; 0.25,0.4; 0.375,0.465; 0.5,0.5;  0.625,0.535; 0.75,0.6; 0.875,0.7335; 1,1">
                                          <p:stCondLst>
                                            <p:cond delay="332"/>
                                          </p:stCondLst>
                                        </p:cTn>
                                        <p:tgtEl>
                                          <p:spTgt spid="3"/>
                                        </p:tgtEl>
                                        <p:attrNameLst>
                                          <p:attrName>ppt_y</p:attrName>
                                        </p:attrNameLst>
                                      </p:cBhvr>
                                      <p:tavLst>
                                        <p:tav tm="0" fmla="#ppt_y-sin(pi*$)/9">
                                          <p:val>
                                            <p:fltVal val="0"/>
                                          </p:val>
                                        </p:tav>
                                        <p:tav tm="100000">
                                          <p:val>
                                            <p:fltVal val="1"/>
                                          </p:val>
                                        </p:tav>
                                      </p:tavLst>
                                    </p:anim>
                                    <p:anim calcmode="lin" valueType="num">
                                      <p:cBhvr>
                                        <p:cTn id="11" dur="166" tmFilter="0, 0; 0.125,0.2665; 0.25,0.4; 0.375,0.465; 0.5,0.5;  0.625,0.535; 0.75,0.6; 0.875,0.7335; 1,1">
                                          <p:stCondLst>
                                            <p:cond delay="662"/>
                                          </p:stCondLst>
                                        </p:cTn>
                                        <p:tgtEl>
                                          <p:spTgt spid="3"/>
                                        </p:tgtEl>
                                        <p:attrNameLst>
                                          <p:attrName>ppt_y</p:attrName>
                                        </p:attrNameLst>
                                      </p:cBhvr>
                                      <p:tavLst>
                                        <p:tav tm="0" fmla="#ppt_y-sin(pi*$)/27">
                                          <p:val>
                                            <p:fltVal val="0"/>
                                          </p:val>
                                        </p:tav>
                                        <p:tav tm="100000">
                                          <p:val>
                                            <p:fltVal val="1"/>
                                          </p:val>
                                        </p:tav>
                                      </p:tavLst>
                                    </p:anim>
                                    <p:anim calcmode="lin" valueType="num">
                                      <p:cBhvr>
                                        <p:cTn id="12" dur="82" tmFilter="0, 0; 0.125,0.2665; 0.25,0.4; 0.375,0.465; 0.5,0.5;  0.625,0.535; 0.75,0.6; 0.875,0.7335; 1,1">
                                          <p:stCondLst>
                                            <p:cond delay="828"/>
                                          </p:stCondLst>
                                        </p:cTn>
                                        <p:tgtEl>
                                          <p:spTgt spid="3"/>
                                        </p:tgtEl>
                                        <p:attrNameLst>
                                          <p:attrName>ppt_y</p:attrName>
                                        </p:attrNameLst>
                                      </p:cBhvr>
                                      <p:tavLst>
                                        <p:tav tm="0" fmla="#ppt_y-sin(pi*$)/81">
                                          <p:val>
                                            <p:fltVal val="0"/>
                                          </p:val>
                                        </p:tav>
                                        <p:tav tm="100000">
                                          <p:val>
                                            <p:fltVal val="1"/>
                                          </p:val>
                                        </p:tav>
                                      </p:tavLst>
                                    </p:anim>
                                    <p:animScale>
                                      <p:cBhvr>
                                        <p:cTn id="13" dur="13">
                                          <p:stCondLst>
                                            <p:cond delay="325"/>
                                          </p:stCondLst>
                                        </p:cTn>
                                        <p:tgtEl>
                                          <p:spTgt spid="3"/>
                                        </p:tgtEl>
                                      </p:cBhvr>
                                      <p:to x="100000" y="60000"/>
                                    </p:animScale>
                                    <p:animScale>
                                      <p:cBhvr>
                                        <p:cTn id="14" dur="83" decel="50000">
                                          <p:stCondLst>
                                            <p:cond delay="338"/>
                                          </p:stCondLst>
                                        </p:cTn>
                                        <p:tgtEl>
                                          <p:spTgt spid="3"/>
                                        </p:tgtEl>
                                      </p:cBhvr>
                                      <p:to x="100000" y="100000"/>
                                    </p:animScale>
                                    <p:animScale>
                                      <p:cBhvr>
                                        <p:cTn id="15" dur="13">
                                          <p:stCondLst>
                                            <p:cond delay="656"/>
                                          </p:stCondLst>
                                        </p:cTn>
                                        <p:tgtEl>
                                          <p:spTgt spid="3"/>
                                        </p:tgtEl>
                                      </p:cBhvr>
                                      <p:to x="100000" y="80000"/>
                                    </p:animScale>
                                    <p:animScale>
                                      <p:cBhvr>
                                        <p:cTn id="16" dur="83" decel="50000">
                                          <p:stCondLst>
                                            <p:cond delay="669"/>
                                          </p:stCondLst>
                                        </p:cTn>
                                        <p:tgtEl>
                                          <p:spTgt spid="3"/>
                                        </p:tgtEl>
                                      </p:cBhvr>
                                      <p:to x="100000" y="100000"/>
                                    </p:animScale>
                                    <p:animScale>
                                      <p:cBhvr>
                                        <p:cTn id="17" dur="13">
                                          <p:stCondLst>
                                            <p:cond delay="821"/>
                                          </p:stCondLst>
                                        </p:cTn>
                                        <p:tgtEl>
                                          <p:spTgt spid="3"/>
                                        </p:tgtEl>
                                      </p:cBhvr>
                                      <p:to x="100000" y="90000"/>
                                    </p:animScale>
                                    <p:animScale>
                                      <p:cBhvr>
                                        <p:cTn id="18" dur="83" decel="50000">
                                          <p:stCondLst>
                                            <p:cond delay="834"/>
                                          </p:stCondLst>
                                        </p:cTn>
                                        <p:tgtEl>
                                          <p:spTgt spid="3"/>
                                        </p:tgtEl>
                                      </p:cBhvr>
                                      <p:to x="100000" y="100000"/>
                                    </p:animScale>
                                    <p:animScale>
                                      <p:cBhvr>
                                        <p:cTn id="19" dur="13">
                                          <p:stCondLst>
                                            <p:cond delay="904"/>
                                          </p:stCondLst>
                                        </p:cTn>
                                        <p:tgtEl>
                                          <p:spTgt spid="3"/>
                                        </p:tgtEl>
                                      </p:cBhvr>
                                      <p:to x="100000" y="95000"/>
                                    </p:animScale>
                                    <p:animScale>
                                      <p:cBhvr>
                                        <p:cTn id="20" dur="83" decel="50000">
                                          <p:stCondLst>
                                            <p:cond delay="917"/>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0" y="0"/>
            <a:ext cx="9121140" cy="5700712"/>
          </a:xfrm>
          <a:prstGeom prst="rect">
            <a:avLst/>
          </a:prstGeom>
        </p:spPr>
      </p:pic>
      <p:sp>
        <p:nvSpPr>
          <p:cNvPr id="3" name="Up Arrow 2"/>
          <p:cNvSpPr/>
          <p:nvPr/>
        </p:nvSpPr>
        <p:spPr bwMode="auto">
          <a:xfrm rot="19722117">
            <a:off x="154942" y="594397"/>
            <a:ext cx="149255" cy="224441"/>
          </a:xfrm>
          <a:prstGeom prst="upArrow">
            <a:avLst>
              <a:gd name="adj1" fmla="val 25089"/>
              <a:gd name="adj2" fmla="val 87414"/>
            </a:avLst>
          </a:prstGeom>
          <a:solidFill>
            <a:schemeClr val="bg1"/>
          </a:solidFill>
          <a:ln w="9525" cap="sq"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22" tIns="45711" rIns="91422" bIns="45711" numCol="1" rtlCol="0" anchor="t" anchorCtr="0" compatLnSpc="1">
            <a:prstTxWarp prst="textNoShape">
              <a:avLst/>
            </a:prstTxWarp>
          </a:bodyPr>
          <a:lstStyle/>
          <a:p>
            <a:pPr algn="l" defTabSz="914226"/>
            <a:endParaRPr lang="en-GB" sz="2400" b="0" dirty="0">
              <a:solidFill>
                <a:schemeClr val="tx1"/>
              </a:solidFill>
              <a:latin typeface="Arial" charset="0"/>
              <a:ea typeface="ＭＳ Ｐゴシック" pitchFamily="-48" charset="-128"/>
            </a:endParaRPr>
          </a:p>
        </p:txBody>
      </p:sp>
      <p:sp>
        <p:nvSpPr>
          <p:cNvPr id="4" name="Rectangular Callout 3"/>
          <p:cNvSpPr/>
          <p:nvPr/>
        </p:nvSpPr>
        <p:spPr bwMode="auto">
          <a:xfrm>
            <a:off x="7020272" y="3865612"/>
            <a:ext cx="1944216" cy="1152128"/>
          </a:xfrm>
          <a:prstGeom prst="wedgeRectCallout">
            <a:avLst>
              <a:gd name="adj1" fmla="val -13016"/>
              <a:gd name="adj2" fmla="val 16093"/>
            </a:avLst>
          </a:prstGeom>
          <a:solidFill>
            <a:srgbClr val="FFFF00">
              <a:alpha val="75000"/>
            </a:srgbClr>
          </a:solidFill>
          <a:ln w="12700" cap="flat" cmpd="sng" algn="ctr">
            <a:solidFill>
              <a:srgbClr val="FF0000"/>
            </a:solidFill>
            <a:prstDash val="solid"/>
            <a:round/>
            <a:headEnd type="none" w="med" len="med"/>
            <a:tailEnd type="none" w="med" len="med"/>
          </a:ln>
          <a:effectLst>
            <a:outerShdw blurRad="50800" dist="38100" dir="2700000" sx="102000" sy="102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GB" sz="1100" b="0" dirty="0">
                <a:solidFill>
                  <a:srgbClr val="FF0000"/>
                </a:solidFill>
              </a:rPr>
              <a:t>We don’t fill in the Academic Years, as the application will use the Financial Year start and end dates to calculate this for us when we save.</a:t>
            </a:r>
          </a:p>
        </p:txBody>
      </p:sp>
    </p:spTree>
    <p:extLst>
      <p:ext uri="{BB962C8B-B14F-4D97-AF65-F5344CB8AC3E}">
        <p14:creationId xmlns:p14="http://schemas.microsoft.com/office/powerpoint/2010/main" val="309297404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290">
                                          <p:stCondLst>
                                            <p:cond delay="0"/>
                                          </p:stCondLst>
                                        </p:cTn>
                                        <p:tgtEl>
                                          <p:spTgt spid="3"/>
                                        </p:tgtEl>
                                      </p:cBhvr>
                                    </p:animEffect>
                                    <p:anim calcmode="lin" valueType="num">
                                      <p:cBhvr>
                                        <p:cTn id="8" dur="911"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332"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332" tmFilter="0, 0; 0.125,0.2665; 0.25,0.4; 0.375,0.465; 0.5,0.5;  0.625,0.535; 0.75,0.6; 0.875,0.7335; 1,1">
                                          <p:stCondLst>
                                            <p:cond delay="332"/>
                                          </p:stCondLst>
                                        </p:cTn>
                                        <p:tgtEl>
                                          <p:spTgt spid="3"/>
                                        </p:tgtEl>
                                        <p:attrNameLst>
                                          <p:attrName>ppt_y</p:attrName>
                                        </p:attrNameLst>
                                      </p:cBhvr>
                                      <p:tavLst>
                                        <p:tav tm="0" fmla="#ppt_y-sin(pi*$)/9">
                                          <p:val>
                                            <p:fltVal val="0"/>
                                          </p:val>
                                        </p:tav>
                                        <p:tav tm="100000">
                                          <p:val>
                                            <p:fltVal val="1"/>
                                          </p:val>
                                        </p:tav>
                                      </p:tavLst>
                                    </p:anim>
                                    <p:anim calcmode="lin" valueType="num">
                                      <p:cBhvr>
                                        <p:cTn id="11" dur="166" tmFilter="0, 0; 0.125,0.2665; 0.25,0.4; 0.375,0.465; 0.5,0.5;  0.625,0.535; 0.75,0.6; 0.875,0.7335; 1,1">
                                          <p:stCondLst>
                                            <p:cond delay="662"/>
                                          </p:stCondLst>
                                        </p:cTn>
                                        <p:tgtEl>
                                          <p:spTgt spid="3"/>
                                        </p:tgtEl>
                                        <p:attrNameLst>
                                          <p:attrName>ppt_y</p:attrName>
                                        </p:attrNameLst>
                                      </p:cBhvr>
                                      <p:tavLst>
                                        <p:tav tm="0" fmla="#ppt_y-sin(pi*$)/27">
                                          <p:val>
                                            <p:fltVal val="0"/>
                                          </p:val>
                                        </p:tav>
                                        <p:tav tm="100000">
                                          <p:val>
                                            <p:fltVal val="1"/>
                                          </p:val>
                                        </p:tav>
                                      </p:tavLst>
                                    </p:anim>
                                    <p:anim calcmode="lin" valueType="num">
                                      <p:cBhvr>
                                        <p:cTn id="12" dur="82" tmFilter="0, 0; 0.125,0.2665; 0.25,0.4; 0.375,0.465; 0.5,0.5;  0.625,0.535; 0.75,0.6; 0.875,0.7335; 1,1">
                                          <p:stCondLst>
                                            <p:cond delay="828"/>
                                          </p:stCondLst>
                                        </p:cTn>
                                        <p:tgtEl>
                                          <p:spTgt spid="3"/>
                                        </p:tgtEl>
                                        <p:attrNameLst>
                                          <p:attrName>ppt_y</p:attrName>
                                        </p:attrNameLst>
                                      </p:cBhvr>
                                      <p:tavLst>
                                        <p:tav tm="0" fmla="#ppt_y-sin(pi*$)/81">
                                          <p:val>
                                            <p:fltVal val="0"/>
                                          </p:val>
                                        </p:tav>
                                        <p:tav tm="100000">
                                          <p:val>
                                            <p:fltVal val="1"/>
                                          </p:val>
                                        </p:tav>
                                      </p:tavLst>
                                    </p:anim>
                                    <p:animScale>
                                      <p:cBhvr>
                                        <p:cTn id="13" dur="13">
                                          <p:stCondLst>
                                            <p:cond delay="325"/>
                                          </p:stCondLst>
                                        </p:cTn>
                                        <p:tgtEl>
                                          <p:spTgt spid="3"/>
                                        </p:tgtEl>
                                      </p:cBhvr>
                                      <p:to x="100000" y="60000"/>
                                    </p:animScale>
                                    <p:animScale>
                                      <p:cBhvr>
                                        <p:cTn id="14" dur="83" decel="50000">
                                          <p:stCondLst>
                                            <p:cond delay="338"/>
                                          </p:stCondLst>
                                        </p:cTn>
                                        <p:tgtEl>
                                          <p:spTgt spid="3"/>
                                        </p:tgtEl>
                                      </p:cBhvr>
                                      <p:to x="100000" y="100000"/>
                                    </p:animScale>
                                    <p:animScale>
                                      <p:cBhvr>
                                        <p:cTn id="15" dur="13">
                                          <p:stCondLst>
                                            <p:cond delay="656"/>
                                          </p:stCondLst>
                                        </p:cTn>
                                        <p:tgtEl>
                                          <p:spTgt spid="3"/>
                                        </p:tgtEl>
                                      </p:cBhvr>
                                      <p:to x="100000" y="80000"/>
                                    </p:animScale>
                                    <p:animScale>
                                      <p:cBhvr>
                                        <p:cTn id="16" dur="83" decel="50000">
                                          <p:stCondLst>
                                            <p:cond delay="669"/>
                                          </p:stCondLst>
                                        </p:cTn>
                                        <p:tgtEl>
                                          <p:spTgt spid="3"/>
                                        </p:tgtEl>
                                      </p:cBhvr>
                                      <p:to x="100000" y="100000"/>
                                    </p:animScale>
                                    <p:animScale>
                                      <p:cBhvr>
                                        <p:cTn id="17" dur="13">
                                          <p:stCondLst>
                                            <p:cond delay="821"/>
                                          </p:stCondLst>
                                        </p:cTn>
                                        <p:tgtEl>
                                          <p:spTgt spid="3"/>
                                        </p:tgtEl>
                                      </p:cBhvr>
                                      <p:to x="100000" y="90000"/>
                                    </p:animScale>
                                    <p:animScale>
                                      <p:cBhvr>
                                        <p:cTn id="18" dur="83" decel="50000">
                                          <p:stCondLst>
                                            <p:cond delay="834"/>
                                          </p:stCondLst>
                                        </p:cTn>
                                        <p:tgtEl>
                                          <p:spTgt spid="3"/>
                                        </p:tgtEl>
                                      </p:cBhvr>
                                      <p:to x="100000" y="100000"/>
                                    </p:animScale>
                                    <p:animScale>
                                      <p:cBhvr>
                                        <p:cTn id="19" dur="13">
                                          <p:stCondLst>
                                            <p:cond delay="904"/>
                                          </p:stCondLst>
                                        </p:cTn>
                                        <p:tgtEl>
                                          <p:spTgt spid="3"/>
                                        </p:tgtEl>
                                      </p:cBhvr>
                                      <p:to x="100000" y="95000"/>
                                    </p:animScale>
                                    <p:animScale>
                                      <p:cBhvr>
                                        <p:cTn id="20" dur="83" decel="50000">
                                          <p:stCondLst>
                                            <p:cond delay="917"/>
                                          </p:stCondLst>
                                        </p:cTn>
                                        <p:tgtEl>
                                          <p:spTgt spid="3"/>
                                        </p:tgtEl>
                                      </p:cBhvr>
                                      <p:to x="100000" y="100000"/>
                                    </p:animScale>
                                  </p:childTnLst>
                                </p:cTn>
                              </p:par>
                              <p:par>
                                <p:cTn id="21" presetID="17" presetClass="entr" presetSubtype="10" fill="hold" grpId="0" nodeType="with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p:cTn id="23" dur="500" fill="hold"/>
                                        <p:tgtEl>
                                          <p:spTgt spid="4"/>
                                        </p:tgtEl>
                                        <p:attrNameLst>
                                          <p:attrName>ppt_w</p:attrName>
                                        </p:attrNameLst>
                                      </p:cBhvr>
                                      <p:tavLst>
                                        <p:tav tm="0">
                                          <p:val>
                                            <p:fltVal val="0"/>
                                          </p:val>
                                        </p:tav>
                                        <p:tav tm="100000">
                                          <p:val>
                                            <p:strVal val="#ppt_w"/>
                                          </p:val>
                                        </p:tav>
                                      </p:tavLst>
                                    </p:anim>
                                    <p:anim calcmode="lin" valueType="num">
                                      <p:cBhvr>
                                        <p:cTn id="24" dur="500" fill="hold"/>
                                        <p:tgtEl>
                                          <p:spTgt spid="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9121140" cy="5700712"/>
          </a:xfrm>
          <a:prstGeom prst="rect">
            <a:avLst/>
          </a:prstGeom>
        </p:spPr>
      </p:pic>
      <p:sp>
        <p:nvSpPr>
          <p:cNvPr id="3" name="Up Arrow 2"/>
          <p:cNvSpPr/>
          <p:nvPr/>
        </p:nvSpPr>
        <p:spPr bwMode="auto">
          <a:xfrm rot="19722117">
            <a:off x="5123494" y="3239977"/>
            <a:ext cx="149255" cy="224441"/>
          </a:xfrm>
          <a:prstGeom prst="upArrow">
            <a:avLst>
              <a:gd name="adj1" fmla="val 25089"/>
              <a:gd name="adj2" fmla="val 87414"/>
            </a:avLst>
          </a:prstGeom>
          <a:solidFill>
            <a:schemeClr val="bg1"/>
          </a:solidFill>
          <a:ln w="9525" cap="sq"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22" tIns="45711" rIns="91422" bIns="45711" numCol="1" rtlCol="0" anchor="t" anchorCtr="0" compatLnSpc="1">
            <a:prstTxWarp prst="textNoShape">
              <a:avLst/>
            </a:prstTxWarp>
          </a:bodyPr>
          <a:lstStyle/>
          <a:p>
            <a:pPr algn="l" defTabSz="914226"/>
            <a:endParaRPr lang="en-GB" sz="2400" b="0" dirty="0">
              <a:solidFill>
                <a:schemeClr val="tx1"/>
              </a:solidFill>
              <a:latin typeface="Arial" charset="0"/>
              <a:ea typeface="ＭＳ Ｐゴシック" pitchFamily="-48" charset="-128"/>
            </a:endParaRPr>
          </a:p>
        </p:txBody>
      </p:sp>
    </p:spTree>
    <p:extLst>
      <p:ext uri="{BB962C8B-B14F-4D97-AF65-F5344CB8AC3E}">
        <p14:creationId xmlns:p14="http://schemas.microsoft.com/office/powerpoint/2010/main" val="372716038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290">
                                          <p:stCondLst>
                                            <p:cond delay="0"/>
                                          </p:stCondLst>
                                        </p:cTn>
                                        <p:tgtEl>
                                          <p:spTgt spid="3"/>
                                        </p:tgtEl>
                                      </p:cBhvr>
                                    </p:animEffect>
                                    <p:anim calcmode="lin" valueType="num">
                                      <p:cBhvr>
                                        <p:cTn id="8" dur="911"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332"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332" tmFilter="0, 0; 0.125,0.2665; 0.25,0.4; 0.375,0.465; 0.5,0.5;  0.625,0.535; 0.75,0.6; 0.875,0.7335; 1,1">
                                          <p:stCondLst>
                                            <p:cond delay="332"/>
                                          </p:stCondLst>
                                        </p:cTn>
                                        <p:tgtEl>
                                          <p:spTgt spid="3"/>
                                        </p:tgtEl>
                                        <p:attrNameLst>
                                          <p:attrName>ppt_y</p:attrName>
                                        </p:attrNameLst>
                                      </p:cBhvr>
                                      <p:tavLst>
                                        <p:tav tm="0" fmla="#ppt_y-sin(pi*$)/9">
                                          <p:val>
                                            <p:fltVal val="0"/>
                                          </p:val>
                                        </p:tav>
                                        <p:tav tm="100000">
                                          <p:val>
                                            <p:fltVal val="1"/>
                                          </p:val>
                                        </p:tav>
                                      </p:tavLst>
                                    </p:anim>
                                    <p:anim calcmode="lin" valueType="num">
                                      <p:cBhvr>
                                        <p:cTn id="11" dur="166" tmFilter="0, 0; 0.125,0.2665; 0.25,0.4; 0.375,0.465; 0.5,0.5;  0.625,0.535; 0.75,0.6; 0.875,0.7335; 1,1">
                                          <p:stCondLst>
                                            <p:cond delay="662"/>
                                          </p:stCondLst>
                                        </p:cTn>
                                        <p:tgtEl>
                                          <p:spTgt spid="3"/>
                                        </p:tgtEl>
                                        <p:attrNameLst>
                                          <p:attrName>ppt_y</p:attrName>
                                        </p:attrNameLst>
                                      </p:cBhvr>
                                      <p:tavLst>
                                        <p:tav tm="0" fmla="#ppt_y-sin(pi*$)/27">
                                          <p:val>
                                            <p:fltVal val="0"/>
                                          </p:val>
                                        </p:tav>
                                        <p:tav tm="100000">
                                          <p:val>
                                            <p:fltVal val="1"/>
                                          </p:val>
                                        </p:tav>
                                      </p:tavLst>
                                    </p:anim>
                                    <p:anim calcmode="lin" valueType="num">
                                      <p:cBhvr>
                                        <p:cTn id="12" dur="82" tmFilter="0, 0; 0.125,0.2665; 0.25,0.4; 0.375,0.465; 0.5,0.5;  0.625,0.535; 0.75,0.6; 0.875,0.7335; 1,1">
                                          <p:stCondLst>
                                            <p:cond delay="828"/>
                                          </p:stCondLst>
                                        </p:cTn>
                                        <p:tgtEl>
                                          <p:spTgt spid="3"/>
                                        </p:tgtEl>
                                        <p:attrNameLst>
                                          <p:attrName>ppt_y</p:attrName>
                                        </p:attrNameLst>
                                      </p:cBhvr>
                                      <p:tavLst>
                                        <p:tav tm="0" fmla="#ppt_y-sin(pi*$)/81">
                                          <p:val>
                                            <p:fltVal val="0"/>
                                          </p:val>
                                        </p:tav>
                                        <p:tav tm="100000">
                                          <p:val>
                                            <p:fltVal val="1"/>
                                          </p:val>
                                        </p:tav>
                                      </p:tavLst>
                                    </p:anim>
                                    <p:animScale>
                                      <p:cBhvr>
                                        <p:cTn id="13" dur="13">
                                          <p:stCondLst>
                                            <p:cond delay="325"/>
                                          </p:stCondLst>
                                        </p:cTn>
                                        <p:tgtEl>
                                          <p:spTgt spid="3"/>
                                        </p:tgtEl>
                                      </p:cBhvr>
                                      <p:to x="100000" y="60000"/>
                                    </p:animScale>
                                    <p:animScale>
                                      <p:cBhvr>
                                        <p:cTn id="14" dur="83" decel="50000">
                                          <p:stCondLst>
                                            <p:cond delay="338"/>
                                          </p:stCondLst>
                                        </p:cTn>
                                        <p:tgtEl>
                                          <p:spTgt spid="3"/>
                                        </p:tgtEl>
                                      </p:cBhvr>
                                      <p:to x="100000" y="100000"/>
                                    </p:animScale>
                                    <p:animScale>
                                      <p:cBhvr>
                                        <p:cTn id="15" dur="13">
                                          <p:stCondLst>
                                            <p:cond delay="656"/>
                                          </p:stCondLst>
                                        </p:cTn>
                                        <p:tgtEl>
                                          <p:spTgt spid="3"/>
                                        </p:tgtEl>
                                      </p:cBhvr>
                                      <p:to x="100000" y="80000"/>
                                    </p:animScale>
                                    <p:animScale>
                                      <p:cBhvr>
                                        <p:cTn id="16" dur="83" decel="50000">
                                          <p:stCondLst>
                                            <p:cond delay="669"/>
                                          </p:stCondLst>
                                        </p:cTn>
                                        <p:tgtEl>
                                          <p:spTgt spid="3"/>
                                        </p:tgtEl>
                                      </p:cBhvr>
                                      <p:to x="100000" y="100000"/>
                                    </p:animScale>
                                    <p:animScale>
                                      <p:cBhvr>
                                        <p:cTn id="17" dur="13">
                                          <p:stCondLst>
                                            <p:cond delay="821"/>
                                          </p:stCondLst>
                                        </p:cTn>
                                        <p:tgtEl>
                                          <p:spTgt spid="3"/>
                                        </p:tgtEl>
                                      </p:cBhvr>
                                      <p:to x="100000" y="90000"/>
                                    </p:animScale>
                                    <p:animScale>
                                      <p:cBhvr>
                                        <p:cTn id="18" dur="83" decel="50000">
                                          <p:stCondLst>
                                            <p:cond delay="834"/>
                                          </p:stCondLst>
                                        </p:cTn>
                                        <p:tgtEl>
                                          <p:spTgt spid="3"/>
                                        </p:tgtEl>
                                      </p:cBhvr>
                                      <p:to x="100000" y="100000"/>
                                    </p:animScale>
                                    <p:animScale>
                                      <p:cBhvr>
                                        <p:cTn id="19" dur="13">
                                          <p:stCondLst>
                                            <p:cond delay="904"/>
                                          </p:stCondLst>
                                        </p:cTn>
                                        <p:tgtEl>
                                          <p:spTgt spid="3"/>
                                        </p:tgtEl>
                                      </p:cBhvr>
                                      <p:to x="100000" y="95000"/>
                                    </p:animScale>
                                    <p:animScale>
                                      <p:cBhvr>
                                        <p:cTn id="20" dur="83" decel="50000">
                                          <p:stCondLst>
                                            <p:cond delay="917"/>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9121140" cy="5700712"/>
          </a:xfrm>
          <a:prstGeom prst="rect">
            <a:avLst/>
          </a:prstGeom>
        </p:spPr>
      </p:pic>
      <p:sp>
        <p:nvSpPr>
          <p:cNvPr id="3" name="Up Arrow 2"/>
          <p:cNvSpPr/>
          <p:nvPr/>
        </p:nvSpPr>
        <p:spPr bwMode="auto">
          <a:xfrm rot="19722117">
            <a:off x="8902004" y="575681"/>
            <a:ext cx="149255" cy="224441"/>
          </a:xfrm>
          <a:prstGeom prst="upArrow">
            <a:avLst>
              <a:gd name="adj1" fmla="val 25089"/>
              <a:gd name="adj2" fmla="val 87414"/>
            </a:avLst>
          </a:prstGeom>
          <a:solidFill>
            <a:schemeClr val="bg1"/>
          </a:solidFill>
          <a:ln w="9525" cap="sq"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22" tIns="45711" rIns="91422" bIns="45711" numCol="1" rtlCol="0" anchor="t" anchorCtr="0" compatLnSpc="1">
            <a:prstTxWarp prst="textNoShape">
              <a:avLst/>
            </a:prstTxWarp>
          </a:bodyPr>
          <a:lstStyle/>
          <a:p>
            <a:pPr algn="l" defTabSz="914226"/>
            <a:endParaRPr lang="en-GB" sz="2400" b="0" dirty="0">
              <a:solidFill>
                <a:schemeClr val="tx1"/>
              </a:solidFill>
              <a:latin typeface="Arial" charset="0"/>
              <a:ea typeface="ＭＳ Ｐゴシック" pitchFamily="-48" charset="-128"/>
            </a:endParaRPr>
          </a:p>
        </p:txBody>
      </p:sp>
    </p:spTree>
    <p:extLst>
      <p:ext uri="{BB962C8B-B14F-4D97-AF65-F5344CB8AC3E}">
        <p14:creationId xmlns:p14="http://schemas.microsoft.com/office/powerpoint/2010/main" val="195284237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290">
                                          <p:stCondLst>
                                            <p:cond delay="0"/>
                                          </p:stCondLst>
                                        </p:cTn>
                                        <p:tgtEl>
                                          <p:spTgt spid="3"/>
                                        </p:tgtEl>
                                      </p:cBhvr>
                                    </p:animEffect>
                                    <p:anim calcmode="lin" valueType="num">
                                      <p:cBhvr>
                                        <p:cTn id="8" dur="911"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332"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332" tmFilter="0, 0; 0.125,0.2665; 0.25,0.4; 0.375,0.465; 0.5,0.5;  0.625,0.535; 0.75,0.6; 0.875,0.7335; 1,1">
                                          <p:stCondLst>
                                            <p:cond delay="332"/>
                                          </p:stCondLst>
                                        </p:cTn>
                                        <p:tgtEl>
                                          <p:spTgt spid="3"/>
                                        </p:tgtEl>
                                        <p:attrNameLst>
                                          <p:attrName>ppt_y</p:attrName>
                                        </p:attrNameLst>
                                      </p:cBhvr>
                                      <p:tavLst>
                                        <p:tav tm="0" fmla="#ppt_y-sin(pi*$)/9">
                                          <p:val>
                                            <p:fltVal val="0"/>
                                          </p:val>
                                        </p:tav>
                                        <p:tav tm="100000">
                                          <p:val>
                                            <p:fltVal val="1"/>
                                          </p:val>
                                        </p:tav>
                                      </p:tavLst>
                                    </p:anim>
                                    <p:anim calcmode="lin" valueType="num">
                                      <p:cBhvr>
                                        <p:cTn id="11" dur="166" tmFilter="0, 0; 0.125,0.2665; 0.25,0.4; 0.375,0.465; 0.5,0.5;  0.625,0.535; 0.75,0.6; 0.875,0.7335; 1,1">
                                          <p:stCondLst>
                                            <p:cond delay="662"/>
                                          </p:stCondLst>
                                        </p:cTn>
                                        <p:tgtEl>
                                          <p:spTgt spid="3"/>
                                        </p:tgtEl>
                                        <p:attrNameLst>
                                          <p:attrName>ppt_y</p:attrName>
                                        </p:attrNameLst>
                                      </p:cBhvr>
                                      <p:tavLst>
                                        <p:tav tm="0" fmla="#ppt_y-sin(pi*$)/27">
                                          <p:val>
                                            <p:fltVal val="0"/>
                                          </p:val>
                                        </p:tav>
                                        <p:tav tm="100000">
                                          <p:val>
                                            <p:fltVal val="1"/>
                                          </p:val>
                                        </p:tav>
                                      </p:tavLst>
                                    </p:anim>
                                    <p:anim calcmode="lin" valueType="num">
                                      <p:cBhvr>
                                        <p:cTn id="12" dur="82" tmFilter="0, 0; 0.125,0.2665; 0.25,0.4; 0.375,0.465; 0.5,0.5;  0.625,0.535; 0.75,0.6; 0.875,0.7335; 1,1">
                                          <p:stCondLst>
                                            <p:cond delay="828"/>
                                          </p:stCondLst>
                                        </p:cTn>
                                        <p:tgtEl>
                                          <p:spTgt spid="3"/>
                                        </p:tgtEl>
                                        <p:attrNameLst>
                                          <p:attrName>ppt_y</p:attrName>
                                        </p:attrNameLst>
                                      </p:cBhvr>
                                      <p:tavLst>
                                        <p:tav tm="0" fmla="#ppt_y-sin(pi*$)/81">
                                          <p:val>
                                            <p:fltVal val="0"/>
                                          </p:val>
                                        </p:tav>
                                        <p:tav tm="100000">
                                          <p:val>
                                            <p:fltVal val="1"/>
                                          </p:val>
                                        </p:tav>
                                      </p:tavLst>
                                    </p:anim>
                                    <p:animScale>
                                      <p:cBhvr>
                                        <p:cTn id="13" dur="13">
                                          <p:stCondLst>
                                            <p:cond delay="325"/>
                                          </p:stCondLst>
                                        </p:cTn>
                                        <p:tgtEl>
                                          <p:spTgt spid="3"/>
                                        </p:tgtEl>
                                      </p:cBhvr>
                                      <p:to x="100000" y="60000"/>
                                    </p:animScale>
                                    <p:animScale>
                                      <p:cBhvr>
                                        <p:cTn id="14" dur="83" decel="50000">
                                          <p:stCondLst>
                                            <p:cond delay="338"/>
                                          </p:stCondLst>
                                        </p:cTn>
                                        <p:tgtEl>
                                          <p:spTgt spid="3"/>
                                        </p:tgtEl>
                                      </p:cBhvr>
                                      <p:to x="100000" y="100000"/>
                                    </p:animScale>
                                    <p:animScale>
                                      <p:cBhvr>
                                        <p:cTn id="15" dur="13">
                                          <p:stCondLst>
                                            <p:cond delay="656"/>
                                          </p:stCondLst>
                                        </p:cTn>
                                        <p:tgtEl>
                                          <p:spTgt spid="3"/>
                                        </p:tgtEl>
                                      </p:cBhvr>
                                      <p:to x="100000" y="80000"/>
                                    </p:animScale>
                                    <p:animScale>
                                      <p:cBhvr>
                                        <p:cTn id="16" dur="83" decel="50000">
                                          <p:stCondLst>
                                            <p:cond delay="669"/>
                                          </p:stCondLst>
                                        </p:cTn>
                                        <p:tgtEl>
                                          <p:spTgt spid="3"/>
                                        </p:tgtEl>
                                      </p:cBhvr>
                                      <p:to x="100000" y="100000"/>
                                    </p:animScale>
                                    <p:animScale>
                                      <p:cBhvr>
                                        <p:cTn id="17" dur="13">
                                          <p:stCondLst>
                                            <p:cond delay="821"/>
                                          </p:stCondLst>
                                        </p:cTn>
                                        <p:tgtEl>
                                          <p:spTgt spid="3"/>
                                        </p:tgtEl>
                                      </p:cBhvr>
                                      <p:to x="100000" y="90000"/>
                                    </p:animScale>
                                    <p:animScale>
                                      <p:cBhvr>
                                        <p:cTn id="18" dur="83" decel="50000">
                                          <p:stCondLst>
                                            <p:cond delay="834"/>
                                          </p:stCondLst>
                                        </p:cTn>
                                        <p:tgtEl>
                                          <p:spTgt spid="3"/>
                                        </p:tgtEl>
                                      </p:cBhvr>
                                      <p:to x="100000" y="100000"/>
                                    </p:animScale>
                                    <p:animScale>
                                      <p:cBhvr>
                                        <p:cTn id="19" dur="13">
                                          <p:stCondLst>
                                            <p:cond delay="904"/>
                                          </p:stCondLst>
                                        </p:cTn>
                                        <p:tgtEl>
                                          <p:spTgt spid="3"/>
                                        </p:tgtEl>
                                      </p:cBhvr>
                                      <p:to x="100000" y="95000"/>
                                    </p:animScale>
                                    <p:animScale>
                                      <p:cBhvr>
                                        <p:cTn id="20" dur="83" decel="50000">
                                          <p:stCondLst>
                                            <p:cond delay="917"/>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Downloading the DfE CSV File for Financial Year 2016/17</a:t>
            </a:r>
          </a:p>
        </p:txBody>
      </p:sp>
      <p:sp>
        <p:nvSpPr>
          <p:cNvPr id="3" name="Content Placeholder 2"/>
          <p:cNvSpPr>
            <a:spLocks noGrp="1"/>
          </p:cNvSpPr>
          <p:nvPr>
            <p:ph idx="1"/>
          </p:nvPr>
        </p:nvSpPr>
        <p:spPr>
          <a:xfrm>
            <a:off x="0" y="1333500"/>
            <a:ext cx="8686800" cy="4116287"/>
          </a:xfrm>
        </p:spPr>
        <p:txBody>
          <a:bodyPr>
            <a:normAutofit/>
          </a:bodyPr>
          <a:lstStyle/>
          <a:p>
            <a:pPr marL="929899" lvl="1" indent="-457200">
              <a:buFont typeface="+mj-lt"/>
              <a:buAutoNum type="arabicPeriod" startAt="2"/>
            </a:pPr>
            <a:r>
              <a:rPr lang="en-GB" dirty="0"/>
              <a:t>We expect the first version to be made available by the DfE in July and the second in November</a:t>
            </a:r>
          </a:p>
          <a:p>
            <a:pPr marL="1257693" lvl="2" indent="-457200">
              <a:buFont typeface="+mj-lt"/>
              <a:buAutoNum type="alphaLcPeriod"/>
            </a:pPr>
            <a:r>
              <a:rPr lang="en-GB" sz="2000" dirty="0"/>
              <a:t>The first download makes use of a list of looked after pupils based on a LA collection that took place some while ago, while the second download uses an up to date list of looked after pupils.</a:t>
            </a:r>
          </a:p>
          <a:p>
            <a:pPr marL="1257693" lvl="2" indent="-457200">
              <a:buFont typeface="+mj-lt"/>
              <a:buAutoNum type="alphaLcPeriod"/>
            </a:pPr>
            <a:r>
              <a:rPr lang="en-GB" sz="2000" dirty="0"/>
              <a:t>The first download makes use of a list of looked after pupils based on a LA collection that took place some while ago, while the second download uses an up to date list of looked after pupils.</a:t>
            </a:r>
          </a:p>
        </p:txBody>
      </p:sp>
    </p:spTree>
    <p:extLst>
      <p:ext uri="{BB962C8B-B14F-4D97-AF65-F5344CB8AC3E}">
        <p14:creationId xmlns:p14="http://schemas.microsoft.com/office/powerpoint/2010/main" val="32230639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with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p:cTn id="7"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8" dur="500" fill="hold"/>
                                        <p:tgtEl>
                                          <p:spTgt spid="3">
                                            <p:txEl>
                                              <p:pRg st="2" end="2"/>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txBox="1">
            <a:spLocks noChangeArrowheads="1"/>
          </p:cNvSpPr>
          <p:nvPr/>
        </p:nvSpPr>
        <p:spPr>
          <a:xfrm>
            <a:off x="388672" y="4597694"/>
            <a:ext cx="9009000" cy="360039"/>
          </a:xfrm>
          <a:prstGeom prst="rect">
            <a:avLst/>
          </a:prstGeom>
        </p:spPr>
        <p:txBody>
          <a:bodyPr wrap="none" lIns="0" tIns="0" rIns="0" bIns="0" anchor="t" anchorCtr="0"/>
          <a:lstStyle>
            <a:lvl1pPr algn="l" defTabSz="914400" rtl="0" eaLnBrk="1" latinLnBrk="0" hangingPunct="1">
              <a:spcBef>
                <a:spcPct val="0"/>
              </a:spcBef>
              <a:buNone/>
              <a:defRPr sz="2400" b="0" kern="1200">
                <a:solidFill>
                  <a:schemeClr val="accent4"/>
                </a:solidFill>
                <a:latin typeface="+mj-lt"/>
                <a:ea typeface="+mj-ea"/>
                <a:cs typeface="+mj-cs"/>
              </a:defRPr>
            </a:lvl1pPr>
          </a:lstStyle>
          <a:p>
            <a:pPr fontAlgn="auto">
              <a:spcAft>
                <a:spcPts val="0"/>
              </a:spcAft>
            </a:pPr>
            <a:r>
              <a:rPr lang="en-GB" dirty="0"/>
              <a:t>Thank you for your time</a:t>
            </a:r>
          </a:p>
        </p:txBody>
      </p:sp>
      <p:pic>
        <p:nvPicPr>
          <p:cNvPr id="3" name="Picture 2"/>
          <p:cNvPicPr>
            <a:picLocks noChangeAspect="1" noChangeArrowheads="1"/>
          </p:cNvPicPr>
          <p:nvPr/>
        </p:nvPicPr>
        <p:blipFill>
          <a:blip r:embed="rId2" cstate="print"/>
          <a:srcRect t="12759"/>
          <a:stretch>
            <a:fillRect/>
          </a:stretch>
        </p:blipFill>
        <p:spPr bwMode="auto">
          <a:xfrm>
            <a:off x="7524328" y="5173464"/>
            <a:ext cx="1385888" cy="492348"/>
          </a:xfrm>
          <a:prstGeom prst="rect">
            <a:avLst/>
          </a:prstGeom>
          <a:noFill/>
          <a:ln w="9525">
            <a:noFill/>
            <a:miter lim="800000"/>
            <a:headEnd/>
            <a:tailEnd/>
          </a:ln>
        </p:spPr>
      </p:pic>
      <p:pic>
        <p:nvPicPr>
          <p:cNvPr id="4" name="Picture 3"/>
          <p:cNvPicPr>
            <a:picLocks noChangeAspect="1" noChangeArrowheads="1"/>
          </p:cNvPicPr>
          <p:nvPr/>
        </p:nvPicPr>
        <p:blipFill>
          <a:blip r:embed="rId3" cstate="print"/>
          <a:srcRect/>
          <a:stretch>
            <a:fillRect/>
          </a:stretch>
        </p:blipFill>
        <p:spPr bwMode="auto">
          <a:xfrm>
            <a:off x="395536" y="5236616"/>
            <a:ext cx="1657350" cy="357188"/>
          </a:xfrm>
          <a:prstGeom prst="rect">
            <a:avLst/>
          </a:prstGeom>
          <a:noFill/>
          <a:ln w="9525">
            <a:noFill/>
            <a:miter lim="800000"/>
            <a:headEnd/>
            <a:tailEnd/>
          </a:ln>
        </p:spPr>
      </p:pic>
      <p:pic>
        <p:nvPicPr>
          <p:cNvPr id="39938" name="Picture 2"/>
          <p:cNvPicPr>
            <a:picLocks noChangeAspect="1" noChangeArrowheads="1"/>
          </p:cNvPicPr>
          <p:nvPr/>
        </p:nvPicPr>
        <p:blipFill>
          <a:blip r:embed="rId4" cstate="print"/>
          <a:srcRect/>
          <a:stretch>
            <a:fillRect/>
          </a:stretch>
        </p:blipFill>
        <p:spPr bwMode="auto">
          <a:xfrm>
            <a:off x="2134858" y="913284"/>
            <a:ext cx="4885414" cy="3037987"/>
          </a:xfrm>
          <a:prstGeom prst="rect">
            <a:avLst/>
          </a:prstGeom>
          <a:noFill/>
          <a:ln w="9525">
            <a:noFill/>
            <a:miter lim="800000"/>
            <a:headEnd/>
            <a:tailEnd/>
          </a:ln>
          <a:effectLst/>
        </p:spPr>
      </p:pic>
    </p:spTree>
    <p:extLst>
      <p:ext uri="{BB962C8B-B14F-4D97-AF65-F5344CB8AC3E}">
        <p14:creationId xmlns:p14="http://schemas.microsoft.com/office/powerpoint/2010/main" val="204367242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9" presetClass="entr" presetSubtype="10" fill="hold" nodeType="withEffect">
                                  <p:stCondLst>
                                    <p:cond delay="0"/>
                                  </p:stCondLst>
                                  <p:childTnLst>
                                    <p:set>
                                      <p:cBhvr>
                                        <p:cTn id="6" dur="1" fill="hold">
                                          <p:stCondLst>
                                            <p:cond delay="0"/>
                                          </p:stCondLst>
                                        </p:cTn>
                                        <p:tgtEl>
                                          <p:spTgt spid="39938"/>
                                        </p:tgtEl>
                                        <p:attrNameLst>
                                          <p:attrName>style.visibility</p:attrName>
                                        </p:attrNameLst>
                                      </p:cBhvr>
                                      <p:to>
                                        <p:strVal val="visible"/>
                                      </p:to>
                                    </p:set>
                                    <p:anim calcmode="lin" valueType="num">
                                      <p:cBhvr>
                                        <p:cTn id="7" dur="5000" fill="hold"/>
                                        <p:tgtEl>
                                          <p:spTgt spid="39938"/>
                                        </p:tgtEl>
                                        <p:attrNameLst>
                                          <p:attrName>ppt_w</p:attrName>
                                        </p:attrNameLst>
                                      </p:cBhvr>
                                      <p:tavLst>
                                        <p:tav tm="0" fmla="#ppt_w*sin(2.5*pi*$)">
                                          <p:val>
                                            <p:fltVal val="0"/>
                                          </p:val>
                                        </p:tav>
                                        <p:tav tm="100000">
                                          <p:val>
                                            <p:fltVal val="1"/>
                                          </p:val>
                                        </p:tav>
                                      </p:tavLst>
                                    </p:anim>
                                    <p:anim calcmode="lin" valueType="num">
                                      <p:cBhvr>
                                        <p:cTn id="8" dur="5000" fill="hold"/>
                                        <p:tgtEl>
                                          <p:spTgt spid="3993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Downloading the DfE CSV File for Financial Year 2016/17</a:t>
            </a:r>
          </a:p>
        </p:txBody>
      </p:sp>
      <p:sp>
        <p:nvSpPr>
          <p:cNvPr id="3" name="Content Placeholder 2"/>
          <p:cNvSpPr>
            <a:spLocks noGrp="1"/>
          </p:cNvSpPr>
          <p:nvPr>
            <p:ph idx="1"/>
          </p:nvPr>
        </p:nvSpPr>
        <p:spPr>
          <a:xfrm>
            <a:off x="0" y="1333500"/>
            <a:ext cx="8686800" cy="4116287"/>
          </a:xfrm>
        </p:spPr>
        <p:txBody>
          <a:bodyPr>
            <a:normAutofit/>
          </a:bodyPr>
          <a:lstStyle/>
          <a:p>
            <a:pPr marL="929899" lvl="1" indent="-457200">
              <a:buFont typeface="+mj-lt"/>
              <a:buAutoNum type="arabicPeriod" startAt="2"/>
            </a:pPr>
            <a:r>
              <a:rPr lang="en-GB" dirty="0"/>
              <a:t>We expect the first version to be made available by the DfE in July and the second in November</a:t>
            </a:r>
          </a:p>
          <a:p>
            <a:pPr marL="1257693" lvl="2" indent="-457200">
              <a:buFont typeface="+mj-lt"/>
              <a:buAutoNum type="alphaLcPeriod"/>
            </a:pPr>
            <a:r>
              <a:rPr lang="en-GB" sz="2000" dirty="0"/>
              <a:t>The first download makes use of a list of looked after pupils based on a LA collection that took place some while ago, while the second download uses an up to date list of looked after pupils.</a:t>
            </a:r>
          </a:p>
          <a:p>
            <a:pPr marL="1257693" lvl="2" indent="-457200">
              <a:buFont typeface="+mj-lt"/>
              <a:buAutoNum type="alphaLcPeriod"/>
            </a:pPr>
            <a:r>
              <a:rPr lang="en-GB" sz="2000" dirty="0"/>
              <a:t>The first download makes use of a list of looked after pupils based on a LA collection that took place some while ago, while the second download uses an up to date list of looked after pupils.</a:t>
            </a:r>
          </a:p>
          <a:p>
            <a:pPr marL="1257693" lvl="2" indent="-457200">
              <a:buFont typeface="+mj-lt"/>
              <a:buAutoNum type="alphaLcPeriod"/>
            </a:pPr>
            <a:r>
              <a:rPr lang="en-GB" sz="2000" dirty="0"/>
              <a:t>However, from a financial point of view the second download is likely to be of interest as it reflects the total amount of Pupil Premium funding provided to the school.</a:t>
            </a:r>
          </a:p>
          <a:p>
            <a:pPr marL="1257693" lvl="2" indent="-457200">
              <a:buFont typeface="+mj-lt"/>
              <a:buAutoNum type="alphaLcPeriod"/>
            </a:pPr>
            <a:endParaRPr lang="en-GB" sz="2000" dirty="0"/>
          </a:p>
        </p:txBody>
      </p:sp>
    </p:spTree>
    <p:extLst>
      <p:ext uri="{BB962C8B-B14F-4D97-AF65-F5344CB8AC3E}">
        <p14:creationId xmlns:p14="http://schemas.microsoft.com/office/powerpoint/2010/main" val="183603659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with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p:cTn id="7"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8" dur="500" fill="hold"/>
                                        <p:tgtEl>
                                          <p:spTgt spid="3">
                                            <p:txEl>
                                              <p:pRg st="3" end="3"/>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Downloading the DfE CSV File</a:t>
            </a:r>
          </a:p>
        </p:txBody>
      </p:sp>
      <p:sp>
        <p:nvSpPr>
          <p:cNvPr id="3" name="Content Placeholder 2"/>
          <p:cNvSpPr>
            <a:spLocks noGrp="1"/>
          </p:cNvSpPr>
          <p:nvPr>
            <p:ph idx="1"/>
          </p:nvPr>
        </p:nvSpPr>
        <p:spPr>
          <a:xfrm>
            <a:off x="0" y="1333501"/>
            <a:ext cx="8686800" cy="3684240"/>
          </a:xfrm>
        </p:spPr>
        <p:txBody>
          <a:bodyPr>
            <a:normAutofit/>
          </a:bodyPr>
          <a:lstStyle/>
          <a:p>
            <a:pPr marL="929899" lvl="1" indent="-457200">
              <a:buFont typeface="+mj-lt"/>
              <a:buAutoNum type="arabicPeriod" startAt="3"/>
            </a:pPr>
            <a:r>
              <a:rPr lang="en-GB" dirty="0"/>
              <a:t>It is important to download the DfE CSV file to a secure folder, as it includes UPN and other information that is usually regarded as sensitive, e.g. adopted from care.</a:t>
            </a:r>
          </a:p>
        </p:txBody>
      </p:sp>
    </p:spTree>
    <p:extLst>
      <p:ext uri="{BB962C8B-B14F-4D97-AF65-F5344CB8AC3E}">
        <p14:creationId xmlns:p14="http://schemas.microsoft.com/office/powerpoint/2010/main" val="326369972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Downloading the DfE CSV File</a:t>
            </a:r>
          </a:p>
        </p:txBody>
      </p:sp>
      <p:sp>
        <p:nvSpPr>
          <p:cNvPr id="3" name="Content Placeholder 2"/>
          <p:cNvSpPr>
            <a:spLocks noGrp="1"/>
          </p:cNvSpPr>
          <p:nvPr>
            <p:ph idx="1"/>
          </p:nvPr>
        </p:nvSpPr>
        <p:spPr>
          <a:xfrm>
            <a:off x="0" y="1333501"/>
            <a:ext cx="8686800" cy="3684240"/>
          </a:xfrm>
        </p:spPr>
        <p:txBody>
          <a:bodyPr>
            <a:normAutofit/>
          </a:bodyPr>
          <a:lstStyle/>
          <a:p>
            <a:pPr marL="929899" lvl="1" indent="-457200">
              <a:buFont typeface="+mj-lt"/>
              <a:buAutoNum type="arabicPeriod" startAt="4"/>
            </a:pPr>
            <a:r>
              <a:rPr lang="en-GB" dirty="0"/>
              <a:t>The DfE does not include Early Years Pupil Premium in its CSV file.</a:t>
            </a:r>
          </a:p>
        </p:txBody>
      </p:sp>
    </p:spTree>
    <p:extLst>
      <p:ext uri="{BB962C8B-B14F-4D97-AF65-F5344CB8AC3E}">
        <p14:creationId xmlns:p14="http://schemas.microsoft.com/office/powerpoint/2010/main" val="361919314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9121140" cy="5700712"/>
          </a:xfrm>
          <a:prstGeom prst="rect">
            <a:avLst/>
          </a:prstGeom>
        </p:spPr>
      </p:pic>
      <p:sp>
        <p:nvSpPr>
          <p:cNvPr id="4" name="Rectangular Callout 3"/>
          <p:cNvSpPr/>
          <p:nvPr/>
        </p:nvSpPr>
        <p:spPr bwMode="auto">
          <a:xfrm>
            <a:off x="3635896" y="2389448"/>
            <a:ext cx="1872208" cy="936104"/>
          </a:xfrm>
          <a:prstGeom prst="wedgeRectCallout">
            <a:avLst>
              <a:gd name="adj1" fmla="val -13016"/>
              <a:gd name="adj2" fmla="val 16093"/>
            </a:avLst>
          </a:prstGeom>
          <a:solidFill>
            <a:srgbClr val="FFFF00">
              <a:alpha val="75000"/>
            </a:srgbClr>
          </a:solidFill>
          <a:ln w="12700" cap="flat" cmpd="sng" algn="ctr">
            <a:solidFill>
              <a:srgbClr val="FF0000"/>
            </a:solidFill>
            <a:prstDash val="solid"/>
            <a:round/>
            <a:headEnd type="none" w="med" len="med"/>
            <a:tailEnd type="none" w="med" len="med"/>
          </a:ln>
          <a:effectLst>
            <a:outerShdw blurRad="50800" dist="38100" dir="2700000" sx="102000" sy="102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GB" sz="1100" b="0" dirty="0">
                <a:solidFill>
                  <a:srgbClr val="FF0000"/>
                </a:solidFill>
              </a:rPr>
              <a:t>This is what we expect the DfE CSV file to look like when opened in Notepad</a:t>
            </a:r>
          </a:p>
        </p:txBody>
      </p:sp>
    </p:spTree>
    <p:extLst>
      <p:ext uri="{BB962C8B-B14F-4D97-AF65-F5344CB8AC3E}">
        <p14:creationId xmlns:p14="http://schemas.microsoft.com/office/powerpoint/2010/main" val="391644852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theme/theme1.xml><?xml version="1.0" encoding="utf-8"?>
<a:theme xmlns:a="http://schemas.openxmlformats.org/drawingml/2006/main" name="SIMS INDY CONFERENCE 2014">
  <a:themeElements>
    <a:clrScheme name="SIMS Indy Conference 2014">
      <a:dk1>
        <a:srgbClr val="525253"/>
      </a:dk1>
      <a:lt1>
        <a:srgbClr val="FFFFFF"/>
      </a:lt1>
      <a:dk2>
        <a:srgbClr val="4F2683"/>
      </a:dk2>
      <a:lt2>
        <a:srgbClr val="FFFFFF"/>
      </a:lt2>
      <a:accent1>
        <a:srgbClr val="CA005D"/>
      </a:accent1>
      <a:accent2>
        <a:srgbClr val="6773B6"/>
      </a:accent2>
      <a:accent3>
        <a:srgbClr val="9CA299"/>
      </a:accent3>
      <a:accent4>
        <a:srgbClr val="005B82"/>
      </a:accent4>
      <a:accent5>
        <a:srgbClr val="3CB6CE"/>
      </a:accent5>
      <a:accent6>
        <a:srgbClr val="DCDCDC"/>
      </a:accent6>
      <a:hlink>
        <a:srgbClr val="4F2683"/>
      </a:hlink>
      <a:folHlink>
        <a:srgbClr val="005B82"/>
      </a:folHlink>
    </a:clrScheme>
    <a:fontScheme name="SIMS Indy Conference">
      <a:majorFont>
        <a:latin typeface="Arial"/>
        <a:ea typeface=""/>
        <a:cs typeface=""/>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4D48E3D414CE3C4396C4C5EF31AD32F0" ma:contentTypeVersion="0" ma:contentTypeDescription="Create a new document." ma:contentTypeScope="" ma:versionID="b9e77d25d2360d72aa474ecb6e6370da">
  <xsd:schema xmlns:xsd="http://www.w3.org/2001/XMLSchema" xmlns:xs="http://www.w3.org/2001/XMLSchema" xmlns:p="http://schemas.microsoft.com/office/2006/metadata/properties" targetNamespace="http://schemas.microsoft.com/office/2006/metadata/properties" ma:root="true" ma:fieldsID="1b05d82d297216baf5b26c55225140df">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D30DD0A-D6B2-4F85-99AA-149AE208E8BF}">
  <ds:schemaRefs>
    <ds:schemaRef ds:uri="http://purl.org/dc/terms/"/>
    <ds:schemaRef ds:uri="http://schemas.openxmlformats.org/package/2006/metadata/core-properties"/>
    <ds:schemaRef ds:uri="http://purl.org/dc/dcmitype/"/>
    <ds:schemaRef ds:uri="http://schemas.microsoft.com/office/infopath/2007/PartnerControls"/>
    <ds:schemaRef ds:uri="http://schemas.microsoft.com/office/2006/documentManagement/types"/>
    <ds:schemaRef ds:uri="http://schemas.microsoft.com/office/2006/metadata/properties"/>
    <ds:schemaRef ds:uri="http://www.w3.org/XML/1998/namespace"/>
    <ds:schemaRef ds:uri="http://purl.org/dc/elements/1.1/"/>
  </ds:schemaRefs>
</ds:datastoreItem>
</file>

<file path=customXml/itemProps2.xml><?xml version="1.0" encoding="utf-8"?>
<ds:datastoreItem xmlns:ds="http://schemas.openxmlformats.org/officeDocument/2006/customXml" ds:itemID="{F2E62058-81F1-4DCA-A709-359F5F77B3F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1B02FC98-9AE6-49F7-96CB-12DB318D4D4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74821</TotalTime>
  <Words>967</Words>
  <Application>Microsoft Office PowerPoint</Application>
  <PresentationFormat>On-screen Show (16:10)</PresentationFormat>
  <Paragraphs>41</Paragraphs>
  <Slides>50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50</vt:i4>
      </vt:variant>
    </vt:vector>
  </HeadingPairs>
  <TitlesOfParts>
    <vt:vector size="54" baseType="lpstr">
      <vt:lpstr>ＭＳ Ｐゴシック</vt:lpstr>
      <vt:lpstr>Arial</vt:lpstr>
      <vt:lpstr>Wingdings</vt:lpstr>
      <vt:lpstr>SIMS INDY CONFERENCE 2014</vt:lpstr>
      <vt:lpstr>Pupil Premium for Financial Year 2016/17 Importing and Maintaining</vt:lpstr>
      <vt:lpstr>Downloading the DfE CSV file for Financial Year 2016/17</vt:lpstr>
      <vt:lpstr>Downloading the DfE CSV File for Financial Year 2016/17</vt:lpstr>
      <vt:lpstr>Downloading the DfE CSV File for Financial Year 2016/17</vt:lpstr>
      <vt:lpstr>Downloading the DfE CSV File for Financial Year 2016/17</vt:lpstr>
      <vt:lpstr>Downloading the DfE CSV File for Financial Year 2016/17</vt:lpstr>
      <vt:lpstr>Downloading the DfE CSV File</vt:lpstr>
      <vt:lpstr>Downloading the DfE CSV File</vt:lpstr>
      <vt:lpstr>PowerPoint Presentation</vt:lpstr>
      <vt:lpstr>Importing Information from the DfE CSV file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Maintaining Pupil Premium information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Capita group plc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Pupil Premium for Financial Year 2016/17 - Importing and Maintaining</dc:title>
  <dc:subject>Pupil Premium for Financial Year 2016/17 - Importing and Maintaining</dc:subject>
  <dc:creator>Jim Haywood</dc:creator>
  <cp:keywords>PP PP16 PP17</cp:keywords>
  <dc:description>Version 1.0: First version for use by customers</dc:description>
  <cp:lastModifiedBy>Leyla Tovey</cp:lastModifiedBy>
  <cp:revision>2639</cp:revision>
  <cp:lastPrinted>2012-07-31T11:40:34Z</cp:lastPrinted>
  <dcterms:created xsi:type="dcterms:W3CDTF">2006-01-17T10:00:01Z</dcterms:created>
  <dcterms:modified xsi:type="dcterms:W3CDTF">2016-09-08T11:53:18Z</dcterms:modified>
  <cp:contentStatus>Version 1.0</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0x0101004D48E3D414CE3C4396C4C5EF31AD32F0</vt:lpwstr>
  </property>
  <property fmtid="{D5CDD505-2E9C-101B-9397-08002B2CF9AE}" pid="3" name="_Published">
    <vt:lpwstr>false</vt:lpwstr>
  </property>
  <property fmtid="{D5CDD505-2E9C-101B-9397-08002B2CF9AE}" pid="4" name="_Authorised">
    <vt:lpwstr>false</vt:lpwstr>
  </property>
  <property fmtid="{D5CDD505-2E9C-101B-9397-08002B2CF9AE}" pid="5" name="_Owner">
    <vt:lpwstr>sitecore\nicholss40</vt:lpwstr>
  </property>
  <property fmtid="{D5CDD505-2E9C-101B-9397-08002B2CF9AE}" pid="6" name="_NotifyGroup">
    <vt:lpwstr>false</vt:lpwstr>
  </property>
  <property fmtid="{D5CDD505-2E9C-101B-9397-08002B2CF9AE}" pid="7" name="_ContentReviewDate">
    <vt:lpwstr>2013-01-31T12:55:00+00:00</vt:lpwstr>
  </property>
</Properties>
</file>