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4030" r:id="rId4"/>
  </p:sldMasterIdLst>
  <p:notesMasterIdLst>
    <p:notesMasterId r:id="rId234"/>
  </p:notesMasterIdLst>
  <p:handoutMasterIdLst>
    <p:handoutMasterId r:id="rId235"/>
  </p:handoutMasterIdLst>
  <p:sldIdLst>
    <p:sldId id="256" r:id="rId5"/>
    <p:sldId id="705" r:id="rId6"/>
    <p:sldId id="691" r:id="rId7"/>
    <p:sldId id="692" r:id="rId8"/>
    <p:sldId id="458" r:id="rId9"/>
    <p:sldId id="459" r:id="rId10"/>
    <p:sldId id="460" r:id="rId11"/>
    <p:sldId id="461" r:id="rId12"/>
    <p:sldId id="462" r:id="rId13"/>
    <p:sldId id="463" r:id="rId14"/>
    <p:sldId id="464" r:id="rId15"/>
    <p:sldId id="693" r:id="rId16"/>
    <p:sldId id="465" r:id="rId17"/>
    <p:sldId id="466" r:id="rId18"/>
    <p:sldId id="695" r:id="rId19"/>
    <p:sldId id="467" r:id="rId20"/>
    <p:sldId id="694" r:id="rId21"/>
    <p:sldId id="468" r:id="rId22"/>
    <p:sldId id="469" r:id="rId23"/>
    <p:sldId id="682" r:id="rId24"/>
    <p:sldId id="683" r:id="rId25"/>
    <p:sldId id="471" r:id="rId26"/>
    <p:sldId id="472" r:id="rId27"/>
    <p:sldId id="696" r:id="rId28"/>
    <p:sldId id="473" r:id="rId29"/>
    <p:sldId id="474" r:id="rId30"/>
    <p:sldId id="685" r:id="rId31"/>
    <p:sldId id="686" r:id="rId32"/>
    <p:sldId id="476" r:id="rId33"/>
    <p:sldId id="477" r:id="rId34"/>
    <p:sldId id="697" r:id="rId35"/>
    <p:sldId id="478" r:id="rId36"/>
    <p:sldId id="479" r:id="rId37"/>
    <p:sldId id="480" r:id="rId38"/>
    <p:sldId id="481" r:id="rId39"/>
    <p:sldId id="482" r:id="rId40"/>
    <p:sldId id="483" r:id="rId41"/>
    <p:sldId id="484" r:id="rId42"/>
    <p:sldId id="698" r:id="rId43"/>
    <p:sldId id="485" r:id="rId44"/>
    <p:sldId id="486" r:id="rId45"/>
    <p:sldId id="487" r:id="rId46"/>
    <p:sldId id="488" r:id="rId47"/>
    <p:sldId id="489" r:id="rId48"/>
    <p:sldId id="490" r:id="rId49"/>
    <p:sldId id="491" r:id="rId50"/>
    <p:sldId id="492" r:id="rId51"/>
    <p:sldId id="493" r:id="rId52"/>
    <p:sldId id="494" r:id="rId53"/>
    <p:sldId id="495" r:id="rId54"/>
    <p:sldId id="496" r:id="rId55"/>
    <p:sldId id="497" r:id="rId56"/>
    <p:sldId id="498" r:id="rId57"/>
    <p:sldId id="699" r:id="rId58"/>
    <p:sldId id="499" r:id="rId59"/>
    <p:sldId id="687" r:id="rId60"/>
    <p:sldId id="700" r:id="rId61"/>
    <p:sldId id="500" r:id="rId62"/>
    <p:sldId id="502" r:id="rId63"/>
    <p:sldId id="503" r:id="rId64"/>
    <p:sldId id="504" r:id="rId65"/>
    <p:sldId id="505" r:id="rId66"/>
    <p:sldId id="506" r:id="rId67"/>
    <p:sldId id="507" r:id="rId68"/>
    <p:sldId id="508" r:id="rId69"/>
    <p:sldId id="509" r:id="rId70"/>
    <p:sldId id="510" r:id="rId71"/>
    <p:sldId id="511" r:id="rId72"/>
    <p:sldId id="512" r:id="rId73"/>
    <p:sldId id="513" r:id="rId74"/>
    <p:sldId id="514" r:id="rId75"/>
    <p:sldId id="515" r:id="rId76"/>
    <p:sldId id="516" r:id="rId77"/>
    <p:sldId id="517" r:id="rId78"/>
    <p:sldId id="518" r:id="rId79"/>
    <p:sldId id="519" r:id="rId80"/>
    <p:sldId id="520" r:id="rId81"/>
    <p:sldId id="521" r:id="rId82"/>
    <p:sldId id="522" r:id="rId83"/>
    <p:sldId id="523" r:id="rId84"/>
    <p:sldId id="524" r:id="rId85"/>
    <p:sldId id="525" r:id="rId86"/>
    <p:sldId id="526" r:id="rId87"/>
    <p:sldId id="527" r:id="rId88"/>
    <p:sldId id="528" r:id="rId89"/>
    <p:sldId id="529" r:id="rId90"/>
    <p:sldId id="530" r:id="rId91"/>
    <p:sldId id="531" r:id="rId92"/>
    <p:sldId id="532" r:id="rId93"/>
    <p:sldId id="533" r:id="rId94"/>
    <p:sldId id="534" r:id="rId95"/>
    <p:sldId id="535" r:id="rId96"/>
    <p:sldId id="536" r:id="rId97"/>
    <p:sldId id="537" r:id="rId98"/>
    <p:sldId id="538" r:id="rId99"/>
    <p:sldId id="539" r:id="rId100"/>
    <p:sldId id="540" r:id="rId101"/>
    <p:sldId id="541" r:id="rId102"/>
    <p:sldId id="542" r:id="rId103"/>
    <p:sldId id="543" r:id="rId104"/>
    <p:sldId id="544" r:id="rId105"/>
    <p:sldId id="545" r:id="rId106"/>
    <p:sldId id="546" r:id="rId107"/>
    <p:sldId id="547" r:id="rId108"/>
    <p:sldId id="548" r:id="rId109"/>
    <p:sldId id="549" r:id="rId110"/>
    <p:sldId id="550" r:id="rId111"/>
    <p:sldId id="551" r:id="rId112"/>
    <p:sldId id="552" r:id="rId113"/>
    <p:sldId id="553" r:id="rId114"/>
    <p:sldId id="554" r:id="rId115"/>
    <p:sldId id="555" r:id="rId116"/>
    <p:sldId id="556" r:id="rId117"/>
    <p:sldId id="557" r:id="rId118"/>
    <p:sldId id="558" r:id="rId119"/>
    <p:sldId id="688" r:id="rId120"/>
    <p:sldId id="559" r:id="rId121"/>
    <p:sldId id="560" r:id="rId122"/>
    <p:sldId id="562" r:id="rId123"/>
    <p:sldId id="561" r:id="rId124"/>
    <p:sldId id="563" r:id="rId125"/>
    <p:sldId id="564" r:id="rId126"/>
    <p:sldId id="565" r:id="rId127"/>
    <p:sldId id="566" r:id="rId128"/>
    <p:sldId id="567" r:id="rId129"/>
    <p:sldId id="568" r:id="rId130"/>
    <p:sldId id="569" r:id="rId131"/>
    <p:sldId id="570" r:id="rId132"/>
    <p:sldId id="571" r:id="rId133"/>
    <p:sldId id="572" r:id="rId134"/>
    <p:sldId id="573" r:id="rId135"/>
    <p:sldId id="574" r:id="rId136"/>
    <p:sldId id="575" r:id="rId137"/>
    <p:sldId id="576" r:id="rId138"/>
    <p:sldId id="577" r:id="rId139"/>
    <p:sldId id="578" r:id="rId140"/>
    <p:sldId id="579" r:id="rId141"/>
    <p:sldId id="580" r:id="rId142"/>
    <p:sldId id="581" r:id="rId143"/>
    <p:sldId id="582" r:id="rId144"/>
    <p:sldId id="689" r:id="rId145"/>
    <p:sldId id="583" r:id="rId146"/>
    <p:sldId id="584" r:id="rId147"/>
    <p:sldId id="585" r:id="rId148"/>
    <p:sldId id="586" r:id="rId149"/>
    <p:sldId id="587" r:id="rId150"/>
    <p:sldId id="588" r:id="rId151"/>
    <p:sldId id="589" r:id="rId152"/>
    <p:sldId id="590" r:id="rId153"/>
    <p:sldId id="591" r:id="rId154"/>
    <p:sldId id="592" r:id="rId155"/>
    <p:sldId id="593" r:id="rId156"/>
    <p:sldId id="701" r:id="rId157"/>
    <p:sldId id="594" r:id="rId158"/>
    <p:sldId id="595" r:id="rId159"/>
    <p:sldId id="596" r:id="rId160"/>
    <p:sldId id="597" r:id="rId161"/>
    <p:sldId id="598" r:id="rId162"/>
    <p:sldId id="599" r:id="rId163"/>
    <p:sldId id="600" r:id="rId164"/>
    <p:sldId id="601" r:id="rId165"/>
    <p:sldId id="602" r:id="rId166"/>
    <p:sldId id="603" r:id="rId167"/>
    <p:sldId id="690" r:id="rId168"/>
    <p:sldId id="604" r:id="rId169"/>
    <p:sldId id="605" r:id="rId170"/>
    <p:sldId id="606" r:id="rId171"/>
    <p:sldId id="607" r:id="rId172"/>
    <p:sldId id="608" r:id="rId173"/>
    <p:sldId id="609" r:id="rId174"/>
    <p:sldId id="702" r:id="rId175"/>
    <p:sldId id="610" r:id="rId176"/>
    <p:sldId id="611" r:id="rId177"/>
    <p:sldId id="612" r:id="rId178"/>
    <p:sldId id="613" r:id="rId179"/>
    <p:sldId id="614" r:id="rId180"/>
    <p:sldId id="615" r:id="rId181"/>
    <p:sldId id="616" r:id="rId182"/>
    <p:sldId id="617" r:id="rId183"/>
    <p:sldId id="618" r:id="rId184"/>
    <p:sldId id="619" r:id="rId185"/>
    <p:sldId id="621" r:id="rId186"/>
    <p:sldId id="622" r:id="rId187"/>
    <p:sldId id="623" r:id="rId188"/>
    <p:sldId id="624" r:id="rId189"/>
    <p:sldId id="625" r:id="rId190"/>
    <p:sldId id="626" r:id="rId191"/>
    <p:sldId id="627" r:id="rId192"/>
    <p:sldId id="628" r:id="rId193"/>
    <p:sldId id="629" r:id="rId194"/>
    <p:sldId id="703" r:id="rId195"/>
    <p:sldId id="630" r:id="rId196"/>
    <p:sldId id="631" r:id="rId197"/>
    <p:sldId id="632" r:id="rId198"/>
    <p:sldId id="633" r:id="rId199"/>
    <p:sldId id="634" r:id="rId200"/>
    <p:sldId id="681" r:id="rId201"/>
    <p:sldId id="635" r:id="rId202"/>
    <p:sldId id="636" r:id="rId203"/>
    <p:sldId id="637" r:id="rId204"/>
    <p:sldId id="638" r:id="rId205"/>
    <p:sldId id="639" r:id="rId206"/>
    <p:sldId id="640" r:id="rId207"/>
    <p:sldId id="641" r:id="rId208"/>
    <p:sldId id="642" r:id="rId209"/>
    <p:sldId id="643" r:id="rId210"/>
    <p:sldId id="644" r:id="rId211"/>
    <p:sldId id="645" r:id="rId212"/>
    <p:sldId id="646" r:id="rId213"/>
    <p:sldId id="647" r:id="rId214"/>
    <p:sldId id="648" r:id="rId215"/>
    <p:sldId id="649" r:id="rId216"/>
    <p:sldId id="650" r:id="rId217"/>
    <p:sldId id="651" r:id="rId218"/>
    <p:sldId id="652" r:id="rId219"/>
    <p:sldId id="653" r:id="rId220"/>
    <p:sldId id="654" r:id="rId221"/>
    <p:sldId id="704" r:id="rId222"/>
    <p:sldId id="655" r:id="rId223"/>
    <p:sldId id="656" r:id="rId224"/>
    <p:sldId id="657" r:id="rId225"/>
    <p:sldId id="658" r:id="rId226"/>
    <p:sldId id="659" r:id="rId227"/>
    <p:sldId id="660" r:id="rId228"/>
    <p:sldId id="661" r:id="rId229"/>
    <p:sldId id="662" r:id="rId230"/>
    <p:sldId id="663" r:id="rId231"/>
    <p:sldId id="664" r:id="rId232"/>
    <p:sldId id="267" r:id="rId233"/>
  </p:sldIdLst>
  <p:sldSz cx="9144000" cy="5715000" type="screen16x10"/>
  <p:notesSz cx="6797675" cy="9926638"/>
  <p:defaultTextStyle>
    <a:defPPr>
      <a:defRPr lang="en-US"/>
    </a:defPPr>
    <a:lvl1pPr algn="ctr" rtl="0" eaLnBrk="0" fontAlgn="base" hangingPunct="0">
      <a:spcBef>
        <a:spcPct val="0"/>
      </a:spcBef>
      <a:spcAft>
        <a:spcPct val="0"/>
      </a:spcAft>
      <a:defRPr sz="2600" b="1" kern="1200">
        <a:solidFill>
          <a:schemeClr val="bg1"/>
        </a:solidFill>
        <a:latin typeface="Arial" pitchFamily="34" charset="0"/>
        <a:ea typeface="ＭＳ Ｐゴシック"/>
        <a:cs typeface="ＭＳ Ｐゴシック"/>
      </a:defRPr>
    </a:lvl1pPr>
    <a:lvl2pPr marL="457200" algn="ctr" rtl="0" eaLnBrk="0" fontAlgn="base" hangingPunct="0">
      <a:spcBef>
        <a:spcPct val="0"/>
      </a:spcBef>
      <a:spcAft>
        <a:spcPct val="0"/>
      </a:spcAft>
      <a:defRPr sz="2600" b="1" kern="1200">
        <a:solidFill>
          <a:schemeClr val="bg1"/>
        </a:solidFill>
        <a:latin typeface="Arial" pitchFamily="34" charset="0"/>
        <a:ea typeface="ＭＳ Ｐゴシック"/>
        <a:cs typeface="ＭＳ Ｐゴシック"/>
      </a:defRPr>
    </a:lvl2pPr>
    <a:lvl3pPr marL="914400" algn="ctr" rtl="0" eaLnBrk="0" fontAlgn="base" hangingPunct="0">
      <a:spcBef>
        <a:spcPct val="0"/>
      </a:spcBef>
      <a:spcAft>
        <a:spcPct val="0"/>
      </a:spcAft>
      <a:defRPr sz="2600" b="1" kern="1200">
        <a:solidFill>
          <a:schemeClr val="bg1"/>
        </a:solidFill>
        <a:latin typeface="Arial" pitchFamily="34" charset="0"/>
        <a:ea typeface="ＭＳ Ｐゴシック"/>
        <a:cs typeface="ＭＳ Ｐゴシック"/>
      </a:defRPr>
    </a:lvl3pPr>
    <a:lvl4pPr marL="1371600" algn="ctr" rtl="0" eaLnBrk="0" fontAlgn="base" hangingPunct="0">
      <a:spcBef>
        <a:spcPct val="0"/>
      </a:spcBef>
      <a:spcAft>
        <a:spcPct val="0"/>
      </a:spcAft>
      <a:defRPr sz="2600" b="1" kern="1200">
        <a:solidFill>
          <a:schemeClr val="bg1"/>
        </a:solidFill>
        <a:latin typeface="Arial" pitchFamily="34" charset="0"/>
        <a:ea typeface="ＭＳ Ｐゴシック"/>
        <a:cs typeface="ＭＳ Ｐゴシック"/>
      </a:defRPr>
    </a:lvl4pPr>
    <a:lvl5pPr marL="1828800" algn="ctr" rtl="0" eaLnBrk="0" fontAlgn="base" hangingPunct="0">
      <a:spcBef>
        <a:spcPct val="0"/>
      </a:spcBef>
      <a:spcAft>
        <a:spcPct val="0"/>
      </a:spcAft>
      <a:defRPr sz="2600" b="1" kern="1200">
        <a:solidFill>
          <a:schemeClr val="bg1"/>
        </a:solidFill>
        <a:latin typeface="Arial" pitchFamily="34" charset="0"/>
        <a:ea typeface="ＭＳ Ｐゴシック"/>
        <a:cs typeface="ＭＳ Ｐゴシック"/>
      </a:defRPr>
    </a:lvl5pPr>
    <a:lvl6pPr marL="2286000" algn="l" defTabSz="914400" rtl="0" eaLnBrk="1" latinLnBrk="0" hangingPunct="1">
      <a:defRPr sz="2600" b="1" kern="1200">
        <a:solidFill>
          <a:schemeClr val="bg1"/>
        </a:solidFill>
        <a:latin typeface="Arial" pitchFamily="34" charset="0"/>
        <a:ea typeface="ＭＳ Ｐゴシック"/>
        <a:cs typeface="ＭＳ Ｐゴシック"/>
      </a:defRPr>
    </a:lvl6pPr>
    <a:lvl7pPr marL="2743200" algn="l" defTabSz="914400" rtl="0" eaLnBrk="1" latinLnBrk="0" hangingPunct="1">
      <a:defRPr sz="2600" b="1" kern="1200">
        <a:solidFill>
          <a:schemeClr val="bg1"/>
        </a:solidFill>
        <a:latin typeface="Arial" pitchFamily="34" charset="0"/>
        <a:ea typeface="ＭＳ Ｐゴシック"/>
        <a:cs typeface="ＭＳ Ｐゴシック"/>
      </a:defRPr>
    </a:lvl7pPr>
    <a:lvl8pPr marL="3200400" algn="l" defTabSz="914400" rtl="0" eaLnBrk="1" latinLnBrk="0" hangingPunct="1">
      <a:defRPr sz="2600" b="1" kern="1200">
        <a:solidFill>
          <a:schemeClr val="bg1"/>
        </a:solidFill>
        <a:latin typeface="Arial" pitchFamily="34" charset="0"/>
        <a:ea typeface="ＭＳ Ｐゴシック"/>
        <a:cs typeface="ＭＳ Ｐゴシック"/>
      </a:defRPr>
    </a:lvl8pPr>
    <a:lvl9pPr marL="3657600" algn="l" defTabSz="914400" rtl="0" eaLnBrk="1" latinLnBrk="0" hangingPunct="1">
      <a:defRPr sz="2600" b="1" kern="1200">
        <a:solidFill>
          <a:schemeClr val="bg1"/>
        </a:solidFill>
        <a:latin typeface="Arial" pitchFamily="34" charset="0"/>
        <a:ea typeface="ＭＳ Ｐゴシック"/>
        <a:cs typeface="ＭＳ Ｐゴシック"/>
      </a:defRPr>
    </a:lvl9pPr>
  </p:defaultTextStyle>
  <p:extLst>
    <p:ext uri="{EFAFB233-063F-42B5-8137-9DF3F51BA10A}">
      <p15:sldGuideLst xmlns:p15="http://schemas.microsoft.com/office/powerpoint/2012/main" xmlns="">
        <p15:guide id="1" orient="horz" pos="3352">
          <p15:clr>
            <a:srgbClr val="A4A3A4"/>
          </p15:clr>
        </p15:guide>
        <p15:guide id="2" orient="horz" pos="3137">
          <p15:clr>
            <a:srgbClr val="A4A3A4"/>
          </p15:clr>
        </p15:guide>
        <p15:guide id="3" orient="horz" pos="748">
          <p15:clr>
            <a:srgbClr val="A4A3A4"/>
          </p15:clr>
        </p15:guide>
        <p15:guide id="4" orient="horz" pos="938">
          <p15:clr>
            <a:srgbClr val="A4A3A4"/>
          </p15:clr>
        </p15:guide>
        <p15:guide id="5" pos="5461">
          <p15:clr>
            <a:srgbClr val="A4A3A4"/>
          </p15:clr>
        </p15:guide>
        <p15:guide id="6" pos="950">
          <p15:clr>
            <a:srgbClr val="A4A3A4"/>
          </p15:clr>
        </p15:guide>
        <p15:guide id="7" pos="224">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FF00"/>
    <a:srgbClr val="298E00"/>
    <a:srgbClr val="7AB800"/>
    <a:srgbClr val="F0AB00"/>
    <a:srgbClr val="3BB6CE"/>
    <a:srgbClr val="FF5800"/>
    <a:srgbClr val="D8F0F5"/>
    <a:srgbClr val="14A5BF"/>
    <a:srgbClr val="2A87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827" autoAdjust="0"/>
    <p:restoredTop sz="50547" autoAdjust="0"/>
  </p:normalViewPr>
  <p:slideViewPr>
    <p:cSldViewPr>
      <p:cViewPr>
        <p:scale>
          <a:sx n="98" d="100"/>
          <a:sy n="98" d="100"/>
        </p:scale>
        <p:origin x="-72" y="24"/>
      </p:cViewPr>
      <p:guideLst>
        <p:guide orient="horz" pos="3352"/>
        <p:guide orient="horz" pos="3137"/>
        <p:guide orient="horz" pos="748"/>
        <p:guide orient="horz" pos="938"/>
        <p:guide pos="5461"/>
        <p:guide pos="950"/>
        <p:guide pos="224"/>
      </p:guideLst>
    </p:cSldViewPr>
  </p:slideViewPr>
  <p:outlineViewPr>
    <p:cViewPr>
      <p:scale>
        <a:sx n="33" d="100"/>
        <a:sy n="33" d="100"/>
      </p:scale>
      <p:origin x="0" y="0"/>
    </p:cViewPr>
  </p:outlineViewPr>
  <p:notesTextViewPr>
    <p:cViewPr>
      <p:scale>
        <a:sx n="75" d="100"/>
        <a:sy n="75" d="100"/>
      </p:scale>
      <p:origin x="0" y="0"/>
    </p:cViewPr>
  </p:notesTextViewPr>
  <p:sorterViewPr>
    <p:cViewPr>
      <p:scale>
        <a:sx n="25" d="100"/>
        <a:sy n="25" d="100"/>
      </p:scale>
      <p:origin x="0" y="0"/>
    </p:cViewPr>
  </p:sorterViewPr>
  <p:notesViewPr>
    <p:cSldViewPr snapToGrid="0">
      <p:cViewPr varScale="1">
        <p:scale>
          <a:sx n="64" d="100"/>
          <a:sy n="64" d="100"/>
        </p:scale>
        <p:origin x="-3054" y="-12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91" Type="http://schemas.openxmlformats.org/officeDocument/2006/relationships/slide" Target="slides/slide187.xml"/><Relationship Id="rId205" Type="http://schemas.openxmlformats.org/officeDocument/2006/relationships/slide" Target="slides/slide201.xml"/><Relationship Id="rId226" Type="http://schemas.openxmlformats.org/officeDocument/2006/relationships/slide" Target="slides/slide22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181" Type="http://schemas.openxmlformats.org/officeDocument/2006/relationships/slide" Target="slides/slide177.xml"/><Relationship Id="rId216" Type="http://schemas.openxmlformats.org/officeDocument/2006/relationships/slide" Target="slides/slide212.xml"/><Relationship Id="rId237" Type="http://schemas.openxmlformats.org/officeDocument/2006/relationships/viewProps" Target="viewProps.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slide" Target="slides/slide146.xml"/><Relationship Id="rId155" Type="http://schemas.openxmlformats.org/officeDocument/2006/relationships/slide" Target="slides/slide151.xml"/><Relationship Id="rId171" Type="http://schemas.openxmlformats.org/officeDocument/2006/relationships/slide" Target="slides/slide167.xml"/><Relationship Id="rId176" Type="http://schemas.openxmlformats.org/officeDocument/2006/relationships/slide" Target="slides/slide172.xml"/><Relationship Id="rId192" Type="http://schemas.openxmlformats.org/officeDocument/2006/relationships/slide" Target="slides/slide188.xml"/><Relationship Id="rId197" Type="http://schemas.openxmlformats.org/officeDocument/2006/relationships/slide" Target="slides/slide193.xml"/><Relationship Id="rId206" Type="http://schemas.openxmlformats.org/officeDocument/2006/relationships/slide" Target="slides/slide202.xml"/><Relationship Id="rId227" Type="http://schemas.openxmlformats.org/officeDocument/2006/relationships/slide" Target="slides/slide223.xml"/><Relationship Id="rId201" Type="http://schemas.openxmlformats.org/officeDocument/2006/relationships/slide" Target="slides/slide197.xml"/><Relationship Id="rId222" Type="http://schemas.openxmlformats.org/officeDocument/2006/relationships/slide" Target="slides/slide218.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61" Type="http://schemas.openxmlformats.org/officeDocument/2006/relationships/slide" Target="slides/slide157.xml"/><Relationship Id="rId166" Type="http://schemas.openxmlformats.org/officeDocument/2006/relationships/slide" Target="slides/slide162.xml"/><Relationship Id="rId182" Type="http://schemas.openxmlformats.org/officeDocument/2006/relationships/slide" Target="slides/slide178.xml"/><Relationship Id="rId187" Type="http://schemas.openxmlformats.org/officeDocument/2006/relationships/slide" Target="slides/slide183.xml"/><Relationship Id="rId217" Type="http://schemas.openxmlformats.org/officeDocument/2006/relationships/slide" Target="slides/slide213.xml"/><Relationship Id="rId1" Type="http://schemas.openxmlformats.org/officeDocument/2006/relationships/customXml" Target="../customXml/item1.xml"/><Relationship Id="rId6" Type="http://schemas.openxmlformats.org/officeDocument/2006/relationships/slide" Target="slides/slide2.xml"/><Relationship Id="rId212" Type="http://schemas.openxmlformats.org/officeDocument/2006/relationships/slide" Target="slides/slide208.xml"/><Relationship Id="rId233" Type="http://schemas.openxmlformats.org/officeDocument/2006/relationships/slide" Target="slides/slide229.xml"/><Relationship Id="rId238" Type="http://schemas.openxmlformats.org/officeDocument/2006/relationships/theme" Target="theme/theme1.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77" Type="http://schemas.openxmlformats.org/officeDocument/2006/relationships/slide" Target="slides/slide173.xml"/><Relationship Id="rId198" Type="http://schemas.openxmlformats.org/officeDocument/2006/relationships/slide" Target="slides/slide194.xml"/><Relationship Id="rId172" Type="http://schemas.openxmlformats.org/officeDocument/2006/relationships/slide" Target="slides/slide168.xml"/><Relationship Id="rId193" Type="http://schemas.openxmlformats.org/officeDocument/2006/relationships/slide" Target="slides/slide189.xml"/><Relationship Id="rId202" Type="http://schemas.openxmlformats.org/officeDocument/2006/relationships/slide" Target="slides/slide198.xml"/><Relationship Id="rId207" Type="http://schemas.openxmlformats.org/officeDocument/2006/relationships/slide" Target="slides/slide203.xml"/><Relationship Id="rId223" Type="http://schemas.openxmlformats.org/officeDocument/2006/relationships/slide" Target="slides/slide219.xml"/><Relationship Id="rId228" Type="http://schemas.openxmlformats.org/officeDocument/2006/relationships/slide" Target="slides/slide224.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slide" Target="slides/slide184.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slide" Target="slides/slide179.xml"/><Relationship Id="rId213" Type="http://schemas.openxmlformats.org/officeDocument/2006/relationships/slide" Target="slides/slide209.xml"/><Relationship Id="rId218" Type="http://schemas.openxmlformats.org/officeDocument/2006/relationships/slide" Target="slides/slide214.xml"/><Relationship Id="rId234" Type="http://schemas.openxmlformats.org/officeDocument/2006/relationships/notesMaster" Target="notesMasters/notesMaster1.xml"/><Relationship Id="rId239" Type="http://schemas.openxmlformats.org/officeDocument/2006/relationships/tableStyles" Target="tableStyles.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4" Type="http://schemas.openxmlformats.org/officeDocument/2006/relationships/slide" Target="slides/slide190.xml"/><Relationship Id="rId199" Type="http://schemas.openxmlformats.org/officeDocument/2006/relationships/slide" Target="slides/slide195.xml"/><Relationship Id="rId203" Type="http://schemas.openxmlformats.org/officeDocument/2006/relationships/slide" Target="slides/slide199.xml"/><Relationship Id="rId208" Type="http://schemas.openxmlformats.org/officeDocument/2006/relationships/slide" Target="slides/slide204.xml"/><Relationship Id="rId229" Type="http://schemas.openxmlformats.org/officeDocument/2006/relationships/slide" Target="slides/slide225.xml"/><Relationship Id="rId19" Type="http://schemas.openxmlformats.org/officeDocument/2006/relationships/slide" Target="slides/slide15.xml"/><Relationship Id="rId224" Type="http://schemas.openxmlformats.org/officeDocument/2006/relationships/slide" Target="slides/slide220.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189" Type="http://schemas.openxmlformats.org/officeDocument/2006/relationships/slide" Target="slides/slide185.xml"/><Relationship Id="rId219" Type="http://schemas.openxmlformats.org/officeDocument/2006/relationships/slide" Target="slides/slide215.xml"/><Relationship Id="rId3" Type="http://schemas.openxmlformats.org/officeDocument/2006/relationships/customXml" Target="../customXml/item3.xml"/><Relationship Id="rId214" Type="http://schemas.openxmlformats.org/officeDocument/2006/relationships/slide" Target="slides/slide210.xml"/><Relationship Id="rId230" Type="http://schemas.openxmlformats.org/officeDocument/2006/relationships/slide" Target="slides/slide226.xml"/><Relationship Id="rId235" Type="http://schemas.openxmlformats.org/officeDocument/2006/relationships/handoutMaster" Target="handoutMasters/handoutMaster1.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5" Type="http://schemas.openxmlformats.org/officeDocument/2006/relationships/slide" Target="slides/slide191.xml"/><Relationship Id="rId209" Type="http://schemas.openxmlformats.org/officeDocument/2006/relationships/slide" Target="slides/slide205.xml"/><Relationship Id="rId190" Type="http://schemas.openxmlformats.org/officeDocument/2006/relationships/slide" Target="slides/slide186.xml"/><Relationship Id="rId204" Type="http://schemas.openxmlformats.org/officeDocument/2006/relationships/slide" Target="slides/slide200.xml"/><Relationship Id="rId220" Type="http://schemas.openxmlformats.org/officeDocument/2006/relationships/slide" Target="slides/slide216.xml"/><Relationship Id="rId225" Type="http://schemas.openxmlformats.org/officeDocument/2006/relationships/slide" Target="slides/slide22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slide" Target="slides/slide181.xml"/><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slide" Target="slides/slide176.xml"/><Relationship Id="rId210" Type="http://schemas.openxmlformats.org/officeDocument/2006/relationships/slide" Target="slides/slide206.xml"/><Relationship Id="rId215" Type="http://schemas.openxmlformats.org/officeDocument/2006/relationships/slide" Target="slides/slide211.xml"/><Relationship Id="rId236" Type="http://schemas.openxmlformats.org/officeDocument/2006/relationships/presProps" Target="presProps.xml"/><Relationship Id="rId26" Type="http://schemas.openxmlformats.org/officeDocument/2006/relationships/slide" Target="slides/slide22.xml"/><Relationship Id="rId231" Type="http://schemas.openxmlformats.org/officeDocument/2006/relationships/slide" Target="slides/slide227.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96" Type="http://schemas.openxmlformats.org/officeDocument/2006/relationships/slide" Target="slides/slide192.xml"/><Relationship Id="rId200" Type="http://schemas.openxmlformats.org/officeDocument/2006/relationships/slide" Target="slides/slide196.xml"/><Relationship Id="rId16" Type="http://schemas.openxmlformats.org/officeDocument/2006/relationships/slide" Target="slides/slide12.xml"/><Relationship Id="rId221" Type="http://schemas.openxmlformats.org/officeDocument/2006/relationships/slide" Target="slides/slide217.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186" Type="http://schemas.openxmlformats.org/officeDocument/2006/relationships/slide" Target="slides/slide182.xml"/><Relationship Id="rId211" Type="http://schemas.openxmlformats.org/officeDocument/2006/relationships/slide" Target="slides/slide207.xml"/><Relationship Id="rId232" Type="http://schemas.openxmlformats.org/officeDocument/2006/relationships/slide" Target="slides/slide228.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466" name="Rectangle 2"/>
          <p:cNvSpPr>
            <a:spLocks noGrp="1" noChangeArrowheads="1"/>
          </p:cNvSpPr>
          <p:nvPr>
            <p:ph type="hdr" sz="quarter"/>
          </p:nvPr>
        </p:nvSpPr>
        <p:spPr bwMode="auto">
          <a:xfrm>
            <a:off x="0" y="1"/>
            <a:ext cx="2945862" cy="497333"/>
          </a:xfrm>
          <a:prstGeom prst="rect">
            <a:avLst/>
          </a:prstGeom>
          <a:noFill/>
          <a:ln w="9525">
            <a:noFill/>
            <a:miter lim="800000"/>
            <a:headEnd/>
            <a:tailEnd/>
          </a:ln>
        </p:spPr>
        <p:txBody>
          <a:bodyPr vert="horz" wrap="square" lIns="91383" tIns="45691" rIns="91383" bIns="45691" numCol="1" anchor="t" anchorCtr="0" compatLnSpc="1">
            <a:prstTxWarp prst="textNoShape">
              <a:avLst/>
            </a:prstTxWarp>
          </a:bodyPr>
          <a:lstStyle>
            <a:lvl1pPr algn="l" defTabSz="914378">
              <a:defRPr sz="1200" b="0">
                <a:solidFill>
                  <a:schemeClr val="tx1"/>
                </a:solidFill>
              </a:defRPr>
            </a:lvl1pPr>
          </a:lstStyle>
          <a:p>
            <a:pPr>
              <a:defRPr/>
            </a:pPr>
            <a:endParaRPr lang="en-GB"/>
          </a:p>
        </p:txBody>
      </p:sp>
      <p:sp>
        <p:nvSpPr>
          <p:cNvPr id="62467" name="Rectangle 3"/>
          <p:cNvSpPr>
            <a:spLocks noGrp="1" noChangeArrowheads="1"/>
          </p:cNvSpPr>
          <p:nvPr>
            <p:ph type="dt" sz="quarter" idx="1"/>
          </p:nvPr>
        </p:nvSpPr>
        <p:spPr bwMode="auto">
          <a:xfrm>
            <a:off x="3850294" y="1"/>
            <a:ext cx="2945862" cy="497333"/>
          </a:xfrm>
          <a:prstGeom prst="rect">
            <a:avLst/>
          </a:prstGeom>
          <a:noFill/>
          <a:ln w="9525">
            <a:noFill/>
            <a:miter lim="800000"/>
            <a:headEnd/>
            <a:tailEnd/>
          </a:ln>
        </p:spPr>
        <p:txBody>
          <a:bodyPr vert="horz" wrap="square" lIns="91383" tIns="45691" rIns="91383" bIns="45691" numCol="1" anchor="t" anchorCtr="0" compatLnSpc="1">
            <a:prstTxWarp prst="textNoShape">
              <a:avLst/>
            </a:prstTxWarp>
          </a:bodyPr>
          <a:lstStyle>
            <a:lvl1pPr algn="r" defTabSz="914378">
              <a:defRPr sz="1200" b="0">
                <a:solidFill>
                  <a:schemeClr val="tx1"/>
                </a:solidFill>
              </a:defRPr>
            </a:lvl1pPr>
          </a:lstStyle>
          <a:p>
            <a:pPr>
              <a:defRPr/>
            </a:pPr>
            <a:endParaRPr lang="en-GB"/>
          </a:p>
        </p:txBody>
      </p:sp>
      <p:sp>
        <p:nvSpPr>
          <p:cNvPr id="62468" name="Rectangle 4"/>
          <p:cNvSpPr>
            <a:spLocks noGrp="1" noChangeArrowheads="1"/>
          </p:cNvSpPr>
          <p:nvPr>
            <p:ph type="ftr" sz="quarter" idx="2"/>
          </p:nvPr>
        </p:nvSpPr>
        <p:spPr bwMode="auto">
          <a:xfrm>
            <a:off x="0" y="9427766"/>
            <a:ext cx="2945862" cy="497332"/>
          </a:xfrm>
          <a:prstGeom prst="rect">
            <a:avLst/>
          </a:prstGeom>
          <a:noFill/>
          <a:ln w="9525">
            <a:noFill/>
            <a:miter lim="800000"/>
            <a:headEnd/>
            <a:tailEnd/>
          </a:ln>
        </p:spPr>
        <p:txBody>
          <a:bodyPr vert="horz" wrap="square" lIns="91383" tIns="45691" rIns="91383" bIns="45691" numCol="1" anchor="b" anchorCtr="0" compatLnSpc="1">
            <a:prstTxWarp prst="textNoShape">
              <a:avLst/>
            </a:prstTxWarp>
          </a:bodyPr>
          <a:lstStyle>
            <a:lvl1pPr algn="l" defTabSz="914378">
              <a:defRPr sz="1200" b="0">
                <a:solidFill>
                  <a:schemeClr val="tx1"/>
                </a:solidFill>
              </a:defRPr>
            </a:lvl1pPr>
          </a:lstStyle>
          <a:p>
            <a:pPr>
              <a:defRPr/>
            </a:pPr>
            <a:endParaRPr lang="en-GB"/>
          </a:p>
        </p:txBody>
      </p:sp>
      <p:sp>
        <p:nvSpPr>
          <p:cNvPr id="62469" name="Rectangle 5"/>
          <p:cNvSpPr>
            <a:spLocks noGrp="1" noChangeArrowheads="1"/>
          </p:cNvSpPr>
          <p:nvPr>
            <p:ph type="sldNum" sz="quarter" idx="3"/>
          </p:nvPr>
        </p:nvSpPr>
        <p:spPr bwMode="auto">
          <a:xfrm>
            <a:off x="3850294" y="9427766"/>
            <a:ext cx="2945862" cy="497332"/>
          </a:xfrm>
          <a:prstGeom prst="rect">
            <a:avLst/>
          </a:prstGeom>
          <a:noFill/>
          <a:ln w="9525">
            <a:noFill/>
            <a:miter lim="800000"/>
            <a:headEnd/>
            <a:tailEnd/>
          </a:ln>
        </p:spPr>
        <p:txBody>
          <a:bodyPr vert="horz" wrap="square" lIns="91383" tIns="45691" rIns="91383" bIns="45691" numCol="1" anchor="b" anchorCtr="0" compatLnSpc="1">
            <a:prstTxWarp prst="textNoShape">
              <a:avLst/>
            </a:prstTxWarp>
          </a:bodyPr>
          <a:lstStyle>
            <a:lvl1pPr algn="r" defTabSz="914378">
              <a:defRPr sz="1200" b="0">
                <a:solidFill>
                  <a:schemeClr val="tx1"/>
                </a:solidFill>
              </a:defRPr>
            </a:lvl1pPr>
          </a:lstStyle>
          <a:p>
            <a:pPr>
              <a:defRPr/>
            </a:pPr>
            <a:fld id="{72DEFB99-373C-4D25-8622-12A22A00E22F}" type="slidenum">
              <a:rPr lang="en-GB"/>
              <a:pPr>
                <a:defRPr/>
              </a:pPr>
              <a:t>‹#›</a:t>
            </a:fld>
            <a:endParaRPr lang="en-GB"/>
          </a:p>
        </p:txBody>
      </p:sp>
    </p:spTree>
    <p:extLst>
      <p:ext uri="{BB962C8B-B14F-4D97-AF65-F5344CB8AC3E}">
        <p14:creationId xmlns:p14="http://schemas.microsoft.com/office/powerpoint/2010/main" val="42554905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1"/>
            <a:ext cx="2945862" cy="497333"/>
          </a:xfrm>
          <a:prstGeom prst="rect">
            <a:avLst/>
          </a:prstGeom>
          <a:noFill/>
          <a:ln w="9525">
            <a:noFill/>
            <a:miter lim="800000"/>
            <a:headEnd/>
            <a:tailEnd/>
          </a:ln>
        </p:spPr>
        <p:txBody>
          <a:bodyPr vert="horz" wrap="square" lIns="91383" tIns="45691" rIns="91383" bIns="45691" numCol="1" anchor="t" anchorCtr="0" compatLnSpc="1">
            <a:prstTxWarp prst="textNoShape">
              <a:avLst/>
            </a:prstTxWarp>
          </a:bodyPr>
          <a:lstStyle>
            <a:lvl1pPr algn="l" defTabSz="914378">
              <a:defRPr sz="1200" b="0" baseline="-25000">
                <a:solidFill>
                  <a:schemeClr val="tx1"/>
                </a:solidFill>
              </a:defRPr>
            </a:lvl1pPr>
          </a:lstStyle>
          <a:p>
            <a:pPr>
              <a:defRPr/>
            </a:pPr>
            <a:endParaRPr lang="en-GB"/>
          </a:p>
        </p:txBody>
      </p:sp>
      <p:sp>
        <p:nvSpPr>
          <p:cNvPr id="14339" name="Rectangle 3"/>
          <p:cNvSpPr>
            <a:spLocks noGrp="1" noChangeArrowheads="1"/>
          </p:cNvSpPr>
          <p:nvPr>
            <p:ph type="dt" idx="1"/>
          </p:nvPr>
        </p:nvSpPr>
        <p:spPr bwMode="auto">
          <a:xfrm>
            <a:off x="3851814" y="1"/>
            <a:ext cx="2945862" cy="497333"/>
          </a:xfrm>
          <a:prstGeom prst="rect">
            <a:avLst/>
          </a:prstGeom>
          <a:noFill/>
          <a:ln w="9525">
            <a:noFill/>
            <a:miter lim="800000"/>
            <a:headEnd/>
            <a:tailEnd/>
          </a:ln>
        </p:spPr>
        <p:txBody>
          <a:bodyPr vert="horz" wrap="square" lIns="91383" tIns="45691" rIns="91383" bIns="45691" numCol="1" anchor="t" anchorCtr="0" compatLnSpc="1">
            <a:prstTxWarp prst="textNoShape">
              <a:avLst/>
            </a:prstTxWarp>
          </a:bodyPr>
          <a:lstStyle>
            <a:lvl1pPr algn="r" defTabSz="914378">
              <a:defRPr sz="1200" b="0" baseline="-25000">
                <a:solidFill>
                  <a:schemeClr val="tx1"/>
                </a:solidFill>
              </a:defRPr>
            </a:lvl1pPr>
          </a:lstStyle>
          <a:p>
            <a:pPr>
              <a:defRPr/>
            </a:pPr>
            <a:endParaRPr lang="en-GB"/>
          </a:p>
        </p:txBody>
      </p:sp>
      <p:sp>
        <p:nvSpPr>
          <p:cNvPr id="52228" name="Rectangle 4"/>
          <p:cNvSpPr>
            <a:spLocks noGrp="1" noRot="1" noChangeAspect="1" noChangeArrowheads="1" noTextEdit="1"/>
          </p:cNvSpPr>
          <p:nvPr>
            <p:ph type="sldImg" idx="2"/>
          </p:nvPr>
        </p:nvSpPr>
        <p:spPr bwMode="auto">
          <a:xfrm>
            <a:off x="420688" y="742950"/>
            <a:ext cx="5956300" cy="3724275"/>
          </a:xfrm>
          <a:prstGeom prst="rect">
            <a:avLst/>
          </a:prstGeom>
          <a:noFill/>
          <a:ln w="9525">
            <a:solidFill>
              <a:srgbClr val="000000"/>
            </a:solidFill>
            <a:miter lim="800000"/>
            <a:headEnd/>
            <a:tailEnd/>
          </a:ln>
        </p:spPr>
      </p:sp>
      <p:sp>
        <p:nvSpPr>
          <p:cNvPr id="14341" name="Rectangle 5"/>
          <p:cNvSpPr>
            <a:spLocks noGrp="1" noChangeArrowheads="1"/>
          </p:cNvSpPr>
          <p:nvPr>
            <p:ph type="body" sz="quarter" idx="3"/>
          </p:nvPr>
        </p:nvSpPr>
        <p:spPr bwMode="auto">
          <a:xfrm>
            <a:off x="905952" y="4716193"/>
            <a:ext cx="4985772" cy="4466755"/>
          </a:xfrm>
          <a:prstGeom prst="rect">
            <a:avLst/>
          </a:prstGeom>
          <a:noFill/>
          <a:ln w="9525">
            <a:noFill/>
            <a:miter lim="800000"/>
            <a:headEnd/>
            <a:tailEnd/>
          </a:ln>
        </p:spPr>
        <p:txBody>
          <a:bodyPr vert="horz" wrap="square" lIns="91383" tIns="45691" rIns="91383" bIns="45691"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4342" name="Rectangle 6"/>
          <p:cNvSpPr>
            <a:spLocks noGrp="1" noChangeArrowheads="1"/>
          </p:cNvSpPr>
          <p:nvPr>
            <p:ph type="ftr" sz="quarter" idx="4"/>
          </p:nvPr>
        </p:nvSpPr>
        <p:spPr bwMode="auto">
          <a:xfrm>
            <a:off x="0" y="9429305"/>
            <a:ext cx="2945862" cy="497333"/>
          </a:xfrm>
          <a:prstGeom prst="rect">
            <a:avLst/>
          </a:prstGeom>
          <a:noFill/>
          <a:ln w="9525">
            <a:noFill/>
            <a:miter lim="800000"/>
            <a:headEnd/>
            <a:tailEnd/>
          </a:ln>
        </p:spPr>
        <p:txBody>
          <a:bodyPr vert="horz" wrap="square" lIns="91383" tIns="45691" rIns="91383" bIns="45691" numCol="1" anchor="b" anchorCtr="0" compatLnSpc="1">
            <a:prstTxWarp prst="textNoShape">
              <a:avLst/>
            </a:prstTxWarp>
          </a:bodyPr>
          <a:lstStyle>
            <a:lvl1pPr algn="l" defTabSz="914378">
              <a:defRPr sz="1200" b="0" baseline="-25000">
                <a:solidFill>
                  <a:schemeClr val="tx1"/>
                </a:solidFill>
              </a:defRPr>
            </a:lvl1pPr>
          </a:lstStyle>
          <a:p>
            <a:pPr>
              <a:defRPr/>
            </a:pPr>
            <a:endParaRPr lang="en-GB"/>
          </a:p>
        </p:txBody>
      </p:sp>
      <p:sp>
        <p:nvSpPr>
          <p:cNvPr id="14343" name="Rectangle 7"/>
          <p:cNvSpPr>
            <a:spLocks noGrp="1" noChangeArrowheads="1"/>
          </p:cNvSpPr>
          <p:nvPr>
            <p:ph type="sldNum" sz="quarter" idx="5"/>
          </p:nvPr>
        </p:nvSpPr>
        <p:spPr bwMode="auto">
          <a:xfrm>
            <a:off x="3851814" y="9429305"/>
            <a:ext cx="2945862" cy="497333"/>
          </a:xfrm>
          <a:prstGeom prst="rect">
            <a:avLst/>
          </a:prstGeom>
          <a:noFill/>
          <a:ln w="9525">
            <a:noFill/>
            <a:miter lim="800000"/>
            <a:headEnd/>
            <a:tailEnd/>
          </a:ln>
        </p:spPr>
        <p:txBody>
          <a:bodyPr vert="horz" wrap="square" lIns="91383" tIns="45691" rIns="91383" bIns="45691" numCol="1" anchor="b" anchorCtr="0" compatLnSpc="1">
            <a:prstTxWarp prst="textNoShape">
              <a:avLst/>
            </a:prstTxWarp>
          </a:bodyPr>
          <a:lstStyle>
            <a:lvl1pPr algn="r" defTabSz="914378">
              <a:defRPr sz="1200" b="0" baseline="-25000">
                <a:solidFill>
                  <a:schemeClr val="tx1"/>
                </a:solidFill>
              </a:defRPr>
            </a:lvl1pPr>
          </a:lstStyle>
          <a:p>
            <a:pPr>
              <a:defRPr/>
            </a:pPr>
            <a:fld id="{71BD6111-3AD9-4AD6-8E77-BAA3F93E6617}" type="slidenum">
              <a:rPr lang="en-US"/>
              <a:pPr>
                <a:defRPr/>
              </a:pPr>
              <a:t>‹#›</a:t>
            </a:fld>
            <a:endParaRPr lang="en-US"/>
          </a:p>
        </p:txBody>
      </p:sp>
    </p:spTree>
    <p:extLst>
      <p:ext uri="{BB962C8B-B14F-4D97-AF65-F5344CB8AC3E}">
        <p14:creationId xmlns:p14="http://schemas.microsoft.com/office/powerpoint/2010/main" val="77178963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ＭＳ Ｐゴシック" pitchFamily="1" charset="-128"/>
        <a:cs typeface="ＭＳ Ｐゴシック"/>
      </a:defRPr>
    </a:lvl1pPr>
    <a:lvl2pPr marL="457200" algn="l" rtl="0" eaLnBrk="0" fontAlgn="base" hangingPunct="0">
      <a:spcBef>
        <a:spcPct val="30000"/>
      </a:spcBef>
      <a:spcAft>
        <a:spcPct val="0"/>
      </a:spcAft>
      <a:defRPr sz="1200" kern="1200">
        <a:solidFill>
          <a:schemeClr val="tx1"/>
        </a:solidFill>
        <a:latin typeface="Arial" pitchFamily="34" charset="0"/>
        <a:ea typeface="ＭＳ Ｐゴシック" pitchFamily="1" charset="-128"/>
        <a:cs typeface="ＭＳ Ｐゴシック"/>
      </a:defRPr>
    </a:lvl2pPr>
    <a:lvl3pPr marL="914400" algn="l" rtl="0" eaLnBrk="0" fontAlgn="base" hangingPunct="0">
      <a:spcBef>
        <a:spcPct val="30000"/>
      </a:spcBef>
      <a:spcAft>
        <a:spcPct val="0"/>
      </a:spcAft>
      <a:defRPr sz="1200" kern="1200">
        <a:solidFill>
          <a:schemeClr val="tx1"/>
        </a:solidFill>
        <a:latin typeface="Arial" pitchFamily="34" charset="0"/>
        <a:ea typeface="ＭＳ Ｐゴシック" pitchFamily="1" charset="-128"/>
        <a:cs typeface="ＭＳ Ｐゴシック"/>
      </a:defRPr>
    </a:lvl3pPr>
    <a:lvl4pPr marL="1371600" algn="l" rtl="0" eaLnBrk="0" fontAlgn="base" hangingPunct="0">
      <a:spcBef>
        <a:spcPct val="30000"/>
      </a:spcBef>
      <a:spcAft>
        <a:spcPct val="0"/>
      </a:spcAft>
      <a:defRPr sz="1200" kern="1200">
        <a:solidFill>
          <a:schemeClr val="tx1"/>
        </a:solidFill>
        <a:latin typeface="Arial" pitchFamily="34" charset="0"/>
        <a:ea typeface="ＭＳ Ｐゴシック" pitchFamily="1" charset="-128"/>
        <a:cs typeface="ＭＳ Ｐゴシック"/>
      </a:defRPr>
    </a:lvl4pPr>
    <a:lvl5pPr marL="1828800" algn="l" rtl="0" eaLnBrk="0" fontAlgn="base" hangingPunct="0">
      <a:spcBef>
        <a:spcPct val="30000"/>
      </a:spcBef>
      <a:spcAft>
        <a:spcPct val="0"/>
      </a:spcAft>
      <a:defRPr sz="1200" kern="1200">
        <a:solidFill>
          <a:schemeClr val="tx1"/>
        </a:solidFill>
        <a:latin typeface="Arial" pitchFamily="34" charset="0"/>
        <a:ea typeface="ＭＳ Ｐゴシック" pitchFamily="1"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238597" name="Rectangle 5"/>
          <p:cNvSpPr>
            <a:spLocks noGrp="1" noChangeArrowheads="1"/>
          </p:cNvSpPr>
          <p:nvPr>
            <p:ph type="subTitle" idx="1" hasCustomPrompt="1"/>
          </p:nvPr>
        </p:nvSpPr>
        <p:spPr>
          <a:xfrm>
            <a:off x="1259632" y="5017741"/>
            <a:ext cx="6192688" cy="290309"/>
          </a:xfrm>
          <a:prstGeom prst="rect">
            <a:avLst/>
          </a:prstGeom>
        </p:spPr>
        <p:txBody>
          <a:bodyPr wrap="none" lIns="0" tIns="0" rIns="0" bIns="0" anchor="b" anchorCtr="0">
            <a:noAutofit/>
          </a:bodyPr>
          <a:lstStyle>
            <a:lvl1pPr marL="0" indent="0">
              <a:buFont typeface="Wingdings" pitchFamily="2" charset="2"/>
              <a:buNone/>
              <a:defRPr sz="2400" b="0">
                <a:solidFill>
                  <a:schemeClr val="accent4"/>
                </a:solidFill>
              </a:defRPr>
            </a:lvl1pPr>
          </a:lstStyle>
          <a:p>
            <a:r>
              <a:rPr lang="en-GB" dirty="0" smtClean="0"/>
              <a:t>Presenter’s name</a:t>
            </a:r>
            <a:endParaRPr lang="en-GB" dirty="0"/>
          </a:p>
        </p:txBody>
      </p:sp>
      <p:sp>
        <p:nvSpPr>
          <p:cNvPr id="22" name="Title 21"/>
          <p:cNvSpPr>
            <a:spLocks noGrp="1"/>
          </p:cNvSpPr>
          <p:nvPr>
            <p:ph type="title" hasCustomPrompt="1"/>
          </p:nvPr>
        </p:nvSpPr>
        <p:spPr>
          <a:xfrm>
            <a:off x="323528" y="4417673"/>
            <a:ext cx="7128792" cy="472447"/>
          </a:xfrm>
          <a:prstGeom prst="rect">
            <a:avLst/>
          </a:prstGeom>
        </p:spPr>
        <p:txBody>
          <a:bodyPr wrap="square" lIns="0" tIns="0" rIns="0" bIns="0"/>
          <a:lstStyle>
            <a:lvl1pPr>
              <a:defRPr sz="3200" b="0" baseline="0">
                <a:solidFill>
                  <a:schemeClr val="accent4"/>
                </a:solidFill>
              </a:defRPr>
            </a:lvl1pPr>
          </a:lstStyle>
          <a:p>
            <a:r>
              <a:rPr lang="en-US" dirty="0" smtClean="0"/>
              <a:t>Presentation title</a:t>
            </a:r>
            <a:endParaRPr lang="en-US" dirty="0"/>
          </a:p>
        </p:txBody>
      </p:sp>
    </p:spTree>
    <p:extLst>
      <p:ext uri="{BB962C8B-B14F-4D97-AF65-F5344CB8AC3E}">
        <p14:creationId xmlns:p14="http://schemas.microsoft.com/office/powerpoint/2010/main" val="402202475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lain text p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4"/>
                </a:solidFill>
              </a:defRPr>
            </a:lvl1pPr>
          </a:lstStyle>
          <a:p>
            <a:r>
              <a:rPr lang="en-US" dirty="0" smtClean="0"/>
              <a:t>Click to edit Master title style</a:t>
            </a:r>
            <a:endParaRPr lang="en-US" dirty="0"/>
          </a:p>
        </p:txBody>
      </p:sp>
      <p:sp>
        <p:nvSpPr>
          <p:cNvPr id="3" name="Text Placeholder 3"/>
          <p:cNvSpPr>
            <a:spLocks noGrp="1"/>
          </p:cNvSpPr>
          <p:nvPr>
            <p:ph type="body" sz="quarter" idx="10"/>
          </p:nvPr>
        </p:nvSpPr>
        <p:spPr>
          <a:xfrm>
            <a:off x="467544" y="1297327"/>
            <a:ext cx="8208144" cy="3600401"/>
          </a:xfrm>
          <a:prstGeom prst="rect">
            <a:avLst/>
          </a:prstGeom>
        </p:spPr>
        <p:txBody>
          <a:bodyPr>
            <a:normAutofit/>
          </a:bodyPr>
          <a:lstStyle>
            <a:lvl1pPr marL="0" indent="0">
              <a:buFontTx/>
              <a:buNone/>
              <a:defRPr sz="2400"/>
            </a:lvl1pPr>
            <a:lvl2pPr marL="800100" indent="-342900">
              <a:buFont typeface="Arial" panose="020B0604020202020204" pitchFamily="34" charset="0"/>
              <a:buChar char="•"/>
              <a:defRPr sz="2400"/>
            </a:lvl2pPr>
            <a:lvl3pPr marL="1257300" indent="-342900">
              <a:buFont typeface="Arial" panose="020B0604020202020204" pitchFamily="34" charset="0"/>
              <a:buChar char="•"/>
              <a:defRPr sz="2400"/>
            </a:lvl3pPr>
            <a:lvl4pPr marL="1714500" indent="-342900">
              <a:buFont typeface="Arial" panose="020B0604020202020204" pitchFamily="34" charset="0"/>
              <a:buChar char="•"/>
              <a:defRPr sz="2400"/>
            </a:lvl4pPr>
            <a:lvl5pPr marL="2171700" indent="-342900">
              <a:buFont typeface="Arial" panose="020B0604020202020204" pitchFamily="34" charset="0"/>
              <a:buChar char="•"/>
              <a:defRPr sz="2400"/>
            </a:lvl5pPr>
            <a:lvl6pPr marL="2628900" indent="-342900">
              <a:buFont typeface="Wingdings" panose="05000000000000000000" pitchFamily="2" charset="2"/>
              <a:buChar char="§"/>
              <a:defRPr/>
            </a:lvl6pPr>
            <a:lvl7pPr marL="3086100" indent="-342900">
              <a:buFont typeface="Wingdings" panose="05000000000000000000" pitchFamily="2" charset="2"/>
              <a:buChar char="§"/>
              <a:defRPr/>
            </a:lvl7pPr>
            <a:lvl8pPr marL="3543300" indent="-342900">
              <a:buFont typeface="Wingdings" panose="05000000000000000000" pitchFamily="2" charset="2"/>
              <a:buChar char="§"/>
              <a:defRPr/>
            </a:lvl8pPr>
            <a:lvl9pPr marL="4000500" indent="-342900">
              <a:buFont typeface="Wingdings" panose="05000000000000000000" pitchFamily="2" charset="2"/>
              <a:buChar char="§"/>
              <a:defRPr/>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123742661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 text p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467544" y="1297327"/>
            <a:ext cx="8208144" cy="3600401"/>
          </a:xfrm>
          <a:prstGeom prst="rect">
            <a:avLst/>
          </a:prstGeom>
        </p:spPr>
        <p:txBody>
          <a:bodyPr>
            <a:normAutofit/>
          </a:bodyPr>
          <a:lstStyle>
            <a:lvl1pPr marL="342900" indent="-342900">
              <a:buFont typeface="Arial" panose="020B0604020202020204" pitchFamily="34" charset="0"/>
              <a:buChar char="•"/>
              <a:defRPr sz="2400"/>
            </a:lvl1pPr>
            <a:lvl2pPr marL="800100" indent="-342900">
              <a:buFont typeface="Arial" panose="020B0604020202020204" pitchFamily="34" charset="0"/>
              <a:buChar char="•"/>
              <a:defRPr sz="2400"/>
            </a:lvl2pPr>
            <a:lvl3pPr marL="1257300" indent="-342900">
              <a:buFont typeface="Arial" panose="020B0604020202020204" pitchFamily="34" charset="0"/>
              <a:buChar char="•"/>
              <a:defRPr sz="2400"/>
            </a:lvl3pPr>
            <a:lvl4pPr marL="1714500" indent="-342900">
              <a:buFont typeface="Arial" panose="020B0604020202020204" pitchFamily="34" charset="0"/>
              <a:buChar char="•"/>
              <a:defRPr sz="2400"/>
            </a:lvl4pPr>
            <a:lvl5pPr marL="2171700" indent="-342900">
              <a:buFont typeface="Arial" panose="020B0604020202020204" pitchFamily="34" charset="0"/>
              <a:buChar char="•"/>
              <a:defRPr sz="2400"/>
            </a:lvl5pPr>
            <a:lvl6pPr marL="2628900" indent="-342900">
              <a:buFont typeface="Wingdings" panose="05000000000000000000" pitchFamily="2" charset="2"/>
              <a:buChar char="§"/>
              <a:defRPr baseline="0"/>
            </a:lvl6pPr>
            <a:lvl7pPr marL="3086100" indent="-342900">
              <a:buFont typeface="Wingdings" panose="05000000000000000000" pitchFamily="2" charset="2"/>
              <a:buChar char="§"/>
              <a:defRPr baseline="0"/>
            </a:lvl7pPr>
            <a:lvl8pPr marL="3543300" indent="-342900">
              <a:buFont typeface="Wingdings" panose="05000000000000000000" pitchFamily="2" charset="2"/>
              <a:buChar char="§"/>
              <a:defRPr/>
            </a:lvl8pPr>
            <a:lvl9pPr marL="4000500" indent="-342900">
              <a:buFont typeface="Wingdings" panose="05000000000000000000" pitchFamily="2" charset="2"/>
              <a:buChar char="§"/>
              <a:defRPr/>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extLst>
      <p:ext uri="{BB962C8B-B14F-4D97-AF65-F5344CB8AC3E}">
        <p14:creationId xmlns:p14="http://schemas.microsoft.com/office/powerpoint/2010/main" val="15167790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screen">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66610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ack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46838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628097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lete Blank">
    <p:spTree>
      <p:nvGrpSpPr>
        <p:cNvPr id="1" name=""/>
        <p:cNvGrpSpPr/>
        <p:nvPr/>
      </p:nvGrpSpPr>
      <p:grpSpPr>
        <a:xfrm>
          <a:off x="0" y="0"/>
          <a:ext cx="0" cy="0"/>
          <a:chOff x="0" y="0"/>
          <a:chExt cx="0" cy="0"/>
        </a:xfrm>
      </p:grpSpPr>
      <p:sp>
        <p:nvSpPr>
          <p:cNvPr id="3" name="Rectangle 2"/>
          <p:cNvSpPr/>
          <p:nvPr userDrawn="1"/>
        </p:nvSpPr>
        <p:spPr>
          <a:xfrm>
            <a:off x="0" y="4537687"/>
            <a:ext cx="9144000" cy="1177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362734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omplete Blank">
    <p:spTree>
      <p:nvGrpSpPr>
        <p:cNvPr id="1" name=""/>
        <p:cNvGrpSpPr/>
        <p:nvPr/>
      </p:nvGrpSpPr>
      <p:grpSpPr>
        <a:xfrm>
          <a:off x="0" y="0"/>
          <a:ext cx="0" cy="0"/>
          <a:chOff x="0" y="0"/>
          <a:chExt cx="0" cy="0"/>
        </a:xfrm>
      </p:grpSpPr>
      <p:sp>
        <p:nvSpPr>
          <p:cNvPr id="3" name="Rectangle 2"/>
          <p:cNvSpPr/>
          <p:nvPr userDrawn="1"/>
        </p:nvSpPr>
        <p:spPr>
          <a:xfrm>
            <a:off x="0" y="4537687"/>
            <a:ext cx="9144000" cy="1177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449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e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itle Placeholder 3"/>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2" name="Text Placeholder 1"/>
          <p:cNvSpPr>
            <a:spLocks noGrp="1"/>
          </p:cNvSpPr>
          <p:nvPr>
            <p:ph type="body" idx="1"/>
          </p:nvPr>
        </p:nvSpPr>
        <p:spPr>
          <a:xfrm>
            <a:off x="457200" y="1333501"/>
            <a:ext cx="8229600" cy="368424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5" name="Picture 4"/>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467544" y="5283323"/>
            <a:ext cx="1438656" cy="248920"/>
          </a:xfrm>
          <a:prstGeom prst="rect">
            <a:avLst/>
          </a:prstGeom>
        </p:spPr>
      </p:pic>
      <p:cxnSp>
        <p:nvCxnSpPr>
          <p:cNvPr id="7" name="Straight Connector 6"/>
          <p:cNvCxnSpPr/>
          <p:nvPr userDrawn="1"/>
        </p:nvCxnSpPr>
        <p:spPr>
          <a:xfrm>
            <a:off x="467544" y="5077747"/>
            <a:ext cx="8208912"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pic>
        <p:nvPicPr>
          <p:cNvPr id="8" name="Picture 7"/>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596336" y="5196771"/>
            <a:ext cx="1080120" cy="422025"/>
          </a:xfrm>
          <a:prstGeom prst="rect">
            <a:avLst/>
          </a:prstGeom>
        </p:spPr>
      </p:pic>
    </p:spTree>
    <p:extLst>
      <p:ext uri="{BB962C8B-B14F-4D97-AF65-F5344CB8AC3E}">
        <p14:creationId xmlns:p14="http://schemas.microsoft.com/office/powerpoint/2010/main" val="4181589520"/>
      </p:ext>
    </p:extLst>
  </p:cSld>
  <p:clrMap bg1="lt1" tx1="dk1" bg2="lt2" tx2="dk2" accent1="accent1" accent2="accent2" accent3="accent3" accent4="accent4" accent5="accent5" accent6="accent6" hlink="hlink" folHlink="folHlink"/>
  <p:sldLayoutIdLst>
    <p:sldLayoutId id="2147484031" r:id="rId1"/>
    <p:sldLayoutId id="2147484032" r:id="rId2"/>
    <p:sldLayoutId id="2147484039" r:id="rId3"/>
    <p:sldLayoutId id="2147484043" r:id="rId4"/>
    <p:sldLayoutId id="2147484042" r:id="rId5"/>
    <p:sldLayoutId id="2147484044" r:id="rId6"/>
    <p:sldLayoutId id="2147484045" r:id="rId7"/>
    <p:sldLayoutId id="2147484046" r:id="rId8"/>
  </p:sldLayoutIdLst>
  <p:timing>
    <p:tnLst>
      <p:par>
        <p:cTn id="1" dur="indefinite" restart="never" nodeType="tmRoot"/>
      </p:par>
    </p:tnLst>
  </p:timing>
  <p:txStyles>
    <p:titleStyle>
      <a:lvl1pPr algn="l" defTabSz="914400" rtl="0" eaLnBrk="1" latinLnBrk="0" hangingPunct="1">
        <a:spcBef>
          <a:spcPct val="0"/>
        </a:spcBef>
        <a:buNone/>
        <a:defRPr sz="3200" kern="1200">
          <a:solidFill>
            <a:schemeClr val="accent4"/>
          </a:solidFill>
          <a:latin typeface="+mj-lt"/>
          <a:ea typeface="+mj-ea"/>
          <a:cs typeface="+mj-cs"/>
        </a:defRPr>
      </a:lvl1pPr>
    </p:titleStyle>
    <p:bodyStyle>
      <a:lvl1pPr marL="0" indent="0" algn="l" defTabSz="914400" rtl="0" eaLnBrk="1" latinLnBrk="0" hangingPunct="1">
        <a:spcBef>
          <a:spcPct val="20000"/>
        </a:spcBef>
        <a:buFontTx/>
        <a:buNone/>
        <a:defRPr sz="2400" kern="1200" baseline="0">
          <a:solidFill>
            <a:schemeClr val="tx1">
              <a:lumMod val="50000"/>
            </a:schemeClr>
          </a:solidFill>
          <a:latin typeface="+mn-lt"/>
          <a:ea typeface="+mn-ea"/>
          <a:cs typeface="+mn-cs"/>
        </a:defRPr>
      </a:lvl1pPr>
      <a:lvl2pPr marL="800100" indent="-342900" algn="l" defTabSz="914400" rtl="0" eaLnBrk="1" latinLnBrk="0" hangingPunct="1">
        <a:spcBef>
          <a:spcPct val="20000"/>
        </a:spcBef>
        <a:buFont typeface="Arial" panose="020B0604020202020204" pitchFamily="34" charset="0"/>
        <a:buChar char="•"/>
        <a:defRPr sz="2400" kern="1200" baseline="0">
          <a:solidFill>
            <a:schemeClr val="tx1">
              <a:lumMod val="50000"/>
            </a:schemeClr>
          </a:solidFill>
          <a:latin typeface="+mn-lt"/>
          <a:ea typeface="+mn-ea"/>
          <a:cs typeface="+mn-cs"/>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lumMod val="50000"/>
            </a:schemeClr>
          </a:solidFill>
          <a:latin typeface="+mn-lt"/>
          <a:ea typeface="+mn-ea"/>
          <a:cs typeface="+mn-cs"/>
        </a:defRPr>
      </a:lvl3pPr>
      <a:lvl4pPr marL="1714500" indent="-342900" algn="l" defTabSz="914400" rtl="0" eaLnBrk="1" latinLnBrk="0" hangingPunct="1">
        <a:spcBef>
          <a:spcPct val="20000"/>
        </a:spcBef>
        <a:buFont typeface="Arial" panose="020B0604020202020204" pitchFamily="34" charset="0"/>
        <a:buChar char="•"/>
        <a:defRPr sz="2400" kern="1200">
          <a:solidFill>
            <a:schemeClr val="tx1">
              <a:lumMod val="50000"/>
            </a:schemeClr>
          </a:solidFill>
          <a:latin typeface="+mn-lt"/>
          <a:ea typeface="+mn-ea"/>
          <a:cs typeface="+mn-cs"/>
        </a:defRPr>
      </a:lvl4pPr>
      <a:lvl5pPr marL="2171700" indent="-342900" algn="l" defTabSz="914400" rtl="0" eaLnBrk="1" latinLnBrk="0" hangingPunct="1">
        <a:spcBef>
          <a:spcPct val="20000"/>
        </a:spcBef>
        <a:buFont typeface="Arial" panose="020B0604020202020204" pitchFamily="34" charset="0"/>
        <a:buChar char="•"/>
        <a:defRPr sz="2400" kern="1200">
          <a:solidFill>
            <a:schemeClr val="tx1">
              <a:lumMod val="50000"/>
            </a:schemeClr>
          </a:solidFill>
          <a:latin typeface="+mn-lt"/>
          <a:ea typeface="+mn-ea"/>
          <a:cs typeface="+mn-cs"/>
        </a:defRPr>
      </a:lvl5pPr>
      <a:lvl6pPr marL="2628900" indent="-342900" algn="l" defTabSz="914400" rtl="0" eaLnBrk="1" latinLnBrk="0" hangingPunct="1">
        <a:spcBef>
          <a:spcPct val="20000"/>
        </a:spcBef>
        <a:buFont typeface="Wingdings" panose="05000000000000000000" pitchFamily="2" charset="2"/>
        <a:buChar char="§"/>
        <a:defRPr sz="2000" kern="1200">
          <a:solidFill>
            <a:schemeClr val="tx1">
              <a:lumMod val="50000"/>
            </a:schemeClr>
          </a:solidFill>
          <a:latin typeface="+mn-lt"/>
          <a:ea typeface="+mn-ea"/>
          <a:cs typeface="+mn-cs"/>
        </a:defRPr>
      </a:lvl6pPr>
      <a:lvl7pPr marL="3086100" indent="-342900" algn="l" defTabSz="914400" rtl="0" eaLnBrk="1" latinLnBrk="0" hangingPunct="1">
        <a:spcBef>
          <a:spcPct val="20000"/>
        </a:spcBef>
        <a:buFont typeface="Wingdings" panose="05000000000000000000" pitchFamily="2" charset="2"/>
        <a:buChar char="§"/>
        <a:defRPr sz="2000" kern="1200">
          <a:solidFill>
            <a:schemeClr val="tx1">
              <a:lumMod val="50000"/>
            </a:schemeClr>
          </a:solidFill>
          <a:latin typeface="+mn-lt"/>
          <a:ea typeface="+mn-ea"/>
          <a:cs typeface="+mn-cs"/>
        </a:defRPr>
      </a:lvl7pPr>
      <a:lvl8pPr marL="3543300" indent="-342900" algn="l" defTabSz="914400" rtl="0" eaLnBrk="1" latinLnBrk="0" hangingPunct="1">
        <a:spcBef>
          <a:spcPct val="20000"/>
        </a:spcBef>
        <a:buFont typeface="Wingdings" panose="05000000000000000000" pitchFamily="2" charset="2"/>
        <a:buChar char="§"/>
        <a:defRPr sz="2000" kern="1200">
          <a:solidFill>
            <a:schemeClr val="tx1">
              <a:lumMod val="50000"/>
            </a:schemeClr>
          </a:solidFill>
          <a:latin typeface="+mn-lt"/>
          <a:ea typeface="+mn-ea"/>
          <a:cs typeface="+mn-cs"/>
        </a:defRPr>
      </a:lvl8pPr>
      <a:lvl9pPr marL="4000500" indent="-342900" algn="l" defTabSz="914400" rtl="0" eaLnBrk="1" latinLnBrk="0" hangingPunct="1">
        <a:spcBef>
          <a:spcPct val="20000"/>
        </a:spcBef>
        <a:buFont typeface="Wingdings" panose="05000000000000000000" pitchFamily="2" charset="2"/>
        <a:buChar char="§"/>
        <a:defRPr sz="2000" kern="1200" baseline="0">
          <a:solidFill>
            <a:schemeClr val="tx1">
              <a:lumMod val="50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myaccount.capita-cs.co.uk/Notifications/newsfeed-school-census-autumn-2015-england/" TargetMode="External"/><Relationship Id="rId2" Type="http://schemas.openxmlformats.org/officeDocument/2006/relationships/hyperlink" Target="https://myaccount.capita-cs.co.uk/hot-topics/school-census-england/" TargetMode="External"/><Relationship Id="rId1" Type="http://schemas.openxmlformats.org/officeDocument/2006/relationships/slideLayout" Target="../slideLayouts/slideLayout2.xml"/><Relationship Id="rId6" Type="http://schemas.openxmlformats.org/officeDocument/2006/relationships/hyperlink" Target="https://www.gov.uk/school-census" TargetMode="External"/><Relationship Id="rId5" Type="http://schemas.openxmlformats.org/officeDocument/2006/relationships/hyperlink" Target="https://myaccount.capita-cs.co.uk/Notifications/newsfeed-200-filesets" TargetMode="External"/><Relationship Id="rId4" Type="http://schemas.openxmlformats.org/officeDocument/2006/relationships/hyperlink" Target="https://myaccount.capita-cs.co.uk/hot-topics/filesets-statutory-returns/"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2" Type="http://schemas.openxmlformats.org/officeDocument/2006/relationships/image" Target="../media/image184.png"/><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2" Type="http://schemas.openxmlformats.org/officeDocument/2006/relationships/image" Target="../media/image186.png"/><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image" Target="../media/image187.png"/><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2" Type="http://schemas.openxmlformats.org/officeDocument/2006/relationships/image" Target="../media/image189.png"/><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2" Type="http://schemas.openxmlformats.org/officeDocument/2006/relationships/image" Target="../media/image19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2" Type="http://schemas.openxmlformats.org/officeDocument/2006/relationships/image" Target="../media/image195.png"/><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2" Type="http://schemas.openxmlformats.org/officeDocument/2006/relationships/image" Target="../media/image202.png"/><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2" Type="http://schemas.openxmlformats.org/officeDocument/2006/relationships/image" Target="../media/image203.png"/><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2" Type="http://schemas.openxmlformats.org/officeDocument/2006/relationships/image" Target="../media/image204.png"/><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image" Target="../media/image205.png"/><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2" Type="http://schemas.openxmlformats.org/officeDocument/2006/relationships/image" Target="../media/image206.png"/><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2" Type="http://schemas.openxmlformats.org/officeDocument/2006/relationships/image" Target="../media/image207.png"/><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2" Type="http://schemas.openxmlformats.org/officeDocument/2006/relationships/image" Target="../media/image208.png"/><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2" Type="http://schemas.openxmlformats.org/officeDocument/2006/relationships/image" Target="../media/image209.png"/><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image" Target="../media/image210.png"/><Relationship Id="rId1" Type="http://schemas.openxmlformats.org/officeDocument/2006/relationships/slideLayout" Target="../slideLayouts/slideLayout4.xml"/><Relationship Id="rId5" Type="http://schemas.openxmlformats.org/officeDocument/2006/relationships/slide" Target="slide3.xml"/><Relationship Id="rId4" Type="http://schemas.openxmlformats.org/officeDocument/2006/relationships/image" Target="../media/image212.emf"/></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39.xml"/><Relationship Id="rId13" Type="http://schemas.openxmlformats.org/officeDocument/2006/relationships/slide" Target="slide191.xml"/><Relationship Id="rId3" Type="http://schemas.openxmlformats.org/officeDocument/2006/relationships/slide" Target="slide12.xml"/><Relationship Id="rId7" Type="http://schemas.openxmlformats.org/officeDocument/2006/relationships/slide" Target="slide31.xml"/><Relationship Id="rId12" Type="http://schemas.openxmlformats.org/officeDocument/2006/relationships/slide" Target="slide171.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24.xml"/><Relationship Id="rId11" Type="http://schemas.openxmlformats.org/officeDocument/2006/relationships/slide" Target="slide153.xml"/><Relationship Id="rId5" Type="http://schemas.openxmlformats.org/officeDocument/2006/relationships/slide" Target="slide17.xml"/><Relationship Id="rId10" Type="http://schemas.openxmlformats.org/officeDocument/2006/relationships/slide" Target="slide57.xml"/><Relationship Id="rId4" Type="http://schemas.openxmlformats.org/officeDocument/2006/relationships/slide" Target="slide15.xml"/><Relationship Id="rId9" Type="http://schemas.openxmlformats.org/officeDocument/2006/relationships/slide" Target="slide54.xml"/><Relationship Id="rId14" Type="http://schemas.openxmlformats.org/officeDocument/2006/relationships/slide" Target="slide218.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b="16729"/>
          <a:stretch>
            <a:fillRect/>
          </a:stretch>
        </p:blipFill>
        <p:spPr>
          <a:xfrm>
            <a:off x="0" y="0"/>
            <a:ext cx="9144000" cy="4441676"/>
          </a:xfrm>
          <a:prstGeom prst="rect">
            <a:avLst/>
          </a:prstGeom>
        </p:spPr>
      </p:pic>
      <p:sp>
        <p:nvSpPr>
          <p:cNvPr id="4" name="Title 3"/>
          <p:cNvSpPr>
            <a:spLocks noGrp="1"/>
          </p:cNvSpPr>
          <p:nvPr>
            <p:ph type="title"/>
          </p:nvPr>
        </p:nvSpPr>
        <p:spPr>
          <a:xfrm>
            <a:off x="323528" y="4537687"/>
            <a:ext cx="8064896" cy="1056117"/>
          </a:xfrm>
        </p:spPr>
        <p:txBody>
          <a:bodyPr>
            <a:normAutofit/>
          </a:bodyPr>
          <a:lstStyle/>
          <a:p>
            <a:r>
              <a:rPr lang="en-US" dirty="0" smtClean="0"/>
              <a:t>School Census Autumn 2015 </a:t>
            </a:r>
            <a:br>
              <a:rPr lang="en-US" dirty="0" smtClean="0"/>
            </a:br>
            <a:r>
              <a:rPr lang="en-US" dirty="0" smtClean="0"/>
              <a:t>Secondary </a:t>
            </a:r>
            <a:r>
              <a:rPr lang="en-US" smtClean="0"/>
              <a:t>School Demonstration </a:t>
            </a:r>
            <a:endParaRPr lang="en-US" dirty="0"/>
          </a:p>
        </p:txBody>
      </p:sp>
      <p:sp>
        <p:nvSpPr>
          <p:cNvPr id="7" name="TextBox 6"/>
          <p:cNvSpPr txBox="1"/>
          <p:nvPr/>
        </p:nvSpPr>
        <p:spPr>
          <a:xfrm>
            <a:off x="7956376" y="-22820"/>
            <a:ext cx="1224136" cy="261610"/>
          </a:xfrm>
          <a:prstGeom prst="rect">
            <a:avLst/>
          </a:prstGeom>
          <a:noFill/>
        </p:spPr>
        <p:txBody>
          <a:bodyPr wrap="square" rtlCol="0">
            <a:spAutoFit/>
          </a:bodyPr>
          <a:lstStyle/>
          <a:p>
            <a:pPr algn="r"/>
            <a:r>
              <a:rPr lang="en-GB" sz="1100" smtClean="0">
                <a:solidFill>
                  <a:srgbClr val="F0AB00"/>
                </a:solidFill>
              </a:rPr>
              <a:t>Version 1.0</a:t>
            </a:r>
            <a:endParaRPr lang="en-GB" sz="1100" dirty="0">
              <a:solidFill>
                <a:srgbClr val="F0AB00"/>
              </a:solidFill>
            </a:endParaRPr>
          </a:p>
        </p:txBody>
      </p:sp>
    </p:spTree>
    <p:extLst>
      <p:ext uri="{BB962C8B-B14F-4D97-AF65-F5344CB8AC3E}">
        <p14:creationId xmlns:p14="http://schemas.microsoft.com/office/powerpoint/2010/main" val="745757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993028" y="71969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748921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539318" y="1871825"/>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214225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539317" y="2231866"/>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620953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6203614" y="1871825"/>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900962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4303299" y="179981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2411760" y="2871787"/>
            <a:ext cx="2880320" cy="1713905"/>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A combination of Withdrawn as a Status and a from date indicating the first day of Academic Year 2015/16 can be helpful for finding records where Withdrawal Reason should be provided.</a:t>
            </a:r>
            <a:endParaRPr lang="en-GB" sz="1400" b="0" dirty="0">
              <a:solidFill>
                <a:srgbClr val="FFFF99"/>
              </a:solidFill>
            </a:endParaRPr>
          </a:p>
        </p:txBody>
      </p:sp>
    </p:spTree>
    <p:extLst>
      <p:ext uri="{BB962C8B-B14F-4D97-AF65-F5344CB8AC3E}">
        <p14:creationId xmlns:p14="http://schemas.microsoft.com/office/powerpoint/2010/main" val="2512380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Tree>
    <p:extLst>
      <p:ext uri="{BB962C8B-B14F-4D97-AF65-F5344CB8AC3E}">
        <p14:creationId xmlns:p14="http://schemas.microsoft.com/office/powerpoint/2010/main" val="3330893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6347630" y="1871825"/>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16993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5720" y="0"/>
            <a:ext cx="9189720" cy="5743575"/>
          </a:xfrm>
          <a:prstGeom prst="rect">
            <a:avLst/>
          </a:prstGeom>
        </p:spPr>
      </p:pic>
      <p:sp>
        <p:nvSpPr>
          <p:cNvPr id="3" name="Up Arrow 2"/>
          <p:cNvSpPr/>
          <p:nvPr/>
        </p:nvSpPr>
        <p:spPr bwMode="auto">
          <a:xfrm rot="19722117">
            <a:off x="3467309" y="1871825"/>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137594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467309" y="1943834"/>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857718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4303299" y="1799817"/>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800216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Tree>
    <p:extLst>
      <p:ext uri="{BB962C8B-B14F-4D97-AF65-F5344CB8AC3E}">
        <p14:creationId xmlns:p14="http://schemas.microsoft.com/office/powerpoint/2010/main" val="1152488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4807355" y="333070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460222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6347629" y="1871825"/>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508693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586990" y="2087849"/>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5" name="Rectangle 4"/>
          <p:cNvSpPr/>
          <p:nvPr/>
        </p:nvSpPr>
        <p:spPr>
          <a:xfrm>
            <a:off x="1115616" y="2569468"/>
            <a:ext cx="1944216" cy="993825"/>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I can select and de-select some of the columns</a:t>
            </a:r>
            <a:endParaRPr lang="en-GB" sz="1400" b="0" dirty="0">
              <a:solidFill>
                <a:srgbClr val="FFFF99"/>
              </a:solidFill>
            </a:endParaRPr>
          </a:p>
        </p:txBody>
      </p:sp>
    </p:spTree>
    <p:extLst>
      <p:ext uri="{BB962C8B-B14F-4D97-AF65-F5344CB8AC3E}">
        <p14:creationId xmlns:p14="http://schemas.microsoft.com/office/powerpoint/2010/main" val="3956982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971365" y="2303874"/>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939816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827349" y="2231866"/>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305405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4835461" y="3816042"/>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987724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4" name="Rectangle 3"/>
          <p:cNvSpPr/>
          <p:nvPr/>
        </p:nvSpPr>
        <p:spPr>
          <a:xfrm>
            <a:off x="3586748" y="2374874"/>
            <a:ext cx="2016224" cy="993825"/>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Here I have replaced the ULN with the Admission Number</a:t>
            </a:r>
            <a:endParaRPr lang="en-GB" sz="1400" b="0" dirty="0">
              <a:solidFill>
                <a:srgbClr val="FFFF99"/>
              </a:solidFill>
            </a:endParaRPr>
          </a:p>
        </p:txBody>
      </p:sp>
    </p:spTree>
    <p:extLst>
      <p:ext uri="{BB962C8B-B14F-4D97-AF65-F5344CB8AC3E}">
        <p14:creationId xmlns:p14="http://schemas.microsoft.com/office/powerpoint/2010/main" val="112741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171165" y="208785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3022114" y="1982402"/>
            <a:ext cx="3145492" cy="1778770"/>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The Compare with Previous Autumn report won’t be very interested in this case as I have copied data from the previous return, but if I had obtained all the information from Course Manager this report would have been very important.</a:t>
            </a:r>
            <a:endParaRPr lang="en-GB" sz="1400" b="0" dirty="0">
              <a:solidFill>
                <a:srgbClr val="FFFF99"/>
              </a:solidFill>
            </a:endParaRPr>
          </a:p>
        </p:txBody>
      </p:sp>
    </p:spTree>
    <p:extLst>
      <p:ext uri="{BB962C8B-B14F-4D97-AF65-F5344CB8AC3E}">
        <p14:creationId xmlns:p14="http://schemas.microsoft.com/office/powerpoint/2010/main" val="347053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993027" y="22437"/>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54111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89720" cy="5743575"/>
          </a:xfrm>
          <a:prstGeom prst="rect">
            <a:avLst/>
          </a:prstGeom>
        </p:spPr>
      </p:pic>
      <p:sp>
        <p:nvSpPr>
          <p:cNvPr id="5" name="Up Arrow 4"/>
          <p:cNvSpPr/>
          <p:nvPr/>
        </p:nvSpPr>
        <p:spPr bwMode="auto">
          <a:xfrm rot="19722117">
            <a:off x="4115382" y="2087849"/>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6" name="Rectangle 5"/>
          <p:cNvSpPr/>
          <p:nvPr/>
        </p:nvSpPr>
        <p:spPr>
          <a:xfrm>
            <a:off x="3347864" y="2569468"/>
            <a:ext cx="2485990" cy="1296144"/>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As I copied information from the previous return, this comparison with Course Manager is important.</a:t>
            </a:r>
            <a:endParaRPr lang="en-GB" sz="1400" b="0" dirty="0">
              <a:solidFill>
                <a:srgbClr val="FFFF99"/>
              </a:solidFill>
            </a:endParaRPr>
          </a:p>
        </p:txBody>
      </p:sp>
    </p:spTree>
    <p:extLst>
      <p:ext uri="{BB962C8B-B14F-4D97-AF65-F5344CB8AC3E}">
        <p14:creationId xmlns:p14="http://schemas.microsoft.com/office/powerpoint/2010/main" val="2812814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290">
                                          <p:stCondLst>
                                            <p:cond delay="0"/>
                                          </p:stCondLst>
                                        </p:cTn>
                                        <p:tgtEl>
                                          <p:spTgt spid="5"/>
                                        </p:tgtEl>
                                      </p:cBhvr>
                                    </p:animEffect>
                                    <p:anim calcmode="lin" valueType="num">
                                      <p:cBhvr>
                                        <p:cTn id="8" dur="911"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5"/>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5"/>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5"/>
                                        </p:tgtEl>
                                        <p:attrNameLst>
                                          <p:attrName>ppt_y</p:attrName>
                                        </p:attrNameLst>
                                      </p:cBhvr>
                                      <p:tavLst>
                                        <p:tav tm="0" fmla="#ppt_y-sin(pi*$)/81">
                                          <p:val>
                                            <p:fltVal val="0"/>
                                          </p:val>
                                        </p:tav>
                                        <p:tav tm="100000">
                                          <p:val>
                                            <p:fltVal val="1"/>
                                          </p:val>
                                        </p:tav>
                                      </p:tavLst>
                                    </p:anim>
                                    <p:animScale>
                                      <p:cBhvr>
                                        <p:cTn id="13" dur="13">
                                          <p:stCondLst>
                                            <p:cond delay="325"/>
                                          </p:stCondLst>
                                        </p:cTn>
                                        <p:tgtEl>
                                          <p:spTgt spid="5"/>
                                        </p:tgtEl>
                                      </p:cBhvr>
                                      <p:to x="100000" y="60000"/>
                                    </p:animScale>
                                    <p:animScale>
                                      <p:cBhvr>
                                        <p:cTn id="14" dur="83" decel="50000">
                                          <p:stCondLst>
                                            <p:cond delay="338"/>
                                          </p:stCondLst>
                                        </p:cTn>
                                        <p:tgtEl>
                                          <p:spTgt spid="5"/>
                                        </p:tgtEl>
                                      </p:cBhvr>
                                      <p:to x="100000" y="100000"/>
                                    </p:animScale>
                                    <p:animScale>
                                      <p:cBhvr>
                                        <p:cTn id="15" dur="13">
                                          <p:stCondLst>
                                            <p:cond delay="656"/>
                                          </p:stCondLst>
                                        </p:cTn>
                                        <p:tgtEl>
                                          <p:spTgt spid="5"/>
                                        </p:tgtEl>
                                      </p:cBhvr>
                                      <p:to x="100000" y="80000"/>
                                    </p:animScale>
                                    <p:animScale>
                                      <p:cBhvr>
                                        <p:cTn id="16" dur="83" decel="50000">
                                          <p:stCondLst>
                                            <p:cond delay="669"/>
                                          </p:stCondLst>
                                        </p:cTn>
                                        <p:tgtEl>
                                          <p:spTgt spid="5"/>
                                        </p:tgtEl>
                                      </p:cBhvr>
                                      <p:to x="100000" y="100000"/>
                                    </p:animScale>
                                    <p:animScale>
                                      <p:cBhvr>
                                        <p:cTn id="17" dur="13">
                                          <p:stCondLst>
                                            <p:cond delay="821"/>
                                          </p:stCondLst>
                                        </p:cTn>
                                        <p:tgtEl>
                                          <p:spTgt spid="5"/>
                                        </p:tgtEl>
                                      </p:cBhvr>
                                      <p:to x="100000" y="90000"/>
                                    </p:animScale>
                                    <p:animScale>
                                      <p:cBhvr>
                                        <p:cTn id="18" dur="83" decel="50000">
                                          <p:stCondLst>
                                            <p:cond delay="834"/>
                                          </p:stCondLst>
                                        </p:cTn>
                                        <p:tgtEl>
                                          <p:spTgt spid="5"/>
                                        </p:tgtEl>
                                      </p:cBhvr>
                                      <p:to x="100000" y="100000"/>
                                    </p:animScale>
                                    <p:animScale>
                                      <p:cBhvr>
                                        <p:cTn id="19" dur="13">
                                          <p:stCondLst>
                                            <p:cond delay="904"/>
                                          </p:stCondLst>
                                        </p:cTn>
                                        <p:tgtEl>
                                          <p:spTgt spid="5"/>
                                        </p:tgtEl>
                                      </p:cBhvr>
                                      <p:to x="100000" y="95000"/>
                                    </p:animScale>
                                    <p:animScale>
                                      <p:cBhvr>
                                        <p:cTn id="20" dur="83" decel="50000">
                                          <p:stCondLst>
                                            <p:cond delay="917"/>
                                          </p:stCondLst>
                                        </p:cTn>
                                        <p:tgtEl>
                                          <p:spTgt spid="5"/>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4" name="Up Arrow 3"/>
          <p:cNvSpPr/>
          <p:nvPr/>
        </p:nvSpPr>
        <p:spPr bwMode="auto">
          <a:xfrm rot="14400293" flipV="1">
            <a:off x="8932059" y="1075209"/>
            <a:ext cx="196726" cy="269083"/>
          </a:xfrm>
          <a:prstGeom prst="upArrow">
            <a:avLst>
              <a:gd name="adj1" fmla="val 21139"/>
              <a:gd name="adj2" fmla="val 54115"/>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317800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90">
                                          <p:stCondLst>
                                            <p:cond delay="0"/>
                                          </p:stCondLst>
                                        </p:cTn>
                                        <p:tgtEl>
                                          <p:spTgt spid="4"/>
                                        </p:tgtEl>
                                      </p:cBhvr>
                                    </p:animEffect>
                                    <p:anim calcmode="lin" valueType="num">
                                      <p:cBhvr>
                                        <p:cTn id="8"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13" dur="13">
                                          <p:stCondLst>
                                            <p:cond delay="325"/>
                                          </p:stCondLst>
                                        </p:cTn>
                                        <p:tgtEl>
                                          <p:spTgt spid="4"/>
                                        </p:tgtEl>
                                      </p:cBhvr>
                                      <p:to x="100000" y="60000"/>
                                    </p:animScale>
                                    <p:animScale>
                                      <p:cBhvr>
                                        <p:cTn id="14" dur="83" decel="50000">
                                          <p:stCondLst>
                                            <p:cond delay="338"/>
                                          </p:stCondLst>
                                        </p:cTn>
                                        <p:tgtEl>
                                          <p:spTgt spid="4"/>
                                        </p:tgtEl>
                                      </p:cBhvr>
                                      <p:to x="100000" y="100000"/>
                                    </p:animScale>
                                    <p:animScale>
                                      <p:cBhvr>
                                        <p:cTn id="15" dur="13">
                                          <p:stCondLst>
                                            <p:cond delay="656"/>
                                          </p:stCondLst>
                                        </p:cTn>
                                        <p:tgtEl>
                                          <p:spTgt spid="4"/>
                                        </p:tgtEl>
                                      </p:cBhvr>
                                      <p:to x="100000" y="80000"/>
                                    </p:animScale>
                                    <p:animScale>
                                      <p:cBhvr>
                                        <p:cTn id="16" dur="83" decel="50000">
                                          <p:stCondLst>
                                            <p:cond delay="669"/>
                                          </p:stCondLst>
                                        </p:cTn>
                                        <p:tgtEl>
                                          <p:spTgt spid="4"/>
                                        </p:tgtEl>
                                      </p:cBhvr>
                                      <p:to x="100000" y="100000"/>
                                    </p:animScale>
                                    <p:animScale>
                                      <p:cBhvr>
                                        <p:cTn id="17" dur="13">
                                          <p:stCondLst>
                                            <p:cond delay="821"/>
                                          </p:stCondLst>
                                        </p:cTn>
                                        <p:tgtEl>
                                          <p:spTgt spid="4"/>
                                        </p:tgtEl>
                                      </p:cBhvr>
                                      <p:to x="100000" y="90000"/>
                                    </p:animScale>
                                    <p:animScale>
                                      <p:cBhvr>
                                        <p:cTn id="18" dur="83" decel="50000">
                                          <p:stCondLst>
                                            <p:cond delay="834"/>
                                          </p:stCondLst>
                                        </p:cTn>
                                        <p:tgtEl>
                                          <p:spTgt spid="4"/>
                                        </p:tgtEl>
                                      </p:cBhvr>
                                      <p:to x="100000" y="100000"/>
                                    </p:animScale>
                                    <p:animScale>
                                      <p:cBhvr>
                                        <p:cTn id="19" dur="13">
                                          <p:stCondLst>
                                            <p:cond delay="904"/>
                                          </p:stCondLst>
                                        </p:cTn>
                                        <p:tgtEl>
                                          <p:spTgt spid="4"/>
                                        </p:tgtEl>
                                      </p:cBhvr>
                                      <p:to x="100000" y="95000"/>
                                    </p:animScale>
                                    <p:animScale>
                                      <p:cBhvr>
                                        <p:cTn id="20" dur="83" decel="50000">
                                          <p:stCondLst>
                                            <p:cond delay="917"/>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b="16729"/>
          <a:stretch>
            <a:fillRect/>
          </a:stretch>
        </p:blipFill>
        <p:spPr>
          <a:xfrm>
            <a:off x="0" y="0"/>
            <a:ext cx="9144000" cy="4441676"/>
          </a:xfrm>
          <a:prstGeom prst="rect">
            <a:avLst/>
          </a:prstGeom>
        </p:spPr>
      </p:pic>
      <p:sp>
        <p:nvSpPr>
          <p:cNvPr id="4" name="Title 3"/>
          <p:cNvSpPr>
            <a:spLocks noGrp="1"/>
          </p:cNvSpPr>
          <p:nvPr>
            <p:ph type="title"/>
          </p:nvPr>
        </p:nvSpPr>
        <p:spPr>
          <a:xfrm>
            <a:off x="323528" y="4537687"/>
            <a:ext cx="8064896" cy="480053"/>
          </a:xfrm>
        </p:spPr>
        <p:txBody>
          <a:bodyPr>
            <a:normAutofit fontScale="90000"/>
          </a:bodyPr>
          <a:lstStyle/>
          <a:p>
            <a:r>
              <a:rPr lang="en-US" dirty="0" smtClean="0"/>
              <a:t>Open Census Application</a:t>
            </a:r>
            <a:endParaRPr lang="en-US" dirty="0"/>
          </a:p>
        </p:txBody>
      </p:sp>
    </p:spTree>
    <p:extLst>
      <p:ext uri="{BB962C8B-B14F-4D97-AF65-F5344CB8AC3E}">
        <p14:creationId xmlns:p14="http://schemas.microsoft.com/office/powerpoint/2010/main" val="1380666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993027" y="22437"/>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5004048" y="2043695"/>
            <a:ext cx="2664296" cy="1656184"/>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Course Manager indicates a planned end date of 22/07/2015, but the previous return had the date as 23/07/2015, so the date is shown highlighted in yellow.</a:t>
            </a:r>
            <a:endParaRPr lang="en-GB" sz="1400" b="0" dirty="0">
              <a:solidFill>
                <a:srgbClr val="FFFF99"/>
              </a:solidFill>
            </a:endParaRPr>
          </a:p>
        </p:txBody>
      </p:sp>
    </p:spTree>
    <p:extLst>
      <p:ext uri="{BB962C8B-B14F-4D97-AF65-F5344CB8AC3E}">
        <p14:creationId xmlns:p14="http://schemas.microsoft.com/office/powerpoint/2010/main" val="1447780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6419637" y="2087849"/>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3360866" y="2261433"/>
            <a:ext cx="2467988" cy="1220708"/>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If I make any changes in Course Manager I will need to click Recalculate to take account of those changes</a:t>
            </a:r>
            <a:endParaRPr lang="en-GB" sz="1400" b="0" dirty="0">
              <a:solidFill>
                <a:srgbClr val="FFFF99"/>
              </a:solidFill>
            </a:endParaRPr>
          </a:p>
        </p:txBody>
      </p:sp>
    </p:spTree>
    <p:extLst>
      <p:ext uri="{BB962C8B-B14F-4D97-AF65-F5344CB8AC3E}">
        <p14:creationId xmlns:p14="http://schemas.microsoft.com/office/powerpoint/2010/main" val="769606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5267508" y="345600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976265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5987589" y="4896162"/>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6084168" y="2857500"/>
            <a:ext cx="2179959" cy="965628"/>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I can make different choices for the source of the Learning Aims data</a:t>
            </a:r>
            <a:endParaRPr lang="en-GB" sz="1400" b="0" dirty="0">
              <a:solidFill>
                <a:srgbClr val="FFFF99"/>
              </a:solidFill>
            </a:endParaRPr>
          </a:p>
        </p:txBody>
      </p:sp>
    </p:spTree>
    <p:extLst>
      <p:ext uri="{BB962C8B-B14F-4D97-AF65-F5344CB8AC3E}">
        <p14:creationId xmlns:p14="http://schemas.microsoft.com/office/powerpoint/2010/main" val="3610320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7787789" y="165580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1979712" y="1417340"/>
            <a:ext cx="2900039" cy="1368152"/>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In most situations it is best for me to leave the panel locked so that all the information comes from SIMS or from what was included in previous year’s return.</a:t>
            </a:r>
            <a:endParaRPr lang="en-GB" sz="1400" b="0" dirty="0">
              <a:solidFill>
                <a:srgbClr val="FFFF99"/>
              </a:solidFill>
            </a:endParaRPr>
          </a:p>
        </p:txBody>
      </p:sp>
      <p:sp>
        <p:nvSpPr>
          <p:cNvPr id="5" name="Rectangle 4"/>
          <p:cNvSpPr/>
          <p:nvPr/>
        </p:nvSpPr>
        <p:spPr>
          <a:xfrm>
            <a:off x="4211960" y="3001516"/>
            <a:ext cx="2900039" cy="1368152"/>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Clicking on the Lock icon makes it possible to add row, edit rows and exclude rows.  Auditors may need me to supply a good reason for change the data in this way.</a:t>
            </a:r>
            <a:endParaRPr lang="en-GB" sz="1400" b="0" dirty="0">
              <a:solidFill>
                <a:srgbClr val="FFFF99"/>
              </a:solidFill>
            </a:endParaRPr>
          </a:p>
        </p:txBody>
      </p:sp>
    </p:spTree>
    <p:extLst>
      <p:ext uri="{BB962C8B-B14F-4D97-AF65-F5344CB8AC3E}">
        <p14:creationId xmlns:p14="http://schemas.microsoft.com/office/powerpoint/2010/main" val="2208760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4043374" y="3311985"/>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522201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5267509" y="3311986"/>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397663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5383419" y="1871826"/>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780856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5411525" y="360001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4283968" y="2065412"/>
            <a:ext cx="1944216" cy="936104"/>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In changes I make are highlighted in yellow</a:t>
            </a:r>
            <a:endParaRPr lang="en-GB" sz="1400" b="0" dirty="0">
              <a:solidFill>
                <a:srgbClr val="FFFF99"/>
              </a:solidFill>
            </a:endParaRPr>
          </a:p>
        </p:txBody>
      </p:sp>
    </p:spTree>
    <p:extLst>
      <p:ext uri="{BB962C8B-B14F-4D97-AF65-F5344CB8AC3E}">
        <p14:creationId xmlns:p14="http://schemas.microsoft.com/office/powerpoint/2010/main" val="134366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6995701" y="3456002"/>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944207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9189720" cy="5743575"/>
          </a:xfrm>
          <a:prstGeom prst="rect">
            <a:avLst/>
          </a:prstGeom>
        </p:spPr>
      </p:pic>
      <p:sp>
        <p:nvSpPr>
          <p:cNvPr id="4" name="Up Arrow 3"/>
          <p:cNvSpPr/>
          <p:nvPr/>
        </p:nvSpPr>
        <p:spPr bwMode="auto">
          <a:xfrm rot="19722117">
            <a:off x="2747229" y="863714"/>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5" name="Rectangle 4"/>
          <p:cNvSpPr/>
          <p:nvPr/>
        </p:nvSpPr>
        <p:spPr>
          <a:xfrm>
            <a:off x="3094122" y="1870818"/>
            <a:ext cx="3001476" cy="2001937"/>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Now the I have the latest Fileset I place and I start to make use of the Census application.  I’m not going to worry about other preparation at this point as the Census application is good at telling me what preparation is needed. </a:t>
            </a:r>
            <a:endParaRPr lang="en-GB" sz="1400" b="0" dirty="0">
              <a:solidFill>
                <a:srgbClr val="FFFF99"/>
              </a:solidFill>
            </a:endParaRPr>
          </a:p>
        </p:txBody>
      </p:sp>
    </p:spTree>
    <p:extLst>
      <p:ext uri="{BB962C8B-B14F-4D97-AF65-F5344CB8AC3E}">
        <p14:creationId xmlns:p14="http://schemas.microsoft.com/office/powerpoint/2010/main" val="3656437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90">
                                          <p:stCondLst>
                                            <p:cond delay="0"/>
                                          </p:stCondLst>
                                        </p:cTn>
                                        <p:tgtEl>
                                          <p:spTgt spid="4"/>
                                        </p:tgtEl>
                                      </p:cBhvr>
                                    </p:animEffect>
                                    <p:anim calcmode="lin" valueType="num">
                                      <p:cBhvr>
                                        <p:cTn id="8"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13" dur="13">
                                          <p:stCondLst>
                                            <p:cond delay="325"/>
                                          </p:stCondLst>
                                        </p:cTn>
                                        <p:tgtEl>
                                          <p:spTgt spid="4"/>
                                        </p:tgtEl>
                                      </p:cBhvr>
                                      <p:to x="100000" y="60000"/>
                                    </p:animScale>
                                    <p:animScale>
                                      <p:cBhvr>
                                        <p:cTn id="14" dur="83" decel="50000">
                                          <p:stCondLst>
                                            <p:cond delay="338"/>
                                          </p:stCondLst>
                                        </p:cTn>
                                        <p:tgtEl>
                                          <p:spTgt spid="4"/>
                                        </p:tgtEl>
                                      </p:cBhvr>
                                      <p:to x="100000" y="100000"/>
                                    </p:animScale>
                                    <p:animScale>
                                      <p:cBhvr>
                                        <p:cTn id="15" dur="13">
                                          <p:stCondLst>
                                            <p:cond delay="656"/>
                                          </p:stCondLst>
                                        </p:cTn>
                                        <p:tgtEl>
                                          <p:spTgt spid="4"/>
                                        </p:tgtEl>
                                      </p:cBhvr>
                                      <p:to x="100000" y="80000"/>
                                    </p:animScale>
                                    <p:animScale>
                                      <p:cBhvr>
                                        <p:cTn id="16" dur="83" decel="50000">
                                          <p:stCondLst>
                                            <p:cond delay="669"/>
                                          </p:stCondLst>
                                        </p:cTn>
                                        <p:tgtEl>
                                          <p:spTgt spid="4"/>
                                        </p:tgtEl>
                                      </p:cBhvr>
                                      <p:to x="100000" y="100000"/>
                                    </p:animScale>
                                    <p:animScale>
                                      <p:cBhvr>
                                        <p:cTn id="17" dur="13">
                                          <p:stCondLst>
                                            <p:cond delay="821"/>
                                          </p:stCondLst>
                                        </p:cTn>
                                        <p:tgtEl>
                                          <p:spTgt spid="4"/>
                                        </p:tgtEl>
                                      </p:cBhvr>
                                      <p:to x="100000" y="90000"/>
                                    </p:animScale>
                                    <p:animScale>
                                      <p:cBhvr>
                                        <p:cTn id="18" dur="83" decel="50000">
                                          <p:stCondLst>
                                            <p:cond delay="834"/>
                                          </p:stCondLst>
                                        </p:cTn>
                                        <p:tgtEl>
                                          <p:spTgt spid="4"/>
                                        </p:tgtEl>
                                      </p:cBhvr>
                                      <p:to x="100000" y="100000"/>
                                    </p:animScale>
                                    <p:animScale>
                                      <p:cBhvr>
                                        <p:cTn id="19" dur="13">
                                          <p:stCondLst>
                                            <p:cond delay="904"/>
                                          </p:stCondLst>
                                        </p:cTn>
                                        <p:tgtEl>
                                          <p:spTgt spid="4"/>
                                        </p:tgtEl>
                                      </p:cBhvr>
                                      <p:to x="100000" y="95000"/>
                                    </p:animScale>
                                    <p:animScale>
                                      <p:cBhvr>
                                        <p:cTn id="20" dur="83" decel="50000">
                                          <p:stCondLst>
                                            <p:cond delay="917"/>
                                          </p:stCondLst>
                                        </p:cTn>
                                        <p:tgtEl>
                                          <p:spTgt spid="4"/>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7355741" y="3456002"/>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254450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7355742" y="3672025"/>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509883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5123494" y="2087849"/>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5508104" y="2218676"/>
            <a:ext cx="3096344" cy="1528352"/>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Adding rows is probably the most likely change I would make, as I might need to indicate learning that took place before the establishment opened, e.g. when a school becomes an academy.</a:t>
            </a:r>
            <a:endParaRPr lang="en-GB" sz="1400" b="0" dirty="0">
              <a:solidFill>
                <a:srgbClr val="FFFF99"/>
              </a:solidFill>
            </a:endParaRPr>
          </a:p>
        </p:txBody>
      </p:sp>
    </p:spTree>
    <p:extLst>
      <p:ext uri="{BB962C8B-B14F-4D97-AF65-F5344CB8AC3E}">
        <p14:creationId xmlns:p14="http://schemas.microsoft.com/office/powerpoint/2010/main" val="842031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647115" y="189054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276475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315182" y="165580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536549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315181" y="2394597"/>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55456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6707669" y="3744034"/>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90720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89720" cy="5743575"/>
          </a:xfrm>
          <a:prstGeom prst="rect">
            <a:avLst/>
          </a:prstGeom>
        </p:spPr>
      </p:pic>
      <p:sp>
        <p:nvSpPr>
          <p:cNvPr id="4" name="Up Arrow 3"/>
          <p:cNvSpPr/>
          <p:nvPr/>
        </p:nvSpPr>
        <p:spPr bwMode="auto">
          <a:xfrm rot="19722117">
            <a:off x="4303299" y="1943834"/>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103487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90">
                                          <p:stCondLst>
                                            <p:cond delay="0"/>
                                          </p:stCondLst>
                                        </p:cTn>
                                        <p:tgtEl>
                                          <p:spTgt spid="4"/>
                                        </p:tgtEl>
                                      </p:cBhvr>
                                    </p:animEffect>
                                    <p:anim calcmode="lin" valueType="num">
                                      <p:cBhvr>
                                        <p:cTn id="8"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13" dur="13">
                                          <p:stCondLst>
                                            <p:cond delay="325"/>
                                          </p:stCondLst>
                                        </p:cTn>
                                        <p:tgtEl>
                                          <p:spTgt spid="4"/>
                                        </p:tgtEl>
                                      </p:cBhvr>
                                      <p:to x="100000" y="60000"/>
                                    </p:animScale>
                                    <p:animScale>
                                      <p:cBhvr>
                                        <p:cTn id="14" dur="83" decel="50000">
                                          <p:stCondLst>
                                            <p:cond delay="338"/>
                                          </p:stCondLst>
                                        </p:cTn>
                                        <p:tgtEl>
                                          <p:spTgt spid="4"/>
                                        </p:tgtEl>
                                      </p:cBhvr>
                                      <p:to x="100000" y="100000"/>
                                    </p:animScale>
                                    <p:animScale>
                                      <p:cBhvr>
                                        <p:cTn id="15" dur="13">
                                          <p:stCondLst>
                                            <p:cond delay="656"/>
                                          </p:stCondLst>
                                        </p:cTn>
                                        <p:tgtEl>
                                          <p:spTgt spid="4"/>
                                        </p:tgtEl>
                                      </p:cBhvr>
                                      <p:to x="100000" y="80000"/>
                                    </p:animScale>
                                    <p:animScale>
                                      <p:cBhvr>
                                        <p:cTn id="16" dur="83" decel="50000">
                                          <p:stCondLst>
                                            <p:cond delay="669"/>
                                          </p:stCondLst>
                                        </p:cTn>
                                        <p:tgtEl>
                                          <p:spTgt spid="4"/>
                                        </p:tgtEl>
                                      </p:cBhvr>
                                      <p:to x="100000" y="100000"/>
                                    </p:animScale>
                                    <p:animScale>
                                      <p:cBhvr>
                                        <p:cTn id="17" dur="13">
                                          <p:stCondLst>
                                            <p:cond delay="821"/>
                                          </p:stCondLst>
                                        </p:cTn>
                                        <p:tgtEl>
                                          <p:spTgt spid="4"/>
                                        </p:tgtEl>
                                      </p:cBhvr>
                                      <p:to x="100000" y="90000"/>
                                    </p:animScale>
                                    <p:animScale>
                                      <p:cBhvr>
                                        <p:cTn id="18" dur="83" decel="50000">
                                          <p:stCondLst>
                                            <p:cond delay="834"/>
                                          </p:stCondLst>
                                        </p:cTn>
                                        <p:tgtEl>
                                          <p:spTgt spid="4"/>
                                        </p:tgtEl>
                                      </p:cBhvr>
                                      <p:to x="100000" y="100000"/>
                                    </p:animScale>
                                    <p:animScale>
                                      <p:cBhvr>
                                        <p:cTn id="19" dur="13">
                                          <p:stCondLst>
                                            <p:cond delay="904"/>
                                          </p:stCondLst>
                                        </p:cTn>
                                        <p:tgtEl>
                                          <p:spTgt spid="4"/>
                                        </p:tgtEl>
                                      </p:cBhvr>
                                      <p:to x="100000" y="95000"/>
                                    </p:animScale>
                                    <p:animScale>
                                      <p:cBhvr>
                                        <p:cTn id="20" dur="83" decel="50000">
                                          <p:stCondLst>
                                            <p:cond delay="917"/>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315181" y="1674517"/>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6" name="Up Arrow 5"/>
          <p:cNvSpPr/>
          <p:nvPr/>
        </p:nvSpPr>
        <p:spPr bwMode="auto">
          <a:xfrm rot="19722117">
            <a:off x="2315181" y="167451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556045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290">
                                          <p:stCondLst>
                                            <p:cond delay="0"/>
                                          </p:stCondLst>
                                        </p:cTn>
                                        <p:tgtEl>
                                          <p:spTgt spid="6"/>
                                        </p:tgtEl>
                                      </p:cBhvr>
                                    </p:animEffect>
                                    <p:anim calcmode="lin" valueType="num">
                                      <p:cBhvr>
                                        <p:cTn id="24" dur="911"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6"/>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6"/>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6"/>
                                        </p:tgtEl>
                                        <p:attrNameLst>
                                          <p:attrName>ppt_y</p:attrName>
                                        </p:attrNameLst>
                                      </p:cBhvr>
                                      <p:tavLst>
                                        <p:tav tm="0" fmla="#ppt_y-sin(pi*$)/81">
                                          <p:val>
                                            <p:fltVal val="0"/>
                                          </p:val>
                                        </p:tav>
                                        <p:tav tm="100000">
                                          <p:val>
                                            <p:fltVal val="1"/>
                                          </p:val>
                                        </p:tav>
                                      </p:tavLst>
                                    </p:anim>
                                    <p:animScale>
                                      <p:cBhvr>
                                        <p:cTn id="29" dur="13">
                                          <p:stCondLst>
                                            <p:cond delay="325"/>
                                          </p:stCondLst>
                                        </p:cTn>
                                        <p:tgtEl>
                                          <p:spTgt spid="6"/>
                                        </p:tgtEl>
                                      </p:cBhvr>
                                      <p:to x="100000" y="60000"/>
                                    </p:animScale>
                                    <p:animScale>
                                      <p:cBhvr>
                                        <p:cTn id="30" dur="83" decel="50000">
                                          <p:stCondLst>
                                            <p:cond delay="338"/>
                                          </p:stCondLst>
                                        </p:cTn>
                                        <p:tgtEl>
                                          <p:spTgt spid="6"/>
                                        </p:tgtEl>
                                      </p:cBhvr>
                                      <p:to x="100000" y="100000"/>
                                    </p:animScale>
                                    <p:animScale>
                                      <p:cBhvr>
                                        <p:cTn id="31" dur="13">
                                          <p:stCondLst>
                                            <p:cond delay="656"/>
                                          </p:stCondLst>
                                        </p:cTn>
                                        <p:tgtEl>
                                          <p:spTgt spid="6"/>
                                        </p:tgtEl>
                                      </p:cBhvr>
                                      <p:to x="100000" y="80000"/>
                                    </p:animScale>
                                    <p:animScale>
                                      <p:cBhvr>
                                        <p:cTn id="32" dur="83" decel="50000">
                                          <p:stCondLst>
                                            <p:cond delay="669"/>
                                          </p:stCondLst>
                                        </p:cTn>
                                        <p:tgtEl>
                                          <p:spTgt spid="6"/>
                                        </p:tgtEl>
                                      </p:cBhvr>
                                      <p:to x="100000" y="100000"/>
                                    </p:animScale>
                                    <p:animScale>
                                      <p:cBhvr>
                                        <p:cTn id="33" dur="13">
                                          <p:stCondLst>
                                            <p:cond delay="821"/>
                                          </p:stCondLst>
                                        </p:cTn>
                                        <p:tgtEl>
                                          <p:spTgt spid="6"/>
                                        </p:tgtEl>
                                      </p:cBhvr>
                                      <p:to x="100000" y="90000"/>
                                    </p:animScale>
                                    <p:animScale>
                                      <p:cBhvr>
                                        <p:cTn id="34" dur="83" decel="50000">
                                          <p:stCondLst>
                                            <p:cond delay="834"/>
                                          </p:stCondLst>
                                        </p:cTn>
                                        <p:tgtEl>
                                          <p:spTgt spid="6"/>
                                        </p:tgtEl>
                                      </p:cBhvr>
                                      <p:to x="100000" y="100000"/>
                                    </p:animScale>
                                    <p:animScale>
                                      <p:cBhvr>
                                        <p:cTn id="35" dur="13">
                                          <p:stCondLst>
                                            <p:cond delay="904"/>
                                          </p:stCondLst>
                                        </p:cTn>
                                        <p:tgtEl>
                                          <p:spTgt spid="6"/>
                                        </p:tgtEl>
                                      </p:cBhvr>
                                      <p:to x="100000" y="95000"/>
                                    </p:animScale>
                                    <p:animScale>
                                      <p:cBhvr>
                                        <p:cTn id="36" dur="83" decel="50000">
                                          <p:stCondLst>
                                            <p:cond delay="917"/>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459198" y="261368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450967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154940" y="647689"/>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35741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6491645" y="4176082"/>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275316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4" name="Rectangle 3"/>
          <p:cNvSpPr/>
          <p:nvPr/>
        </p:nvSpPr>
        <p:spPr>
          <a:xfrm>
            <a:off x="1907704" y="4729709"/>
            <a:ext cx="1584176" cy="216023"/>
          </a:xfrm>
          <a:prstGeom prst="rect">
            <a:avLst/>
          </a:prstGeom>
          <a:noFill/>
          <a:ln>
            <a:solidFill>
              <a:schemeClr val="accent1">
                <a:shade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3707904" y="3577580"/>
            <a:ext cx="2520280" cy="934594"/>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Subject and Level aren’t filled in as they aren’t included in the Census Return.</a:t>
            </a:r>
            <a:endParaRPr lang="en-GB" sz="1400" b="0" dirty="0">
              <a:solidFill>
                <a:srgbClr val="FFFF99"/>
              </a:solidFill>
            </a:endParaRPr>
          </a:p>
        </p:txBody>
      </p:sp>
    </p:spTree>
    <p:extLst>
      <p:ext uri="{BB962C8B-B14F-4D97-AF65-F5344CB8AC3E}">
        <p14:creationId xmlns:p14="http://schemas.microsoft.com/office/powerpoint/2010/main" val="2322775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539317" y="4824153"/>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769337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467308" y="4824154"/>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648150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971366" y="4824153"/>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325278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4398167" y="4824153"/>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529405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4447315" y="4824153"/>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97766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5339518" y="4824154"/>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973003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5339518" y="5040177"/>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4269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26951" y="2682629"/>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3334720" y="2404490"/>
            <a:ext cx="2520280" cy="934594"/>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I can also exclude rows, will be unnecessary in the vast majority of cases</a:t>
            </a:r>
            <a:endParaRPr lang="en-GB" sz="1400" b="0" dirty="0">
              <a:solidFill>
                <a:srgbClr val="FFFF99"/>
              </a:solidFill>
            </a:endParaRPr>
          </a:p>
        </p:txBody>
      </p:sp>
    </p:spTree>
    <p:extLst>
      <p:ext uri="{BB962C8B-B14F-4D97-AF65-F5344CB8AC3E}">
        <p14:creationId xmlns:p14="http://schemas.microsoft.com/office/powerpoint/2010/main" val="3492301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b="16729"/>
          <a:stretch>
            <a:fillRect/>
          </a:stretch>
        </p:blipFill>
        <p:spPr>
          <a:xfrm>
            <a:off x="0" y="0"/>
            <a:ext cx="9144000" cy="4441676"/>
          </a:xfrm>
          <a:prstGeom prst="rect">
            <a:avLst/>
          </a:prstGeom>
        </p:spPr>
      </p:pic>
      <p:sp>
        <p:nvSpPr>
          <p:cNvPr id="4" name="Title 3"/>
          <p:cNvSpPr>
            <a:spLocks noGrp="1"/>
          </p:cNvSpPr>
          <p:nvPr>
            <p:ph type="title"/>
          </p:nvPr>
        </p:nvSpPr>
        <p:spPr>
          <a:xfrm>
            <a:off x="323528" y="4537687"/>
            <a:ext cx="8064896" cy="480053"/>
          </a:xfrm>
        </p:spPr>
        <p:txBody>
          <a:bodyPr>
            <a:normAutofit fontScale="90000"/>
          </a:bodyPr>
          <a:lstStyle/>
          <a:p>
            <a:r>
              <a:rPr lang="en-US" dirty="0" smtClean="0"/>
              <a:t>Census Details Panels</a:t>
            </a:r>
            <a:endParaRPr lang="en-US" dirty="0"/>
          </a:p>
        </p:txBody>
      </p:sp>
      <p:sp>
        <p:nvSpPr>
          <p:cNvPr id="5" name="Rounded Rectangle 4">
            <a:hlinkClick r:id="rId3" action="ppaction://hlinksldjump"/>
          </p:cNvPr>
          <p:cNvSpPr/>
          <p:nvPr/>
        </p:nvSpPr>
        <p:spPr>
          <a:xfrm>
            <a:off x="3779912" y="5145774"/>
            <a:ext cx="1584176" cy="36004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Back to Content</a:t>
            </a:r>
            <a:endParaRPr lang="en-GB" sz="1400" dirty="0"/>
          </a:p>
        </p:txBody>
      </p:sp>
    </p:spTree>
    <p:extLst>
      <p:ext uri="{BB962C8B-B14F-4D97-AF65-F5344CB8AC3E}">
        <p14:creationId xmlns:p14="http://schemas.microsoft.com/office/powerpoint/2010/main" val="119821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5843573" y="2087849"/>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916190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5843573" y="2087849"/>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3046688" y="2569468"/>
            <a:ext cx="3096344" cy="1654674"/>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Excluded rows are still shown the screen, but the grey background indicates that they won’t be included in the Return.  Keeping them on the screen makes it easier to restore the rows at a later point as necessary.</a:t>
            </a:r>
            <a:endParaRPr lang="en-GB" sz="1400" b="0" dirty="0">
              <a:solidFill>
                <a:srgbClr val="FFFF99"/>
              </a:solidFill>
            </a:endParaRPr>
          </a:p>
        </p:txBody>
      </p:sp>
    </p:spTree>
    <p:extLst>
      <p:ext uri="{BB962C8B-B14F-4D97-AF65-F5344CB8AC3E}">
        <p14:creationId xmlns:p14="http://schemas.microsoft.com/office/powerpoint/2010/main" val="2124270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26948" y="107973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297438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b="16729"/>
          <a:stretch>
            <a:fillRect/>
          </a:stretch>
        </p:blipFill>
        <p:spPr>
          <a:xfrm>
            <a:off x="0" y="0"/>
            <a:ext cx="9144000" cy="4441676"/>
          </a:xfrm>
          <a:prstGeom prst="rect">
            <a:avLst/>
          </a:prstGeom>
        </p:spPr>
      </p:pic>
      <p:sp>
        <p:nvSpPr>
          <p:cNvPr id="4" name="Title 3"/>
          <p:cNvSpPr>
            <a:spLocks noGrp="1"/>
          </p:cNvSpPr>
          <p:nvPr>
            <p:ph type="title"/>
          </p:nvPr>
        </p:nvSpPr>
        <p:spPr>
          <a:xfrm>
            <a:off x="323528" y="4537687"/>
            <a:ext cx="8064896" cy="480053"/>
          </a:xfrm>
        </p:spPr>
        <p:txBody>
          <a:bodyPr>
            <a:normAutofit fontScale="90000"/>
          </a:bodyPr>
          <a:lstStyle/>
          <a:p>
            <a:r>
              <a:rPr lang="en-US" dirty="0" smtClean="0"/>
              <a:t>Create &amp; Validate</a:t>
            </a:r>
            <a:endParaRPr lang="en-US" dirty="0"/>
          </a:p>
        </p:txBody>
      </p:sp>
      <p:sp>
        <p:nvSpPr>
          <p:cNvPr id="5" name="Rounded Rectangle 4">
            <a:hlinkClick r:id="rId3" action="ppaction://hlinksldjump"/>
          </p:cNvPr>
          <p:cNvSpPr/>
          <p:nvPr/>
        </p:nvSpPr>
        <p:spPr>
          <a:xfrm>
            <a:off x="3779912" y="5145774"/>
            <a:ext cx="1584176" cy="36004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Back to Content</a:t>
            </a:r>
            <a:endParaRPr lang="en-GB" sz="1400" dirty="0"/>
          </a:p>
        </p:txBody>
      </p:sp>
    </p:spTree>
    <p:extLst>
      <p:ext uri="{BB962C8B-B14F-4D97-AF65-F5344CB8AC3E}">
        <p14:creationId xmlns:p14="http://schemas.microsoft.com/office/powerpoint/2010/main" val="299170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1163054" y="107973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3058118" y="2230858"/>
            <a:ext cx="3073484" cy="1281857"/>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Create &amp; Validate operates in much the same was as it does for the other School Census in the year, but it can take longer as there is more data to collect..</a:t>
            </a:r>
            <a:endParaRPr lang="en-GB" sz="1400" b="0" dirty="0">
              <a:solidFill>
                <a:srgbClr val="FFFF99"/>
              </a:solidFill>
            </a:endParaRPr>
          </a:p>
        </p:txBody>
      </p:sp>
    </p:spTree>
    <p:extLst>
      <p:ext uri="{BB962C8B-B14F-4D97-AF65-F5344CB8AC3E}">
        <p14:creationId xmlns:p14="http://schemas.microsoft.com/office/powerpoint/2010/main" val="1705013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Tree>
    <p:extLst>
      <p:ext uri="{BB962C8B-B14F-4D97-AF65-F5344CB8AC3E}">
        <p14:creationId xmlns:p14="http://schemas.microsoft.com/office/powerpoint/2010/main" val="2925269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Tree>
    <p:extLst>
      <p:ext uri="{BB962C8B-B14F-4D97-AF65-F5344CB8AC3E}">
        <p14:creationId xmlns:p14="http://schemas.microsoft.com/office/powerpoint/2010/main" val="2101126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Tree>
    <p:extLst>
      <p:ext uri="{BB962C8B-B14F-4D97-AF65-F5344CB8AC3E}">
        <p14:creationId xmlns:p14="http://schemas.microsoft.com/office/powerpoint/2010/main" val="1973566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1091046" y="3311986"/>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3154700" y="2223715"/>
            <a:ext cx="2880320" cy="1296144"/>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I using Fileset 202, which includes some faulty DfE validation, so I’m not alarmed by the high number of errors reported by the validation.</a:t>
            </a:r>
            <a:endParaRPr lang="en-GB" sz="1400" b="0" dirty="0">
              <a:solidFill>
                <a:srgbClr val="FFFF99"/>
              </a:solidFill>
            </a:endParaRPr>
          </a:p>
        </p:txBody>
      </p:sp>
    </p:spTree>
    <p:extLst>
      <p:ext uri="{BB962C8B-B14F-4D97-AF65-F5344CB8AC3E}">
        <p14:creationId xmlns:p14="http://schemas.microsoft.com/office/powerpoint/2010/main" val="459006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75021" y="3744034"/>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148320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099156" y="1799817"/>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3226708" y="2007691"/>
            <a:ext cx="2736304" cy="1728192"/>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The description I enter here is not included in the Census Return, but a good description can make it easier to find the record in the future.</a:t>
            </a:r>
            <a:endParaRPr lang="en-GB" sz="1400" b="0" dirty="0">
              <a:solidFill>
                <a:srgbClr val="FFFF99"/>
              </a:solidFill>
            </a:endParaRPr>
          </a:p>
        </p:txBody>
      </p:sp>
    </p:spTree>
    <p:extLst>
      <p:ext uri="{BB962C8B-B14F-4D97-AF65-F5344CB8AC3E}">
        <p14:creationId xmlns:p14="http://schemas.microsoft.com/office/powerpoint/2010/main" val="999451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89720" cy="5743575"/>
          </a:xfrm>
          <a:prstGeom prst="rect">
            <a:avLst/>
          </a:prstGeom>
        </p:spPr>
      </p:pic>
      <p:sp>
        <p:nvSpPr>
          <p:cNvPr id="5" name="Up Arrow 4"/>
          <p:cNvSpPr/>
          <p:nvPr/>
        </p:nvSpPr>
        <p:spPr bwMode="auto">
          <a:xfrm rot="19722117">
            <a:off x="1307069" y="3546725"/>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24205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290">
                                          <p:stCondLst>
                                            <p:cond delay="0"/>
                                          </p:stCondLst>
                                        </p:cTn>
                                        <p:tgtEl>
                                          <p:spTgt spid="5"/>
                                        </p:tgtEl>
                                      </p:cBhvr>
                                    </p:animEffect>
                                    <p:anim calcmode="lin" valueType="num">
                                      <p:cBhvr>
                                        <p:cTn id="8" dur="911"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5"/>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5"/>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5"/>
                                        </p:tgtEl>
                                        <p:attrNameLst>
                                          <p:attrName>ppt_y</p:attrName>
                                        </p:attrNameLst>
                                      </p:cBhvr>
                                      <p:tavLst>
                                        <p:tav tm="0" fmla="#ppt_y-sin(pi*$)/81">
                                          <p:val>
                                            <p:fltVal val="0"/>
                                          </p:val>
                                        </p:tav>
                                        <p:tav tm="100000">
                                          <p:val>
                                            <p:fltVal val="1"/>
                                          </p:val>
                                        </p:tav>
                                      </p:tavLst>
                                    </p:anim>
                                    <p:animScale>
                                      <p:cBhvr>
                                        <p:cTn id="13" dur="13">
                                          <p:stCondLst>
                                            <p:cond delay="325"/>
                                          </p:stCondLst>
                                        </p:cTn>
                                        <p:tgtEl>
                                          <p:spTgt spid="5"/>
                                        </p:tgtEl>
                                      </p:cBhvr>
                                      <p:to x="100000" y="60000"/>
                                    </p:animScale>
                                    <p:animScale>
                                      <p:cBhvr>
                                        <p:cTn id="14" dur="83" decel="50000">
                                          <p:stCondLst>
                                            <p:cond delay="338"/>
                                          </p:stCondLst>
                                        </p:cTn>
                                        <p:tgtEl>
                                          <p:spTgt spid="5"/>
                                        </p:tgtEl>
                                      </p:cBhvr>
                                      <p:to x="100000" y="100000"/>
                                    </p:animScale>
                                    <p:animScale>
                                      <p:cBhvr>
                                        <p:cTn id="15" dur="13">
                                          <p:stCondLst>
                                            <p:cond delay="656"/>
                                          </p:stCondLst>
                                        </p:cTn>
                                        <p:tgtEl>
                                          <p:spTgt spid="5"/>
                                        </p:tgtEl>
                                      </p:cBhvr>
                                      <p:to x="100000" y="80000"/>
                                    </p:animScale>
                                    <p:animScale>
                                      <p:cBhvr>
                                        <p:cTn id="16" dur="83" decel="50000">
                                          <p:stCondLst>
                                            <p:cond delay="669"/>
                                          </p:stCondLst>
                                        </p:cTn>
                                        <p:tgtEl>
                                          <p:spTgt spid="5"/>
                                        </p:tgtEl>
                                      </p:cBhvr>
                                      <p:to x="100000" y="100000"/>
                                    </p:animScale>
                                    <p:animScale>
                                      <p:cBhvr>
                                        <p:cTn id="17" dur="13">
                                          <p:stCondLst>
                                            <p:cond delay="821"/>
                                          </p:stCondLst>
                                        </p:cTn>
                                        <p:tgtEl>
                                          <p:spTgt spid="5"/>
                                        </p:tgtEl>
                                      </p:cBhvr>
                                      <p:to x="100000" y="90000"/>
                                    </p:animScale>
                                    <p:animScale>
                                      <p:cBhvr>
                                        <p:cTn id="18" dur="83" decel="50000">
                                          <p:stCondLst>
                                            <p:cond delay="834"/>
                                          </p:stCondLst>
                                        </p:cTn>
                                        <p:tgtEl>
                                          <p:spTgt spid="5"/>
                                        </p:tgtEl>
                                      </p:cBhvr>
                                      <p:to x="100000" y="100000"/>
                                    </p:animScale>
                                    <p:animScale>
                                      <p:cBhvr>
                                        <p:cTn id="19" dur="13">
                                          <p:stCondLst>
                                            <p:cond delay="904"/>
                                          </p:stCondLst>
                                        </p:cTn>
                                        <p:tgtEl>
                                          <p:spTgt spid="5"/>
                                        </p:tgtEl>
                                      </p:cBhvr>
                                      <p:to x="100000" y="95000"/>
                                    </p:animScale>
                                    <p:animScale>
                                      <p:cBhvr>
                                        <p:cTn id="20" dur="83" decel="50000">
                                          <p:stCondLst>
                                            <p:cond delay="917"/>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9189720" cy="5743575"/>
          </a:xfrm>
          <a:prstGeom prst="rect">
            <a:avLst/>
          </a:prstGeom>
        </p:spPr>
      </p:pic>
      <p:sp>
        <p:nvSpPr>
          <p:cNvPr id="4" name="Up Arrow 3"/>
          <p:cNvSpPr/>
          <p:nvPr/>
        </p:nvSpPr>
        <p:spPr bwMode="auto">
          <a:xfrm rot="19722117">
            <a:off x="8867910" y="71969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068638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90">
                                          <p:stCondLst>
                                            <p:cond delay="0"/>
                                          </p:stCondLst>
                                        </p:cTn>
                                        <p:tgtEl>
                                          <p:spTgt spid="4"/>
                                        </p:tgtEl>
                                      </p:cBhvr>
                                    </p:animEffect>
                                    <p:anim calcmode="lin" valueType="num">
                                      <p:cBhvr>
                                        <p:cTn id="8"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13" dur="13">
                                          <p:stCondLst>
                                            <p:cond delay="325"/>
                                          </p:stCondLst>
                                        </p:cTn>
                                        <p:tgtEl>
                                          <p:spTgt spid="4"/>
                                        </p:tgtEl>
                                      </p:cBhvr>
                                      <p:to x="100000" y="60000"/>
                                    </p:animScale>
                                    <p:animScale>
                                      <p:cBhvr>
                                        <p:cTn id="14" dur="83" decel="50000">
                                          <p:stCondLst>
                                            <p:cond delay="338"/>
                                          </p:stCondLst>
                                        </p:cTn>
                                        <p:tgtEl>
                                          <p:spTgt spid="4"/>
                                        </p:tgtEl>
                                      </p:cBhvr>
                                      <p:to x="100000" y="100000"/>
                                    </p:animScale>
                                    <p:animScale>
                                      <p:cBhvr>
                                        <p:cTn id="15" dur="13">
                                          <p:stCondLst>
                                            <p:cond delay="656"/>
                                          </p:stCondLst>
                                        </p:cTn>
                                        <p:tgtEl>
                                          <p:spTgt spid="4"/>
                                        </p:tgtEl>
                                      </p:cBhvr>
                                      <p:to x="100000" y="80000"/>
                                    </p:animScale>
                                    <p:animScale>
                                      <p:cBhvr>
                                        <p:cTn id="16" dur="83" decel="50000">
                                          <p:stCondLst>
                                            <p:cond delay="669"/>
                                          </p:stCondLst>
                                        </p:cTn>
                                        <p:tgtEl>
                                          <p:spTgt spid="4"/>
                                        </p:tgtEl>
                                      </p:cBhvr>
                                      <p:to x="100000" y="100000"/>
                                    </p:animScale>
                                    <p:animScale>
                                      <p:cBhvr>
                                        <p:cTn id="17" dur="13">
                                          <p:stCondLst>
                                            <p:cond delay="821"/>
                                          </p:stCondLst>
                                        </p:cTn>
                                        <p:tgtEl>
                                          <p:spTgt spid="4"/>
                                        </p:tgtEl>
                                      </p:cBhvr>
                                      <p:to x="100000" y="90000"/>
                                    </p:animScale>
                                    <p:animScale>
                                      <p:cBhvr>
                                        <p:cTn id="18" dur="83" decel="50000">
                                          <p:stCondLst>
                                            <p:cond delay="834"/>
                                          </p:stCondLst>
                                        </p:cTn>
                                        <p:tgtEl>
                                          <p:spTgt spid="4"/>
                                        </p:tgtEl>
                                      </p:cBhvr>
                                      <p:to x="100000" y="100000"/>
                                    </p:animScale>
                                    <p:animScale>
                                      <p:cBhvr>
                                        <p:cTn id="19" dur="13">
                                          <p:stCondLst>
                                            <p:cond delay="904"/>
                                          </p:stCondLst>
                                        </p:cTn>
                                        <p:tgtEl>
                                          <p:spTgt spid="4"/>
                                        </p:tgtEl>
                                      </p:cBhvr>
                                      <p:to x="100000" y="95000"/>
                                    </p:animScale>
                                    <p:animScale>
                                      <p:cBhvr>
                                        <p:cTn id="20" dur="83" decel="50000">
                                          <p:stCondLst>
                                            <p:cond delay="917"/>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1091046" y="3311986"/>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788950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75021" y="4392105"/>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098340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4" name="Rectangle 3"/>
          <p:cNvSpPr/>
          <p:nvPr/>
        </p:nvSpPr>
        <p:spPr>
          <a:xfrm>
            <a:off x="3334720" y="2400003"/>
            <a:ext cx="2520280" cy="934594"/>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The </a:t>
            </a:r>
            <a:r>
              <a:rPr lang="en-GB" sz="1400" b="0" dirty="0" err="1" smtClean="0">
                <a:solidFill>
                  <a:srgbClr val="FFFF99"/>
                </a:solidFill>
              </a:rPr>
              <a:t>DfE’s</a:t>
            </a:r>
            <a:r>
              <a:rPr lang="en-GB" sz="1400" b="0" dirty="0" smtClean="0">
                <a:solidFill>
                  <a:srgbClr val="FFFF99"/>
                </a:solidFill>
              </a:rPr>
              <a:t> faulty coding for validation 2775 accounts for 823 of my validation errors.</a:t>
            </a:r>
            <a:endParaRPr lang="en-GB" sz="1400" b="0" dirty="0">
              <a:solidFill>
                <a:srgbClr val="FFFF99"/>
              </a:solidFill>
            </a:endParaRPr>
          </a:p>
        </p:txBody>
      </p:sp>
    </p:spTree>
    <p:extLst>
      <p:ext uri="{BB962C8B-B14F-4D97-AF65-F5344CB8AC3E}">
        <p14:creationId xmlns:p14="http://schemas.microsoft.com/office/powerpoint/2010/main" val="1140493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26950" y="288973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3256140" y="2422527"/>
            <a:ext cx="2677440" cy="889545"/>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A report is helpful when I have a lot of validation failures</a:t>
            </a:r>
            <a:endParaRPr lang="en-GB" sz="1400" b="0" dirty="0">
              <a:solidFill>
                <a:srgbClr val="FFFF99"/>
              </a:solidFill>
            </a:endParaRPr>
          </a:p>
        </p:txBody>
      </p:sp>
    </p:spTree>
    <p:extLst>
      <p:ext uri="{BB962C8B-B14F-4D97-AF65-F5344CB8AC3E}">
        <p14:creationId xmlns:p14="http://schemas.microsoft.com/office/powerpoint/2010/main" val="4071720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502" y="40833"/>
            <a:ext cx="9189720" cy="5743575"/>
          </a:xfrm>
          <a:prstGeom prst="rect">
            <a:avLst/>
          </a:prstGeom>
        </p:spPr>
      </p:pic>
      <p:sp>
        <p:nvSpPr>
          <p:cNvPr id="3" name="Up Arrow 2"/>
          <p:cNvSpPr/>
          <p:nvPr/>
        </p:nvSpPr>
        <p:spPr bwMode="auto">
          <a:xfrm rot="19722117">
            <a:off x="8974851" y="22437"/>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3256140" y="2422527"/>
            <a:ext cx="2677440" cy="889545"/>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The report uses whatever filter was in place when selected</a:t>
            </a:r>
            <a:endParaRPr lang="en-GB" sz="1400" b="0" dirty="0">
              <a:solidFill>
                <a:srgbClr val="FFFF99"/>
              </a:solidFill>
            </a:endParaRPr>
          </a:p>
        </p:txBody>
      </p:sp>
    </p:spTree>
    <p:extLst>
      <p:ext uri="{BB962C8B-B14F-4D97-AF65-F5344CB8AC3E}">
        <p14:creationId xmlns:p14="http://schemas.microsoft.com/office/powerpoint/2010/main" val="2430836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1091045" y="3383993"/>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811487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03013" y="345600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814788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98958" y="2909837"/>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29854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b="16729"/>
          <a:stretch>
            <a:fillRect/>
          </a:stretch>
        </p:blipFill>
        <p:spPr>
          <a:xfrm>
            <a:off x="0" y="0"/>
            <a:ext cx="9144000" cy="4441676"/>
          </a:xfrm>
          <a:prstGeom prst="rect">
            <a:avLst/>
          </a:prstGeom>
        </p:spPr>
      </p:pic>
      <p:sp>
        <p:nvSpPr>
          <p:cNvPr id="4" name="Title 3"/>
          <p:cNvSpPr>
            <a:spLocks noGrp="1"/>
          </p:cNvSpPr>
          <p:nvPr>
            <p:ph type="title"/>
          </p:nvPr>
        </p:nvSpPr>
        <p:spPr>
          <a:xfrm>
            <a:off x="323528" y="4537687"/>
            <a:ext cx="8064896" cy="480053"/>
          </a:xfrm>
        </p:spPr>
        <p:txBody>
          <a:bodyPr>
            <a:normAutofit fontScale="90000"/>
          </a:bodyPr>
          <a:lstStyle/>
          <a:p>
            <a:r>
              <a:rPr lang="en-US" dirty="0" smtClean="0"/>
              <a:t>Calculate Panels</a:t>
            </a:r>
            <a:endParaRPr lang="en-US" dirty="0"/>
          </a:p>
        </p:txBody>
      </p:sp>
      <p:sp>
        <p:nvSpPr>
          <p:cNvPr id="5" name="Rounded Rectangle 4">
            <a:hlinkClick r:id="rId3" action="ppaction://hlinksldjump"/>
          </p:cNvPr>
          <p:cNvSpPr/>
          <p:nvPr/>
        </p:nvSpPr>
        <p:spPr>
          <a:xfrm>
            <a:off x="3779912" y="5145774"/>
            <a:ext cx="1584176" cy="36004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Back to Content</a:t>
            </a:r>
            <a:endParaRPr lang="en-GB" sz="1400" dirty="0"/>
          </a:p>
        </p:txBody>
      </p:sp>
    </p:spTree>
    <p:extLst>
      <p:ext uri="{BB962C8B-B14F-4D97-AF65-F5344CB8AC3E}">
        <p14:creationId xmlns:p14="http://schemas.microsoft.com/office/powerpoint/2010/main" val="4166763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9026762" y="22437"/>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3684902" y="2510284"/>
            <a:ext cx="1819916" cy="723005"/>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This is my full report</a:t>
            </a:r>
            <a:endParaRPr lang="en-GB" sz="1400" b="0" dirty="0">
              <a:solidFill>
                <a:srgbClr val="FFFF99"/>
              </a:solidFill>
            </a:endParaRPr>
          </a:p>
        </p:txBody>
      </p:sp>
    </p:spTree>
    <p:extLst>
      <p:ext uri="{BB962C8B-B14F-4D97-AF65-F5344CB8AC3E}">
        <p14:creationId xmlns:p14="http://schemas.microsoft.com/office/powerpoint/2010/main" val="457590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b="16729"/>
          <a:stretch>
            <a:fillRect/>
          </a:stretch>
        </p:blipFill>
        <p:spPr>
          <a:xfrm>
            <a:off x="0" y="0"/>
            <a:ext cx="9144000" cy="4441676"/>
          </a:xfrm>
          <a:prstGeom prst="rect">
            <a:avLst/>
          </a:prstGeom>
        </p:spPr>
      </p:pic>
      <p:sp>
        <p:nvSpPr>
          <p:cNvPr id="4" name="Title 3"/>
          <p:cNvSpPr>
            <a:spLocks noGrp="1"/>
          </p:cNvSpPr>
          <p:nvPr>
            <p:ph type="title"/>
          </p:nvPr>
        </p:nvSpPr>
        <p:spPr>
          <a:xfrm>
            <a:off x="323528" y="4537687"/>
            <a:ext cx="8064896" cy="480053"/>
          </a:xfrm>
        </p:spPr>
        <p:txBody>
          <a:bodyPr>
            <a:normAutofit fontScale="90000"/>
          </a:bodyPr>
          <a:lstStyle/>
          <a:p>
            <a:r>
              <a:rPr lang="en-US" dirty="0" smtClean="0"/>
              <a:t>Detail Reports</a:t>
            </a:r>
            <a:endParaRPr lang="en-US" dirty="0"/>
          </a:p>
        </p:txBody>
      </p:sp>
      <p:sp>
        <p:nvSpPr>
          <p:cNvPr id="5" name="Rounded Rectangle 4">
            <a:hlinkClick r:id="rId3" action="ppaction://hlinksldjump"/>
          </p:cNvPr>
          <p:cNvSpPr/>
          <p:nvPr/>
        </p:nvSpPr>
        <p:spPr>
          <a:xfrm>
            <a:off x="3779912" y="5145774"/>
            <a:ext cx="1584176" cy="36004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Back to Content</a:t>
            </a:r>
            <a:endParaRPr lang="en-GB" sz="1400" dirty="0"/>
          </a:p>
        </p:txBody>
      </p:sp>
    </p:spTree>
    <p:extLst>
      <p:ext uri="{BB962C8B-B14F-4D97-AF65-F5344CB8AC3E}">
        <p14:creationId xmlns:p14="http://schemas.microsoft.com/office/powerpoint/2010/main" val="843474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035263" y="107973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2411760" y="1921396"/>
            <a:ext cx="2677440" cy="889545"/>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The detail reports provide a direct view of the data in the return file.  </a:t>
            </a:r>
            <a:endParaRPr lang="en-GB" sz="1400" b="0" dirty="0">
              <a:solidFill>
                <a:srgbClr val="FFFF99"/>
              </a:solidFill>
            </a:endParaRPr>
          </a:p>
        </p:txBody>
      </p:sp>
      <p:sp>
        <p:nvSpPr>
          <p:cNvPr id="5" name="Rectangle 4"/>
          <p:cNvSpPr/>
          <p:nvPr/>
        </p:nvSpPr>
        <p:spPr>
          <a:xfrm>
            <a:off x="4067944" y="3145532"/>
            <a:ext cx="2677440" cy="889545"/>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The reports are written in HTML and can be copied to Excel via a right mouse click</a:t>
            </a:r>
            <a:endParaRPr lang="en-GB" sz="1400" b="0" dirty="0">
              <a:solidFill>
                <a:srgbClr val="FFFF99"/>
              </a:solidFill>
            </a:endParaRPr>
          </a:p>
        </p:txBody>
      </p:sp>
    </p:spTree>
    <p:extLst>
      <p:ext uri="{BB962C8B-B14F-4D97-AF65-F5344CB8AC3E}">
        <p14:creationId xmlns:p14="http://schemas.microsoft.com/office/powerpoint/2010/main" val="944913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395301" y="3456002"/>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910387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5195502" y="4968169"/>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42148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970993" y="4809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0" y="1057300"/>
            <a:ext cx="2555776" cy="360040"/>
          </a:xfrm>
          <a:prstGeom prst="rect">
            <a:avLst/>
          </a:prstGeom>
          <a:noFill/>
          <a:ln>
            <a:solidFill>
              <a:schemeClr val="accent1">
                <a:shade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2267744" y="2408296"/>
            <a:ext cx="2880320" cy="1029074"/>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This is one of the few case where the report criteria indicates a filter being applied when collecting the information from the return file</a:t>
            </a:r>
            <a:endParaRPr lang="en-GB" sz="1400" b="0" dirty="0">
              <a:solidFill>
                <a:srgbClr val="FFFF99"/>
              </a:solidFill>
            </a:endParaRPr>
          </a:p>
        </p:txBody>
      </p:sp>
      <p:sp>
        <p:nvSpPr>
          <p:cNvPr id="6" name="Rectangle 5"/>
          <p:cNvSpPr/>
          <p:nvPr/>
        </p:nvSpPr>
        <p:spPr>
          <a:xfrm>
            <a:off x="4067944" y="3772642"/>
            <a:ext cx="2880320" cy="1029074"/>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In most cases the Report Criteria is just indicating the rules applied hen filling the return file</a:t>
            </a:r>
            <a:endParaRPr lang="en-GB" sz="1400" b="0" dirty="0">
              <a:solidFill>
                <a:srgbClr val="FFFF99"/>
              </a:solidFill>
            </a:endParaRPr>
          </a:p>
        </p:txBody>
      </p:sp>
    </p:spTree>
    <p:extLst>
      <p:ext uri="{BB962C8B-B14F-4D97-AF65-F5344CB8AC3E}">
        <p14:creationId xmlns:p14="http://schemas.microsoft.com/office/powerpoint/2010/main" val="4103546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970993" y="4809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211018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9189720" cy="5743575"/>
          </a:xfrm>
          <a:prstGeom prst="rect">
            <a:avLst/>
          </a:prstGeom>
        </p:spPr>
      </p:pic>
      <p:sp>
        <p:nvSpPr>
          <p:cNvPr id="4" name="Up Arrow 3"/>
          <p:cNvSpPr/>
          <p:nvPr/>
        </p:nvSpPr>
        <p:spPr bwMode="auto">
          <a:xfrm rot="19722117">
            <a:off x="8970993" y="4809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712236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90">
                                          <p:stCondLst>
                                            <p:cond delay="0"/>
                                          </p:stCondLst>
                                        </p:cTn>
                                        <p:tgtEl>
                                          <p:spTgt spid="4"/>
                                        </p:tgtEl>
                                      </p:cBhvr>
                                    </p:animEffect>
                                    <p:anim calcmode="lin" valueType="num">
                                      <p:cBhvr>
                                        <p:cTn id="8"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13" dur="13">
                                          <p:stCondLst>
                                            <p:cond delay="325"/>
                                          </p:stCondLst>
                                        </p:cTn>
                                        <p:tgtEl>
                                          <p:spTgt spid="4"/>
                                        </p:tgtEl>
                                      </p:cBhvr>
                                      <p:to x="100000" y="60000"/>
                                    </p:animScale>
                                    <p:animScale>
                                      <p:cBhvr>
                                        <p:cTn id="14" dur="83" decel="50000">
                                          <p:stCondLst>
                                            <p:cond delay="338"/>
                                          </p:stCondLst>
                                        </p:cTn>
                                        <p:tgtEl>
                                          <p:spTgt spid="4"/>
                                        </p:tgtEl>
                                      </p:cBhvr>
                                      <p:to x="100000" y="100000"/>
                                    </p:animScale>
                                    <p:animScale>
                                      <p:cBhvr>
                                        <p:cTn id="15" dur="13">
                                          <p:stCondLst>
                                            <p:cond delay="656"/>
                                          </p:stCondLst>
                                        </p:cTn>
                                        <p:tgtEl>
                                          <p:spTgt spid="4"/>
                                        </p:tgtEl>
                                      </p:cBhvr>
                                      <p:to x="100000" y="80000"/>
                                    </p:animScale>
                                    <p:animScale>
                                      <p:cBhvr>
                                        <p:cTn id="16" dur="83" decel="50000">
                                          <p:stCondLst>
                                            <p:cond delay="669"/>
                                          </p:stCondLst>
                                        </p:cTn>
                                        <p:tgtEl>
                                          <p:spTgt spid="4"/>
                                        </p:tgtEl>
                                      </p:cBhvr>
                                      <p:to x="100000" y="100000"/>
                                    </p:animScale>
                                    <p:animScale>
                                      <p:cBhvr>
                                        <p:cTn id="17" dur="13">
                                          <p:stCondLst>
                                            <p:cond delay="821"/>
                                          </p:stCondLst>
                                        </p:cTn>
                                        <p:tgtEl>
                                          <p:spTgt spid="4"/>
                                        </p:tgtEl>
                                      </p:cBhvr>
                                      <p:to x="100000" y="90000"/>
                                    </p:animScale>
                                    <p:animScale>
                                      <p:cBhvr>
                                        <p:cTn id="18" dur="83" decel="50000">
                                          <p:stCondLst>
                                            <p:cond delay="834"/>
                                          </p:stCondLst>
                                        </p:cTn>
                                        <p:tgtEl>
                                          <p:spTgt spid="4"/>
                                        </p:tgtEl>
                                      </p:cBhvr>
                                      <p:to x="100000" y="100000"/>
                                    </p:animScale>
                                    <p:animScale>
                                      <p:cBhvr>
                                        <p:cTn id="19" dur="13">
                                          <p:stCondLst>
                                            <p:cond delay="904"/>
                                          </p:stCondLst>
                                        </p:cTn>
                                        <p:tgtEl>
                                          <p:spTgt spid="4"/>
                                        </p:tgtEl>
                                      </p:cBhvr>
                                      <p:to x="100000" y="95000"/>
                                    </p:animScale>
                                    <p:animScale>
                                      <p:cBhvr>
                                        <p:cTn id="20" dur="83" decel="50000">
                                          <p:stCondLst>
                                            <p:cond delay="917"/>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970993" y="4809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289746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970993" y="4809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595571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5987590" y="1583793"/>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703073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970993" y="4809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674175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970993" y="4809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933507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970993" y="4809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340713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970993" y="4809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75378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970993" y="4809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741553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970993" y="4809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683126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970993" y="4809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197450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970993" y="4809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896327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970993" y="4809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639373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970993" y="4809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75237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5051486" y="345600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130224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970993" y="4809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577811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b="16729"/>
          <a:stretch>
            <a:fillRect/>
          </a:stretch>
        </p:blipFill>
        <p:spPr>
          <a:xfrm>
            <a:off x="0" y="0"/>
            <a:ext cx="9144000" cy="4441676"/>
          </a:xfrm>
          <a:prstGeom prst="rect">
            <a:avLst/>
          </a:prstGeom>
        </p:spPr>
      </p:pic>
      <p:sp>
        <p:nvSpPr>
          <p:cNvPr id="4" name="Title 3"/>
          <p:cNvSpPr>
            <a:spLocks noGrp="1"/>
          </p:cNvSpPr>
          <p:nvPr>
            <p:ph type="title"/>
          </p:nvPr>
        </p:nvSpPr>
        <p:spPr>
          <a:xfrm>
            <a:off x="323528" y="4537687"/>
            <a:ext cx="8064896" cy="480053"/>
          </a:xfrm>
        </p:spPr>
        <p:txBody>
          <a:bodyPr>
            <a:normAutofit fontScale="90000"/>
          </a:bodyPr>
          <a:lstStyle/>
          <a:p>
            <a:r>
              <a:rPr lang="en-US" dirty="0" smtClean="0"/>
              <a:t>DfE Summary Report</a:t>
            </a:r>
            <a:endParaRPr lang="en-US" dirty="0"/>
          </a:p>
        </p:txBody>
      </p:sp>
      <p:sp>
        <p:nvSpPr>
          <p:cNvPr id="5" name="Rounded Rectangle 4">
            <a:hlinkClick r:id="rId3" action="ppaction://hlinksldjump"/>
          </p:cNvPr>
          <p:cNvSpPr/>
          <p:nvPr/>
        </p:nvSpPr>
        <p:spPr>
          <a:xfrm>
            <a:off x="3779912" y="5145774"/>
            <a:ext cx="1584176" cy="36004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Back to Content</a:t>
            </a:r>
            <a:endParaRPr lang="en-GB" sz="1400" dirty="0"/>
          </a:p>
        </p:txBody>
      </p:sp>
    </p:spTree>
    <p:extLst>
      <p:ext uri="{BB962C8B-B14F-4D97-AF65-F5344CB8AC3E}">
        <p14:creationId xmlns:p14="http://schemas.microsoft.com/office/powerpoint/2010/main" val="2594752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1667110" y="107973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2950106" y="2225618"/>
            <a:ext cx="3289508" cy="1292338"/>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The Details Reports where coding by Capita, but the Summary Report is coded by the DfE, so any bugs found in the Summary Report can only be fixed by the DfE.</a:t>
            </a:r>
            <a:endParaRPr lang="en-GB" sz="1400" b="0" dirty="0">
              <a:solidFill>
                <a:srgbClr val="FFFF99"/>
              </a:solidFill>
            </a:endParaRPr>
          </a:p>
        </p:txBody>
      </p:sp>
    </p:spTree>
    <p:extLst>
      <p:ext uri="{BB962C8B-B14F-4D97-AF65-F5344CB8AC3E}">
        <p14:creationId xmlns:p14="http://schemas.microsoft.com/office/powerpoint/2010/main" val="2863233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a:spLocks/>
          </p:cNvSpPr>
          <p:nvPr/>
        </p:nvSpPr>
        <p:spPr bwMode="auto">
          <a:xfrm rot="3292977">
            <a:off x="8979345" y="855713"/>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274808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a:spLocks/>
          </p:cNvSpPr>
          <p:nvPr/>
        </p:nvSpPr>
        <p:spPr bwMode="auto">
          <a:xfrm rot="3292977">
            <a:off x="8979345" y="1287761"/>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0601507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4" name="Up Arrow 3"/>
          <p:cNvSpPr>
            <a:spLocks/>
          </p:cNvSpPr>
          <p:nvPr/>
        </p:nvSpPr>
        <p:spPr bwMode="auto">
          <a:xfrm rot="3292977">
            <a:off x="8979345" y="1503785"/>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2143692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90">
                                          <p:stCondLst>
                                            <p:cond delay="0"/>
                                          </p:stCondLst>
                                        </p:cTn>
                                        <p:tgtEl>
                                          <p:spTgt spid="4"/>
                                        </p:tgtEl>
                                      </p:cBhvr>
                                    </p:animEffect>
                                    <p:anim calcmode="lin" valueType="num">
                                      <p:cBhvr>
                                        <p:cTn id="8"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13" dur="13">
                                          <p:stCondLst>
                                            <p:cond delay="325"/>
                                          </p:stCondLst>
                                        </p:cTn>
                                        <p:tgtEl>
                                          <p:spTgt spid="4"/>
                                        </p:tgtEl>
                                      </p:cBhvr>
                                      <p:to x="100000" y="60000"/>
                                    </p:animScale>
                                    <p:animScale>
                                      <p:cBhvr>
                                        <p:cTn id="14" dur="83" decel="50000">
                                          <p:stCondLst>
                                            <p:cond delay="338"/>
                                          </p:stCondLst>
                                        </p:cTn>
                                        <p:tgtEl>
                                          <p:spTgt spid="4"/>
                                        </p:tgtEl>
                                      </p:cBhvr>
                                      <p:to x="100000" y="100000"/>
                                    </p:animScale>
                                    <p:animScale>
                                      <p:cBhvr>
                                        <p:cTn id="15" dur="13">
                                          <p:stCondLst>
                                            <p:cond delay="656"/>
                                          </p:stCondLst>
                                        </p:cTn>
                                        <p:tgtEl>
                                          <p:spTgt spid="4"/>
                                        </p:tgtEl>
                                      </p:cBhvr>
                                      <p:to x="100000" y="80000"/>
                                    </p:animScale>
                                    <p:animScale>
                                      <p:cBhvr>
                                        <p:cTn id="16" dur="83" decel="50000">
                                          <p:stCondLst>
                                            <p:cond delay="669"/>
                                          </p:stCondLst>
                                        </p:cTn>
                                        <p:tgtEl>
                                          <p:spTgt spid="4"/>
                                        </p:tgtEl>
                                      </p:cBhvr>
                                      <p:to x="100000" y="100000"/>
                                    </p:animScale>
                                    <p:animScale>
                                      <p:cBhvr>
                                        <p:cTn id="17" dur="13">
                                          <p:stCondLst>
                                            <p:cond delay="821"/>
                                          </p:stCondLst>
                                        </p:cTn>
                                        <p:tgtEl>
                                          <p:spTgt spid="4"/>
                                        </p:tgtEl>
                                      </p:cBhvr>
                                      <p:to x="100000" y="90000"/>
                                    </p:animScale>
                                    <p:animScale>
                                      <p:cBhvr>
                                        <p:cTn id="18" dur="83" decel="50000">
                                          <p:stCondLst>
                                            <p:cond delay="834"/>
                                          </p:stCondLst>
                                        </p:cTn>
                                        <p:tgtEl>
                                          <p:spTgt spid="4"/>
                                        </p:tgtEl>
                                      </p:cBhvr>
                                      <p:to x="100000" y="100000"/>
                                    </p:animScale>
                                    <p:animScale>
                                      <p:cBhvr>
                                        <p:cTn id="19" dur="13">
                                          <p:stCondLst>
                                            <p:cond delay="904"/>
                                          </p:stCondLst>
                                        </p:cTn>
                                        <p:tgtEl>
                                          <p:spTgt spid="4"/>
                                        </p:tgtEl>
                                      </p:cBhvr>
                                      <p:to x="100000" y="95000"/>
                                    </p:animScale>
                                    <p:animScale>
                                      <p:cBhvr>
                                        <p:cTn id="20" dur="83" decel="50000">
                                          <p:stCondLst>
                                            <p:cond delay="917"/>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a:spLocks/>
          </p:cNvSpPr>
          <p:nvPr/>
        </p:nvSpPr>
        <p:spPr bwMode="auto">
          <a:xfrm rot="3292977">
            <a:off x="8979345" y="1791817"/>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7028512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89720" cy="5743575"/>
          </a:xfrm>
          <a:prstGeom prst="rect">
            <a:avLst/>
          </a:prstGeom>
        </p:spPr>
      </p:pic>
      <p:sp>
        <p:nvSpPr>
          <p:cNvPr id="5" name="Up Arrow 4"/>
          <p:cNvSpPr>
            <a:spLocks/>
          </p:cNvSpPr>
          <p:nvPr/>
        </p:nvSpPr>
        <p:spPr bwMode="auto">
          <a:xfrm rot="3292977">
            <a:off x="8962276" y="1863825"/>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1588057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290">
                                          <p:stCondLst>
                                            <p:cond delay="0"/>
                                          </p:stCondLst>
                                        </p:cTn>
                                        <p:tgtEl>
                                          <p:spTgt spid="5"/>
                                        </p:tgtEl>
                                      </p:cBhvr>
                                    </p:animEffect>
                                    <p:anim calcmode="lin" valueType="num">
                                      <p:cBhvr>
                                        <p:cTn id="8" dur="911"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5"/>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5"/>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5"/>
                                        </p:tgtEl>
                                        <p:attrNameLst>
                                          <p:attrName>ppt_y</p:attrName>
                                        </p:attrNameLst>
                                      </p:cBhvr>
                                      <p:tavLst>
                                        <p:tav tm="0" fmla="#ppt_y-sin(pi*$)/81">
                                          <p:val>
                                            <p:fltVal val="0"/>
                                          </p:val>
                                        </p:tav>
                                        <p:tav tm="100000">
                                          <p:val>
                                            <p:fltVal val="1"/>
                                          </p:val>
                                        </p:tav>
                                      </p:tavLst>
                                    </p:anim>
                                    <p:animScale>
                                      <p:cBhvr>
                                        <p:cTn id="13" dur="13">
                                          <p:stCondLst>
                                            <p:cond delay="325"/>
                                          </p:stCondLst>
                                        </p:cTn>
                                        <p:tgtEl>
                                          <p:spTgt spid="5"/>
                                        </p:tgtEl>
                                      </p:cBhvr>
                                      <p:to x="100000" y="60000"/>
                                    </p:animScale>
                                    <p:animScale>
                                      <p:cBhvr>
                                        <p:cTn id="14" dur="83" decel="50000">
                                          <p:stCondLst>
                                            <p:cond delay="338"/>
                                          </p:stCondLst>
                                        </p:cTn>
                                        <p:tgtEl>
                                          <p:spTgt spid="5"/>
                                        </p:tgtEl>
                                      </p:cBhvr>
                                      <p:to x="100000" y="100000"/>
                                    </p:animScale>
                                    <p:animScale>
                                      <p:cBhvr>
                                        <p:cTn id="15" dur="13">
                                          <p:stCondLst>
                                            <p:cond delay="656"/>
                                          </p:stCondLst>
                                        </p:cTn>
                                        <p:tgtEl>
                                          <p:spTgt spid="5"/>
                                        </p:tgtEl>
                                      </p:cBhvr>
                                      <p:to x="100000" y="80000"/>
                                    </p:animScale>
                                    <p:animScale>
                                      <p:cBhvr>
                                        <p:cTn id="16" dur="83" decel="50000">
                                          <p:stCondLst>
                                            <p:cond delay="669"/>
                                          </p:stCondLst>
                                        </p:cTn>
                                        <p:tgtEl>
                                          <p:spTgt spid="5"/>
                                        </p:tgtEl>
                                      </p:cBhvr>
                                      <p:to x="100000" y="100000"/>
                                    </p:animScale>
                                    <p:animScale>
                                      <p:cBhvr>
                                        <p:cTn id="17" dur="13">
                                          <p:stCondLst>
                                            <p:cond delay="821"/>
                                          </p:stCondLst>
                                        </p:cTn>
                                        <p:tgtEl>
                                          <p:spTgt spid="5"/>
                                        </p:tgtEl>
                                      </p:cBhvr>
                                      <p:to x="100000" y="90000"/>
                                    </p:animScale>
                                    <p:animScale>
                                      <p:cBhvr>
                                        <p:cTn id="18" dur="83" decel="50000">
                                          <p:stCondLst>
                                            <p:cond delay="834"/>
                                          </p:stCondLst>
                                        </p:cTn>
                                        <p:tgtEl>
                                          <p:spTgt spid="5"/>
                                        </p:tgtEl>
                                      </p:cBhvr>
                                      <p:to x="100000" y="100000"/>
                                    </p:animScale>
                                    <p:animScale>
                                      <p:cBhvr>
                                        <p:cTn id="19" dur="13">
                                          <p:stCondLst>
                                            <p:cond delay="904"/>
                                          </p:stCondLst>
                                        </p:cTn>
                                        <p:tgtEl>
                                          <p:spTgt spid="5"/>
                                        </p:tgtEl>
                                      </p:cBhvr>
                                      <p:to x="100000" y="95000"/>
                                    </p:animScale>
                                    <p:animScale>
                                      <p:cBhvr>
                                        <p:cTn id="20" dur="83" decel="50000">
                                          <p:stCondLst>
                                            <p:cond delay="917"/>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a:spLocks/>
          </p:cNvSpPr>
          <p:nvPr/>
        </p:nvSpPr>
        <p:spPr bwMode="auto">
          <a:xfrm rot="3292977">
            <a:off x="8979345" y="1935833"/>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7768497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a:spLocks/>
          </p:cNvSpPr>
          <p:nvPr/>
        </p:nvSpPr>
        <p:spPr bwMode="auto">
          <a:xfrm rot="3292977">
            <a:off x="8979345" y="2367881"/>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6440623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Links</a:t>
            </a:r>
            <a:endParaRPr lang="en-GB" dirty="0"/>
          </a:p>
        </p:txBody>
      </p:sp>
      <p:sp>
        <p:nvSpPr>
          <p:cNvPr id="3" name="Text Placeholder 2"/>
          <p:cNvSpPr>
            <a:spLocks noGrp="1"/>
          </p:cNvSpPr>
          <p:nvPr>
            <p:ph type="body" sz="quarter" idx="10"/>
          </p:nvPr>
        </p:nvSpPr>
        <p:spPr/>
        <p:txBody>
          <a:bodyPr>
            <a:normAutofit fontScale="92500" lnSpcReduction="20000"/>
          </a:bodyPr>
          <a:lstStyle/>
          <a:p>
            <a:pPr marL="342900" indent="-342900">
              <a:buFont typeface="Arial" panose="020B0604020202020204" pitchFamily="34" charset="0"/>
              <a:buChar char="•"/>
            </a:pPr>
            <a:r>
              <a:rPr lang="en-GB" dirty="0">
                <a:hlinkClick r:id="rId2"/>
              </a:rPr>
              <a:t>SIMS Hot Topic - School Census</a:t>
            </a:r>
            <a:endParaRPr lang="en-GB" dirty="0"/>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r>
              <a:rPr lang="en-GB" dirty="0">
                <a:hlinkClick r:id="rId3"/>
              </a:rPr>
              <a:t>SIMS Newsfeed - School Census Autumn 2015</a:t>
            </a:r>
            <a:endParaRPr lang="en-GB" dirty="0"/>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r>
              <a:rPr lang="en-GB" dirty="0">
                <a:hlinkClick r:id="rId4"/>
              </a:rPr>
              <a:t>SIMS Hot Topic - </a:t>
            </a:r>
            <a:r>
              <a:rPr lang="en-GB" dirty="0" err="1">
                <a:hlinkClick r:id="rId4"/>
              </a:rPr>
              <a:t>Filesets</a:t>
            </a:r>
            <a:r>
              <a:rPr lang="en-GB" dirty="0">
                <a:hlinkClick r:id="rId4"/>
              </a:rPr>
              <a:t> for Statutory Returns</a:t>
            </a:r>
            <a:endParaRPr lang="en-GB" dirty="0"/>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r>
              <a:rPr lang="en-GB" dirty="0">
                <a:hlinkClick r:id="rId5"/>
              </a:rPr>
              <a:t>SIMS Newsfeed - Series 200 </a:t>
            </a:r>
            <a:r>
              <a:rPr lang="en-GB" dirty="0" err="1">
                <a:hlinkClick r:id="rId5"/>
              </a:rPr>
              <a:t>Filesets</a:t>
            </a:r>
            <a:r>
              <a:rPr lang="en-GB" dirty="0">
                <a:hlinkClick r:id="rId5"/>
              </a:rPr>
              <a:t> for SIMS Summer Release 2015</a:t>
            </a:r>
            <a:endParaRPr lang="en-GB" dirty="0"/>
          </a:p>
          <a:p>
            <a:pPr marL="342900" indent="-342900">
              <a:buFont typeface="Arial" panose="020B0604020202020204" pitchFamily="34" charset="0"/>
              <a:buChar char="•"/>
            </a:pPr>
            <a:endParaRPr lang="en-GB" dirty="0"/>
          </a:p>
          <a:p>
            <a:pPr marL="342900" indent="-342900">
              <a:buFont typeface="Arial" panose="020B0604020202020204" pitchFamily="34" charset="0"/>
              <a:buChar char="•"/>
            </a:pPr>
            <a:r>
              <a:rPr lang="en-GB" dirty="0">
                <a:hlinkClick r:id="rId6"/>
              </a:rPr>
              <a:t>DfE Guidance</a:t>
            </a:r>
            <a:endParaRPr lang="en-GB" dirty="0"/>
          </a:p>
        </p:txBody>
      </p:sp>
    </p:spTree>
    <p:extLst>
      <p:ext uri="{BB962C8B-B14F-4D97-AF65-F5344CB8AC3E}">
        <p14:creationId xmlns:p14="http://schemas.microsoft.com/office/powerpoint/2010/main" val="665631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4" name="Rectangle 3"/>
          <p:cNvSpPr/>
          <p:nvPr/>
        </p:nvSpPr>
        <p:spPr>
          <a:xfrm>
            <a:off x="2555776" y="2425452"/>
            <a:ext cx="2016224" cy="576064"/>
          </a:xfrm>
          <a:prstGeom prst="rect">
            <a:avLst/>
          </a:prstGeom>
          <a:noFill/>
          <a:ln>
            <a:solidFill>
              <a:schemeClr val="accent1">
                <a:shade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4932040" y="1755663"/>
            <a:ext cx="3672408" cy="2232248"/>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The application defaults to collecting Learning Aim Planned End </a:t>
            </a:r>
            <a:r>
              <a:rPr lang="en-GB" sz="1400" b="0" dirty="0">
                <a:solidFill>
                  <a:srgbClr val="FFFF99"/>
                </a:solidFill>
              </a:rPr>
              <a:t>D</a:t>
            </a:r>
            <a:r>
              <a:rPr lang="en-GB" sz="1400" b="0" dirty="0" smtClean="0">
                <a:solidFill>
                  <a:srgbClr val="FFFF99"/>
                </a:solidFill>
              </a:rPr>
              <a:t>ates from an authorised return for 2014, as keeping these dates in line can help EFA when matching data across years.  However, I would change to collecting from the current information in Course Manager if I had any reason to believe that mistakes were made for the 2014 return.</a:t>
            </a:r>
            <a:endParaRPr lang="en-GB" sz="1400" b="0" dirty="0">
              <a:solidFill>
                <a:srgbClr val="FFFF99"/>
              </a:solidFill>
            </a:endParaRPr>
          </a:p>
        </p:txBody>
      </p:sp>
    </p:spTree>
    <p:extLst>
      <p:ext uri="{BB962C8B-B14F-4D97-AF65-F5344CB8AC3E}">
        <p14:creationId xmlns:p14="http://schemas.microsoft.com/office/powerpoint/2010/main" val="196117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a:spLocks/>
          </p:cNvSpPr>
          <p:nvPr/>
        </p:nvSpPr>
        <p:spPr bwMode="auto">
          <a:xfrm rot="3292977">
            <a:off x="9014188" y="2367881"/>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7415203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a:spLocks/>
          </p:cNvSpPr>
          <p:nvPr/>
        </p:nvSpPr>
        <p:spPr bwMode="auto">
          <a:xfrm rot="3292977">
            <a:off x="8992421" y="2511897"/>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2485005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a:spLocks/>
          </p:cNvSpPr>
          <p:nvPr/>
        </p:nvSpPr>
        <p:spPr bwMode="auto">
          <a:xfrm rot="3292977">
            <a:off x="8952227" y="2612938"/>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2392311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a:spLocks/>
          </p:cNvSpPr>
          <p:nvPr/>
        </p:nvSpPr>
        <p:spPr bwMode="auto">
          <a:xfrm rot="3292977">
            <a:off x="8973818" y="2760187"/>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2136100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a:spLocks/>
          </p:cNvSpPr>
          <p:nvPr/>
        </p:nvSpPr>
        <p:spPr bwMode="auto">
          <a:xfrm rot="3292977">
            <a:off x="8982373" y="2886224"/>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3397009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a:spLocks/>
          </p:cNvSpPr>
          <p:nvPr/>
        </p:nvSpPr>
        <p:spPr bwMode="auto">
          <a:xfrm rot="3292977">
            <a:off x="8970136" y="3015952"/>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8165339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a:spLocks/>
          </p:cNvSpPr>
          <p:nvPr/>
        </p:nvSpPr>
        <p:spPr bwMode="auto">
          <a:xfrm rot="3292977">
            <a:off x="8979344" y="3015953"/>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8214013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a:spLocks/>
          </p:cNvSpPr>
          <p:nvPr/>
        </p:nvSpPr>
        <p:spPr bwMode="auto">
          <a:xfrm rot="3292977">
            <a:off x="8979345" y="3087961"/>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1208727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a:spLocks/>
          </p:cNvSpPr>
          <p:nvPr/>
        </p:nvSpPr>
        <p:spPr bwMode="auto">
          <a:xfrm rot="3292977">
            <a:off x="8979344" y="3231976"/>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9033624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a:spLocks/>
          </p:cNvSpPr>
          <p:nvPr/>
        </p:nvSpPr>
        <p:spPr bwMode="auto">
          <a:xfrm rot="3292977">
            <a:off x="8972324" y="3448002"/>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7164815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4" name="Rectangle 3"/>
          <p:cNvSpPr/>
          <p:nvPr/>
        </p:nvSpPr>
        <p:spPr>
          <a:xfrm>
            <a:off x="4594860" y="2497460"/>
            <a:ext cx="1849348" cy="432048"/>
          </a:xfrm>
          <a:prstGeom prst="rect">
            <a:avLst/>
          </a:prstGeom>
          <a:noFill/>
          <a:ln>
            <a:solidFill>
              <a:schemeClr val="accent1">
                <a:shade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467544" y="2007691"/>
            <a:ext cx="3672408" cy="1728192"/>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Making use of Exam Results for determining QAN/Discount codes can be very helpful for BTECs, where I’m not sure at the outset if the actual destination will be Award Certificate or Diploma.</a:t>
            </a:r>
          </a:p>
          <a:p>
            <a:pPr algn="ctr"/>
            <a:r>
              <a:rPr lang="en-GB" sz="1400" b="0" dirty="0" smtClean="0">
                <a:solidFill>
                  <a:srgbClr val="FFFF99"/>
                </a:solidFill>
              </a:rPr>
              <a:t>???????  </a:t>
            </a:r>
            <a:endParaRPr lang="en-GB" sz="1400" b="0" dirty="0">
              <a:solidFill>
                <a:srgbClr val="FFFF99"/>
              </a:solidFill>
            </a:endParaRPr>
          </a:p>
        </p:txBody>
      </p:sp>
    </p:spTree>
    <p:extLst>
      <p:ext uri="{BB962C8B-B14F-4D97-AF65-F5344CB8AC3E}">
        <p14:creationId xmlns:p14="http://schemas.microsoft.com/office/powerpoint/2010/main" val="1386670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a:spLocks/>
          </p:cNvSpPr>
          <p:nvPr/>
        </p:nvSpPr>
        <p:spPr bwMode="auto">
          <a:xfrm rot="3292977">
            <a:off x="8972325" y="3664025"/>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4086727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a:spLocks/>
          </p:cNvSpPr>
          <p:nvPr/>
        </p:nvSpPr>
        <p:spPr bwMode="auto">
          <a:xfrm rot="3292977">
            <a:off x="8979344" y="3880049"/>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2857183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a:spLocks/>
          </p:cNvSpPr>
          <p:nvPr/>
        </p:nvSpPr>
        <p:spPr bwMode="auto">
          <a:xfrm rot="3292977">
            <a:off x="8979344" y="4312097"/>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47983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a:spLocks/>
          </p:cNvSpPr>
          <p:nvPr/>
        </p:nvSpPr>
        <p:spPr bwMode="auto">
          <a:xfrm rot="3292977">
            <a:off x="8979344" y="4528120"/>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8545909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a:spLocks/>
          </p:cNvSpPr>
          <p:nvPr/>
        </p:nvSpPr>
        <p:spPr bwMode="auto">
          <a:xfrm rot="3292977">
            <a:off x="8968468" y="4816153"/>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9823767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a:spLocks/>
          </p:cNvSpPr>
          <p:nvPr/>
        </p:nvSpPr>
        <p:spPr bwMode="auto">
          <a:xfrm rot="3292977">
            <a:off x="8979345" y="5032177"/>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3585396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a:spLocks/>
          </p:cNvSpPr>
          <p:nvPr/>
        </p:nvSpPr>
        <p:spPr bwMode="auto">
          <a:xfrm rot="3292977">
            <a:off x="8979345" y="5176193"/>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9800334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9189720" cy="5743575"/>
          </a:xfrm>
          <a:prstGeom prst="rect">
            <a:avLst/>
          </a:prstGeom>
        </p:spPr>
      </p:pic>
      <p:sp>
        <p:nvSpPr>
          <p:cNvPr id="4" name="Up Arrow 3"/>
          <p:cNvSpPr>
            <a:spLocks/>
          </p:cNvSpPr>
          <p:nvPr/>
        </p:nvSpPr>
        <p:spPr bwMode="auto">
          <a:xfrm rot="3292977">
            <a:off x="8979345" y="5320209"/>
            <a:ext cx="151200" cy="223200"/>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2581277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90">
                                          <p:stCondLst>
                                            <p:cond delay="0"/>
                                          </p:stCondLst>
                                        </p:cTn>
                                        <p:tgtEl>
                                          <p:spTgt spid="4"/>
                                        </p:tgtEl>
                                      </p:cBhvr>
                                    </p:animEffect>
                                    <p:anim calcmode="lin" valueType="num">
                                      <p:cBhvr>
                                        <p:cTn id="8"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13" dur="13">
                                          <p:stCondLst>
                                            <p:cond delay="325"/>
                                          </p:stCondLst>
                                        </p:cTn>
                                        <p:tgtEl>
                                          <p:spTgt spid="4"/>
                                        </p:tgtEl>
                                      </p:cBhvr>
                                      <p:to x="100000" y="60000"/>
                                    </p:animScale>
                                    <p:animScale>
                                      <p:cBhvr>
                                        <p:cTn id="14" dur="83" decel="50000">
                                          <p:stCondLst>
                                            <p:cond delay="338"/>
                                          </p:stCondLst>
                                        </p:cTn>
                                        <p:tgtEl>
                                          <p:spTgt spid="4"/>
                                        </p:tgtEl>
                                      </p:cBhvr>
                                      <p:to x="100000" y="100000"/>
                                    </p:animScale>
                                    <p:animScale>
                                      <p:cBhvr>
                                        <p:cTn id="15" dur="13">
                                          <p:stCondLst>
                                            <p:cond delay="656"/>
                                          </p:stCondLst>
                                        </p:cTn>
                                        <p:tgtEl>
                                          <p:spTgt spid="4"/>
                                        </p:tgtEl>
                                      </p:cBhvr>
                                      <p:to x="100000" y="80000"/>
                                    </p:animScale>
                                    <p:animScale>
                                      <p:cBhvr>
                                        <p:cTn id="16" dur="83" decel="50000">
                                          <p:stCondLst>
                                            <p:cond delay="669"/>
                                          </p:stCondLst>
                                        </p:cTn>
                                        <p:tgtEl>
                                          <p:spTgt spid="4"/>
                                        </p:tgtEl>
                                      </p:cBhvr>
                                      <p:to x="100000" y="100000"/>
                                    </p:animScale>
                                    <p:animScale>
                                      <p:cBhvr>
                                        <p:cTn id="17" dur="13">
                                          <p:stCondLst>
                                            <p:cond delay="821"/>
                                          </p:stCondLst>
                                        </p:cTn>
                                        <p:tgtEl>
                                          <p:spTgt spid="4"/>
                                        </p:tgtEl>
                                      </p:cBhvr>
                                      <p:to x="100000" y="90000"/>
                                    </p:animScale>
                                    <p:animScale>
                                      <p:cBhvr>
                                        <p:cTn id="18" dur="83" decel="50000">
                                          <p:stCondLst>
                                            <p:cond delay="834"/>
                                          </p:stCondLst>
                                        </p:cTn>
                                        <p:tgtEl>
                                          <p:spTgt spid="4"/>
                                        </p:tgtEl>
                                      </p:cBhvr>
                                      <p:to x="100000" y="100000"/>
                                    </p:animScale>
                                    <p:animScale>
                                      <p:cBhvr>
                                        <p:cTn id="19" dur="13">
                                          <p:stCondLst>
                                            <p:cond delay="904"/>
                                          </p:stCondLst>
                                        </p:cTn>
                                        <p:tgtEl>
                                          <p:spTgt spid="4"/>
                                        </p:tgtEl>
                                      </p:cBhvr>
                                      <p:to x="100000" y="95000"/>
                                    </p:animScale>
                                    <p:animScale>
                                      <p:cBhvr>
                                        <p:cTn id="20" dur="83" decel="50000">
                                          <p:stCondLst>
                                            <p:cond delay="917"/>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b="16729"/>
          <a:stretch>
            <a:fillRect/>
          </a:stretch>
        </p:blipFill>
        <p:spPr>
          <a:xfrm>
            <a:off x="0" y="0"/>
            <a:ext cx="9144000" cy="4441676"/>
          </a:xfrm>
          <a:prstGeom prst="rect">
            <a:avLst/>
          </a:prstGeom>
        </p:spPr>
      </p:pic>
      <p:sp>
        <p:nvSpPr>
          <p:cNvPr id="4" name="Title 3"/>
          <p:cNvSpPr>
            <a:spLocks noGrp="1"/>
          </p:cNvSpPr>
          <p:nvPr>
            <p:ph type="title"/>
          </p:nvPr>
        </p:nvSpPr>
        <p:spPr>
          <a:xfrm>
            <a:off x="323528" y="4537687"/>
            <a:ext cx="8064896" cy="480053"/>
          </a:xfrm>
        </p:spPr>
        <p:txBody>
          <a:bodyPr>
            <a:normAutofit fontScale="90000"/>
          </a:bodyPr>
          <a:lstStyle/>
          <a:p>
            <a:r>
              <a:rPr lang="en-US" dirty="0" err="1" smtClean="0"/>
              <a:t>Authorise</a:t>
            </a:r>
            <a:endParaRPr lang="en-US" dirty="0"/>
          </a:p>
        </p:txBody>
      </p:sp>
      <p:sp>
        <p:nvSpPr>
          <p:cNvPr id="5" name="Rounded Rectangle 4">
            <a:hlinkClick r:id="rId3" action="ppaction://hlinksldjump"/>
          </p:cNvPr>
          <p:cNvSpPr/>
          <p:nvPr/>
        </p:nvSpPr>
        <p:spPr>
          <a:xfrm>
            <a:off x="3779912" y="5145774"/>
            <a:ext cx="1584176" cy="36004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Back to Content</a:t>
            </a:r>
            <a:endParaRPr lang="en-GB" sz="1400" dirty="0"/>
          </a:p>
        </p:txBody>
      </p:sp>
    </p:spTree>
    <p:extLst>
      <p:ext uri="{BB962C8B-B14F-4D97-AF65-F5344CB8AC3E}">
        <p14:creationId xmlns:p14="http://schemas.microsoft.com/office/powerpoint/2010/main" val="4238255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171165" y="107973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2902672" y="2081602"/>
            <a:ext cx="3384376" cy="1580370"/>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In a real situation I would only Authorise the return when I am happy that the content fully reflects the information, but in this case I’m just trying out the functionality </a:t>
            </a:r>
            <a:endParaRPr lang="en-GB" sz="1400" b="0" dirty="0">
              <a:solidFill>
                <a:srgbClr val="FFFF99"/>
              </a:solidFill>
            </a:endParaRPr>
          </a:p>
        </p:txBody>
      </p:sp>
    </p:spTree>
    <p:extLst>
      <p:ext uri="{BB962C8B-B14F-4D97-AF65-F5344CB8AC3E}">
        <p14:creationId xmlns:p14="http://schemas.microsoft.com/office/powerpoint/2010/main" val="3963373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683334" y="3383993"/>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6084168" y="2875437"/>
            <a:ext cx="2448272" cy="1510870"/>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I’ve opted to obtained planned end dates from the previous authorised return, so I choose which of my authorised returns to use.</a:t>
            </a:r>
            <a:endParaRPr lang="en-GB" sz="1400" b="0" dirty="0">
              <a:solidFill>
                <a:srgbClr val="FFFF99"/>
              </a:solidFill>
            </a:endParaRPr>
          </a:p>
        </p:txBody>
      </p:sp>
    </p:spTree>
    <p:extLst>
      <p:ext uri="{BB962C8B-B14F-4D97-AF65-F5344CB8AC3E}">
        <p14:creationId xmlns:p14="http://schemas.microsoft.com/office/powerpoint/2010/main" val="2960878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4763454" y="3383994"/>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434754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747229" y="2231865"/>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6156176" y="2233462"/>
            <a:ext cx="2880320" cy="1344117"/>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Information entered for the Authorisation is not included in the DfE return file, but some LAs may ask for the Authorisation HTML file to be sent to them</a:t>
            </a:r>
            <a:endParaRPr lang="en-GB" sz="1400" b="0" dirty="0">
              <a:solidFill>
                <a:srgbClr val="FFFF99"/>
              </a:solidFill>
            </a:endParaRPr>
          </a:p>
        </p:txBody>
      </p:sp>
    </p:spTree>
    <p:extLst>
      <p:ext uri="{BB962C8B-B14F-4D97-AF65-F5344CB8AC3E}">
        <p14:creationId xmlns:p14="http://schemas.microsoft.com/office/powerpoint/2010/main" val="2519621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747228" y="2759567"/>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105383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5843573" y="4248090"/>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064415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5915582" y="3383993"/>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605335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1667110" y="647689"/>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495151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947307" y="71969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055874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947308" y="28000"/>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734241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4763453" y="3383994"/>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122033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txBox="1">
            <a:spLocks noChangeArrowheads="1"/>
          </p:cNvSpPr>
          <p:nvPr/>
        </p:nvSpPr>
        <p:spPr>
          <a:xfrm>
            <a:off x="388672" y="4597693"/>
            <a:ext cx="9009000" cy="360039"/>
          </a:xfrm>
          <a:prstGeom prst="rect">
            <a:avLst/>
          </a:prstGeom>
        </p:spPr>
        <p:txBody>
          <a:bodyPr wrap="none" lIns="0" tIns="0" rIns="0" bIns="0" anchor="t" anchorCtr="0"/>
          <a:lstStyle>
            <a:lvl1pPr algn="l" defTabSz="914400" rtl="0" eaLnBrk="1" latinLnBrk="0" hangingPunct="1">
              <a:spcBef>
                <a:spcPct val="0"/>
              </a:spcBef>
              <a:buNone/>
              <a:defRPr sz="2400" b="0" kern="1200">
                <a:solidFill>
                  <a:schemeClr val="accent4"/>
                </a:solidFill>
                <a:latin typeface="+mj-lt"/>
                <a:ea typeface="+mj-ea"/>
                <a:cs typeface="+mj-cs"/>
              </a:defRPr>
            </a:lvl1pPr>
          </a:lstStyle>
          <a:p>
            <a:pPr fontAlgn="auto">
              <a:spcAft>
                <a:spcPts val="0"/>
              </a:spcAft>
            </a:pPr>
            <a:r>
              <a:rPr lang="en-GB" dirty="0" smtClean="0"/>
              <a:t>Thank you for your time</a:t>
            </a:r>
            <a:endParaRPr lang="en-GB" dirty="0"/>
          </a:p>
        </p:txBody>
      </p:sp>
      <p:pic>
        <p:nvPicPr>
          <p:cNvPr id="3" name="Picture 2"/>
          <p:cNvPicPr>
            <a:picLocks noChangeAspect="1" noChangeArrowheads="1"/>
          </p:cNvPicPr>
          <p:nvPr/>
        </p:nvPicPr>
        <p:blipFill>
          <a:blip r:embed="rId2" cstate="print"/>
          <a:srcRect t="12759"/>
          <a:stretch>
            <a:fillRect/>
          </a:stretch>
        </p:blipFill>
        <p:spPr bwMode="auto">
          <a:xfrm>
            <a:off x="7524328" y="5173464"/>
            <a:ext cx="1385888" cy="492348"/>
          </a:xfrm>
          <a:prstGeom prst="rect">
            <a:avLst/>
          </a:prstGeom>
          <a:noFill/>
          <a:ln w="9525">
            <a:noFill/>
            <a:miter lim="800000"/>
            <a:headEnd/>
            <a:tailEnd/>
          </a:ln>
        </p:spPr>
      </p:pic>
      <p:pic>
        <p:nvPicPr>
          <p:cNvPr id="4" name="Picture 3"/>
          <p:cNvPicPr>
            <a:picLocks noChangeAspect="1" noChangeArrowheads="1"/>
          </p:cNvPicPr>
          <p:nvPr/>
        </p:nvPicPr>
        <p:blipFill>
          <a:blip r:embed="rId3" cstate="print"/>
          <a:srcRect/>
          <a:stretch>
            <a:fillRect/>
          </a:stretch>
        </p:blipFill>
        <p:spPr bwMode="auto">
          <a:xfrm>
            <a:off x="395536" y="5236616"/>
            <a:ext cx="1657350" cy="357188"/>
          </a:xfrm>
          <a:prstGeom prst="rect">
            <a:avLst/>
          </a:prstGeom>
          <a:noFill/>
          <a:ln w="9525">
            <a:noFill/>
            <a:miter lim="800000"/>
            <a:headEnd/>
            <a:tailEnd/>
          </a:ln>
        </p:spPr>
      </p:pic>
      <p:pic>
        <p:nvPicPr>
          <p:cNvPr id="6" name="Picture 2"/>
          <p:cNvPicPr>
            <a:picLocks noChangeAspect="1" noChangeArrowheads="1"/>
          </p:cNvPicPr>
          <p:nvPr/>
        </p:nvPicPr>
        <p:blipFill>
          <a:blip r:embed="rId4" cstate="print"/>
          <a:srcRect/>
          <a:stretch>
            <a:fillRect/>
          </a:stretch>
        </p:blipFill>
        <p:spPr bwMode="auto">
          <a:xfrm>
            <a:off x="2134858" y="913284"/>
            <a:ext cx="4885414" cy="3037987"/>
          </a:xfrm>
          <a:prstGeom prst="rect">
            <a:avLst/>
          </a:prstGeom>
          <a:noFill/>
          <a:ln w="9525">
            <a:noFill/>
            <a:miter lim="800000"/>
            <a:headEnd/>
            <a:tailEnd/>
          </a:ln>
          <a:effectLst/>
        </p:spPr>
      </p:pic>
      <p:sp>
        <p:nvSpPr>
          <p:cNvPr id="7" name="Rounded Rectangle 6">
            <a:hlinkClick r:id="rId5" action="ppaction://hlinksldjump"/>
          </p:cNvPr>
          <p:cNvSpPr/>
          <p:nvPr/>
        </p:nvSpPr>
        <p:spPr>
          <a:xfrm>
            <a:off x="3779912" y="5233764"/>
            <a:ext cx="1584176" cy="36004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Back to Content</a:t>
            </a:r>
            <a:endParaRPr lang="en-GB" sz="1400" dirty="0"/>
          </a:p>
        </p:txBody>
      </p:sp>
    </p:spTree>
    <p:extLst>
      <p:ext uri="{BB962C8B-B14F-4D97-AF65-F5344CB8AC3E}">
        <p14:creationId xmlns:p14="http://schemas.microsoft.com/office/powerpoint/2010/main" val="3299197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0" fill="hold"/>
                                        <p:tgtEl>
                                          <p:spTgt spid="6"/>
                                        </p:tgtEl>
                                        <p:attrNameLst>
                                          <p:attrName>ppt_w</p:attrName>
                                        </p:attrNameLst>
                                      </p:cBhvr>
                                      <p:tavLst>
                                        <p:tav tm="0" fmla="#ppt_w*sin(2.5*pi*$)">
                                          <p:val>
                                            <p:fltVal val="0"/>
                                          </p:val>
                                        </p:tav>
                                        <p:tav tm="100000">
                                          <p:val>
                                            <p:fltVal val="1"/>
                                          </p:val>
                                        </p:tav>
                                      </p:tavLst>
                                    </p:anim>
                                    <p:anim calcmode="lin" valueType="num">
                                      <p:cBhvr>
                                        <p:cTn id="8" dur="5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5915582" y="489616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972146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b="16729"/>
          <a:stretch>
            <a:fillRect/>
          </a:stretch>
        </p:blipFill>
        <p:spPr>
          <a:xfrm>
            <a:off x="0" y="0"/>
            <a:ext cx="9144000" cy="4441676"/>
          </a:xfrm>
          <a:prstGeom prst="rect">
            <a:avLst/>
          </a:prstGeom>
        </p:spPr>
      </p:pic>
      <p:sp>
        <p:nvSpPr>
          <p:cNvPr id="4" name="Title 3"/>
          <p:cNvSpPr>
            <a:spLocks noGrp="1"/>
          </p:cNvSpPr>
          <p:nvPr>
            <p:ph type="title"/>
          </p:nvPr>
        </p:nvSpPr>
        <p:spPr>
          <a:xfrm>
            <a:off x="323528" y="4537687"/>
            <a:ext cx="8064896" cy="480053"/>
          </a:xfrm>
        </p:spPr>
        <p:txBody>
          <a:bodyPr>
            <a:normAutofit fontScale="90000"/>
          </a:bodyPr>
          <a:lstStyle/>
          <a:p>
            <a:r>
              <a:rPr lang="en-US" dirty="0" smtClean="0"/>
              <a:t>School Details Panel</a:t>
            </a:r>
            <a:endParaRPr lang="en-US" dirty="0"/>
          </a:p>
        </p:txBody>
      </p:sp>
      <p:sp>
        <p:nvSpPr>
          <p:cNvPr id="5" name="Rounded Rectangle 4">
            <a:hlinkClick r:id="rId3" action="ppaction://hlinksldjump"/>
          </p:cNvPr>
          <p:cNvSpPr/>
          <p:nvPr/>
        </p:nvSpPr>
        <p:spPr>
          <a:xfrm>
            <a:off x="3779912" y="5145774"/>
            <a:ext cx="1584176" cy="36004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Back to Content</a:t>
            </a:r>
            <a:endParaRPr lang="en-GB" sz="1400" dirty="0"/>
          </a:p>
        </p:txBody>
      </p:sp>
    </p:spTree>
    <p:extLst>
      <p:ext uri="{BB962C8B-B14F-4D97-AF65-F5344CB8AC3E}">
        <p14:creationId xmlns:p14="http://schemas.microsoft.com/office/powerpoint/2010/main" val="2778269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89720" cy="5743575"/>
          </a:xfrm>
          <a:prstGeom prst="rect">
            <a:avLst/>
          </a:prstGeom>
        </p:spPr>
      </p:pic>
      <p:sp>
        <p:nvSpPr>
          <p:cNvPr id="7" name="Up Arrow 6"/>
          <p:cNvSpPr/>
          <p:nvPr/>
        </p:nvSpPr>
        <p:spPr bwMode="auto">
          <a:xfrm rot="19722117">
            <a:off x="1163054" y="1223753"/>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321150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290">
                                          <p:stCondLst>
                                            <p:cond delay="0"/>
                                          </p:stCondLst>
                                        </p:cTn>
                                        <p:tgtEl>
                                          <p:spTgt spid="7"/>
                                        </p:tgtEl>
                                      </p:cBhvr>
                                    </p:animEffect>
                                    <p:anim calcmode="lin" valueType="num">
                                      <p:cBhvr>
                                        <p:cTn id="8"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13" dur="13">
                                          <p:stCondLst>
                                            <p:cond delay="325"/>
                                          </p:stCondLst>
                                        </p:cTn>
                                        <p:tgtEl>
                                          <p:spTgt spid="7"/>
                                        </p:tgtEl>
                                      </p:cBhvr>
                                      <p:to x="100000" y="60000"/>
                                    </p:animScale>
                                    <p:animScale>
                                      <p:cBhvr>
                                        <p:cTn id="14" dur="83" decel="50000">
                                          <p:stCondLst>
                                            <p:cond delay="338"/>
                                          </p:stCondLst>
                                        </p:cTn>
                                        <p:tgtEl>
                                          <p:spTgt spid="7"/>
                                        </p:tgtEl>
                                      </p:cBhvr>
                                      <p:to x="100000" y="100000"/>
                                    </p:animScale>
                                    <p:animScale>
                                      <p:cBhvr>
                                        <p:cTn id="15" dur="13">
                                          <p:stCondLst>
                                            <p:cond delay="656"/>
                                          </p:stCondLst>
                                        </p:cTn>
                                        <p:tgtEl>
                                          <p:spTgt spid="7"/>
                                        </p:tgtEl>
                                      </p:cBhvr>
                                      <p:to x="100000" y="80000"/>
                                    </p:animScale>
                                    <p:animScale>
                                      <p:cBhvr>
                                        <p:cTn id="16" dur="83" decel="50000">
                                          <p:stCondLst>
                                            <p:cond delay="669"/>
                                          </p:stCondLst>
                                        </p:cTn>
                                        <p:tgtEl>
                                          <p:spTgt spid="7"/>
                                        </p:tgtEl>
                                      </p:cBhvr>
                                      <p:to x="100000" y="100000"/>
                                    </p:animScale>
                                    <p:animScale>
                                      <p:cBhvr>
                                        <p:cTn id="17" dur="13">
                                          <p:stCondLst>
                                            <p:cond delay="821"/>
                                          </p:stCondLst>
                                        </p:cTn>
                                        <p:tgtEl>
                                          <p:spTgt spid="7"/>
                                        </p:tgtEl>
                                      </p:cBhvr>
                                      <p:to x="100000" y="90000"/>
                                    </p:animScale>
                                    <p:animScale>
                                      <p:cBhvr>
                                        <p:cTn id="18" dur="83" decel="50000">
                                          <p:stCondLst>
                                            <p:cond delay="834"/>
                                          </p:stCondLst>
                                        </p:cTn>
                                        <p:tgtEl>
                                          <p:spTgt spid="7"/>
                                        </p:tgtEl>
                                      </p:cBhvr>
                                      <p:to x="100000" y="100000"/>
                                    </p:animScale>
                                    <p:animScale>
                                      <p:cBhvr>
                                        <p:cTn id="19" dur="13">
                                          <p:stCondLst>
                                            <p:cond delay="904"/>
                                          </p:stCondLst>
                                        </p:cTn>
                                        <p:tgtEl>
                                          <p:spTgt spid="7"/>
                                        </p:tgtEl>
                                      </p:cBhvr>
                                      <p:to x="100000" y="95000"/>
                                    </p:animScale>
                                    <p:animScale>
                                      <p:cBhvr>
                                        <p:cTn id="20" dur="83" decel="50000">
                                          <p:stCondLst>
                                            <p:cond delay="917"/>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9189720" cy="5743575"/>
          </a:xfrm>
          <a:prstGeom prst="rect">
            <a:avLst/>
          </a:prstGeom>
        </p:spPr>
      </p:pic>
      <p:sp>
        <p:nvSpPr>
          <p:cNvPr id="4" name="Up Arrow 3"/>
          <p:cNvSpPr/>
          <p:nvPr/>
        </p:nvSpPr>
        <p:spPr bwMode="auto">
          <a:xfrm rot="19722117">
            <a:off x="3251285" y="309596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5" name="Rectangle 4"/>
          <p:cNvSpPr/>
          <p:nvPr/>
        </p:nvSpPr>
        <p:spPr>
          <a:xfrm>
            <a:off x="3923928" y="2346195"/>
            <a:ext cx="2511873" cy="1051184"/>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I want to check that UKPRN is in place, so I click on School Details</a:t>
            </a:r>
            <a:endParaRPr lang="en-GB" sz="1400" b="0" dirty="0">
              <a:solidFill>
                <a:srgbClr val="FFFF99"/>
              </a:solidFill>
            </a:endParaRPr>
          </a:p>
        </p:txBody>
      </p:sp>
    </p:spTree>
    <p:extLst>
      <p:ext uri="{BB962C8B-B14F-4D97-AF65-F5344CB8AC3E}">
        <p14:creationId xmlns:p14="http://schemas.microsoft.com/office/powerpoint/2010/main" val="953382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90">
                                          <p:stCondLst>
                                            <p:cond delay="0"/>
                                          </p:stCondLst>
                                        </p:cTn>
                                        <p:tgtEl>
                                          <p:spTgt spid="4"/>
                                        </p:tgtEl>
                                      </p:cBhvr>
                                    </p:animEffect>
                                    <p:anim calcmode="lin" valueType="num">
                                      <p:cBhvr>
                                        <p:cTn id="8"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13" dur="13">
                                          <p:stCondLst>
                                            <p:cond delay="325"/>
                                          </p:stCondLst>
                                        </p:cTn>
                                        <p:tgtEl>
                                          <p:spTgt spid="4"/>
                                        </p:tgtEl>
                                      </p:cBhvr>
                                      <p:to x="100000" y="60000"/>
                                    </p:animScale>
                                    <p:animScale>
                                      <p:cBhvr>
                                        <p:cTn id="14" dur="83" decel="50000">
                                          <p:stCondLst>
                                            <p:cond delay="338"/>
                                          </p:stCondLst>
                                        </p:cTn>
                                        <p:tgtEl>
                                          <p:spTgt spid="4"/>
                                        </p:tgtEl>
                                      </p:cBhvr>
                                      <p:to x="100000" y="100000"/>
                                    </p:animScale>
                                    <p:animScale>
                                      <p:cBhvr>
                                        <p:cTn id="15" dur="13">
                                          <p:stCondLst>
                                            <p:cond delay="656"/>
                                          </p:stCondLst>
                                        </p:cTn>
                                        <p:tgtEl>
                                          <p:spTgt spid="4"/>
                                        </p:tgtEl>
                                      </p:cBhvr>
                                      <p:to x="100000" y="80000"/>
                                    </p:animScale>
                                    <p:animScale>
                                      <p:cBhvr>
                                        <p:cTn id="16" dur="83" decel="50000">
                                          <p:stCondLst>
                                            <p:cond delay="669"/>
                                          </p:stCondLst>
                                        </p:cTn>
                                        <p:tgtEl>
                                          <p:spTgt spid="4"/>
                                        </p:tgtEl>
                                      </p:cBhvr>
                                      <p:to x="100000" y="100000"/>
                                    </p:animScale>
                                    <p:animScale>
                                      <p:cBhvr>
                                        <p:cTn id="17" dur="13">
                                          <p:stCondLst>
                                            <p:cond delay="821"/>
                                          </p:stCondLst>
                                        </p:cTn>
                                        <p:tgtEl>
                                          <p:spTgt spid="4"/>
                                        </p:tgtEl>
                                      </p:cBhvr>
                                      <p:to x="100000" y="90000"/>
                                    </p:animScale>
                                    <p:animScale>
                                      <p:cBhvr>
                                        <p:cTn id="18" dur="83" decel="50000">
                                          <p:stCondLst>
                                            <p:cond delay="834"/>
                                          </p:stCondLst>
                                        </p:cTn>
                                        <p:tgtEl>
                                          <p:spTgt spid="4"/>
                                        </p:tgtEl>
                                      </p:cBhvr>
                                      <p:to x="100000" y="100000"/>
                                    </p:animScale>
                                    <p:animScale>
                                      <p:cBhvr>
                                        <p:cTn id="19" dur="13">
                                          <p:stCondLst>
                                            <p:cond delay="904"/>
                                          </p:stCondLst>
                                        </p:cTn>
                                        <p:tgtEl>
                                          <p:spTgt spid="4"/>
                                        </p:tgtEl>
                                      </p:cBhvr>
                                      <p:to x="100000" y="95000"/>
                                    </p:animScale>
                                    <p:animScale>
                                      <p:cBhvr>
                                        <p:cTn id="20" dur="83" decel="50000">
                                          <p:stCondLst>
                                            <p:cond delay="917"/>
                                          </p:stCondLst>
                                        </p:cTn>
                                        <p:tgtEl>
                                          <p:spTgt spid="4"/>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395301" y="251989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315576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387190" y="136777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961384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6275620" y="4464113"/>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043430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Content</a:t>
            </a:r>
            <a:endParaRPr lang="en-GB" dirty="0"/>
          </a:p>
        </p:txBody>
      </p:sp>
      <p:sp>
        <p:nvSpPr>
          <p:cNvPr id="3" name="Text Placeholder 2"/>
          <p:cNvSpPr>
            <a:spLocks noGrp="1"/>
          </p:cNvSpPr>
          <p:nvPr>
            <p:ph type="body" sz="quarter" idx="10"/>
          </p:nvPr>
        </p:nvSpPr>
        <p:spPr>
          <a:xfrm>
            <a:off x="467544" y="1297327"/>
            <a:ext cx="4320480" cy="3600401"/>
          </a:xfrm>
        </p:spPr>
        <p:txBody>
          <a:bodyPr>
            <a:normAutofit/>
          </a:bodyPr>
          <a:lstStyle/>
          <a:p>
            <a:pPr marL="457200" indent="-457200">
              <a:buFont typeface="+mj-lt"/>
              <a:buAutoNum type="arabicPeriod"/>
            </a:pPr>
            <a:r>
              <a:rPr lang="en-GB" dirty="0">
                <a:hlinkClick r:id="rId2" action="ppaction://hlinksldjump"/>
              </a:rPr>
              <a:t>Import Latest Fileset</a:t>
            </a:r>
            <a:endParaRPr lang="en-GB" dirty="0"/>
          </a:p>
          <a:p>
            <a:pPr marL="457200" indent="-457200">
              <a:buFont typeface="+mj-lt"/>
              <a:buAutoNum type="arabicPeriod"/>
            </a:pPr>
            <a:r>
              <a:rPr lang="en-GB" dirty="0">
                <a:hlinkClick r:id="rId3" action="ppaction://hlinksldjump"/>
              </a:rPr>
              <a:t>Open Census Application</a:t>
            </a:r>
            <a:endParaRPr lang="en-GB" dirty="0"/>
          </a:p>
          <a:p>
            <a:pPr marL="457200" indent="-457200">
              <a:buFont typeface="+mj-lt"/>
              <a:buAutoNum type="arabicPeriod"/>
            </a:pPr>
            <a:r>
              <a:rPr lang="en-GB" dirty="0">
                <a:hlinkClick r:id="rId4" action="ppaction://hlinksldjump"/>
              </a:rPr>
              <a:t>Census Details </a:t>
            </a:r>
            <a:r>
              <a:rPr lang="en-GB" dirty="0" smtClean="0">
                <a:hlinkClick r:id="rId4" action="ppaction://hlinksldjump"/>
              </a:rPr>
              <a:t>Panel</a:t>
            </a:r>
            <a:endParaRPr lang="en-GB" dirty="0"/>
          </a:p>
          <a:p>
            <a:pPr marL="457200" indent="-457200">
              <a:buFont typeface="+mj-lt"/>
              <a:buAutoNum type="arabicPeriod"/>
            </a:pPr>
            <a:r>
              <a:rPr lang="en-GB" dirty="0">
                <a:hlinkClick r:id="rId5" action="ppaction://hlinksldjump"/>
              </a:rPr>
              <a:t>Calculate </a:t>
            </a:r>
            <a:r>
              <a:rPr lang="en-GB" dirty="0" smtClean="0">
                <a:hlinkClick r:id="rId5" action="ppaction://hlinksldjump"/>
              </a:rPr>
              <a:t>Panel</a:t>
            </a:r>
            <a:endParaRPr lang="en-GB" dirty="0"/>
          </a:p>
          <a:p>
            <a:pPr marL="457200" indent="-457200">
              <a:buFont typeface="+mj-lt"/>
              <a:buAutoNum type="arabicPeriod"/>
            </a:pPr>
            <a:r>
              <a:rPr lang="en-GB" dirty="0">
                <a:hlinkClick r:id="rId6" action="ppaction://hlinksldjump"/>
              </a:rPr>
              <a:t>School Details Panel</a:t>
            </a:r>
            <a:endParaRPr lang="en-GB" dirty="0"/>
          </a:p>
          <a:p>
            <a:pPr marL="457200" indent="-457200">
              <a:buFont typeface="+mj-lt"/>
              <a:buAutoNum type="arabicPeriod"/>
            </a:pPr>
            <a:r>
              <a:rPr lang="en-GB" dirty="0">
                <a:hlinkClick r:id="rId7" action="ppaction://hlinksldjump"/>
              </a:rPr>
              <a:t>Top-up Funding </a:t>
            </a:r>
            <a:r>
              <a:rPr lang="en-GB" dirty="0" smtClean="0">
                <a:hlinkClick r:id="rId7" action="ppaction://hlinksldjump"/>
              </a:rPr>
              <a:t>Panel</a:t>
            </a:r>
            <a:endParaRPr lang="en-GB" dirty="0" smtClean="0"/>
          </a:p>
          <a:p>
            <a:pPr marL="457200" indent="-457200">
              <a:buFont typeface="+mj-lt"/>
              <a:buAutoNum type="arabicPeriod"/>
            </a:pPr>
            <a:r>
              <a:rPr lang="en-GB" dirty="0" smtClean="0">
                <a:hlinkClick r:id="rId8" action="ppaction://hlinksldjump"/>
              </a:rPr>
              <a:t>Adopted </a:t>
            </a:r>
            <a:r>
              <a:rPr lang="en-GB" dirty="0">
                <a:hlinkClick r:id="rId8" action="ppaction://hlinksldjump"/>
              </a:rPr>
              <a:t>from Care Panel</a:t>
            </a:r>
            <a:endParaRPr lang="en-GB" dirty="0"/>
          </a:p>
          <a:p>
            <a:endParaRPr lang="en-GB" dirty="0"/>
          </a:p>
        </p:txBody>
      </p:sp>
      <p:sp>
        <p:nvSpPr>
          <p:cNvPr id="4" name="Text Placeholder 2"/>
          <p:cNvSpPr txBox="1">
            <a:spLocks/>
          </p:cNvSpPr>
          <p:nvPr/>
        </p:nvSpPr>
        <p:spPr>
          <a:xfrm>
            <a:off x="5004048" y="1273324"/>
            <a:ext cx="3888432" cy="3600401"/>
          </a:xfrm>
          <a:prstGeom prst="rect">
            <a:avLst/>
          </a:prstGeom>
        </p:spPr>
        <p:txBody>
          <a:bodyPr vert="horz" lIns="91440" tIns="45720" rIns="91440" bIns="45720" rtlCol="0">
            <a:normAutofit/>
          </a:bodyPr>
          <a:lstStyle>
            <a:lvl1pPr marL="0" indent="0" algn="l" defTabSz="914400" rtl="0" eaLnBrk="1" latinLnBrk="0" hangingPunct="1">
              <a:spcBef>
                <a:spcPct val="20000"/>
              </a:spcBef>
              <a:buFontTx/>
              <a:buNone/>
              <a:defRPr sz="2400" kern="1200" baseline="0">
                <a:solidFill>
                  <a:schemeClr val="tx1">
                    <a:lumMod val="50000"/>
                  </a:schemeClr>
                </a:solidFill>
                <a:latin typeface="+mn-lt"/>
                <a:ea typeface="+mn-ea"/>
                <a:cs typeface="+mn-cs"/>
              </a:defRPr>
            </a:lvl1pPr>
            <a:lvl2pPr marL="800100" indent="-342900" algn="l" defTabSz="914400" rtl="0" eaLnBrk="1" latinLnBrk="0" hangingPunct="1">
              <a:spcBef>
                <a:spcPct val="20000"/>
              </a:spcBef>
              <a:buFont typeface="Arial" panose="020B0604020202020204" pitchFamily="34" charset="0"/>
              <a:buChar char="•"/>
              <a:defRPr sz="2400" kern="1200" baseline="0">
                <a:solidFill>
                  <a:schemeClr val="tx1">
                    <a:lumMod val="50000"/>
                  </a:schemeClr>
                </a:solidFill>
                <a:latin typeface="+mn-lt"/>
                <a:ea typeface="+mn-ea"/>
                <a:cs typeface="+mn-cs"/>
              </a:defRPr>
            </a:lvl2pPr>
            <a:lvl3pPr marL="1257300" indent="-342900" algn="l" defTabSz="914400" rtl="0" eaLnBrk="1" latinLnBrk="0" hangingPunct="1">
              <a:spcBef>
                <a:spcPct val="20000"/>
              </a:spcBef>
              <a:buFont typeface="Arial" panose="020B0604020202020204" pitchFamily="34" charset="0"/>
              <a:buChar char="•"/>
              <a:defRPr sz="2400" kern="1200">
                <a:solidFill>
                  <a:schemeClr val="tx1">
                    <a:lumMod val="50000"/>
                  </a:schemeClr>
                </a:solidFill>
                <a:latin typeface="+mn-lt"/>
                <a:ea typeface="+mn-ea"/>
                <a:cs typeface="+mn-cs"/>
              </a:defRPr>
            </a:lvl3pPr>
            <a:lvl4pPr marL="1714500" indent="-342900" algn="l" defTabSz="914400" rtl="0" eaLnBrk="1" latinLnBrk="0" hangingPunct="1">
              <a:spcBef>
                <a:spcPct val="20000"/>
              </a:spcBef>
              <a:buFont typeface="Arial" panose="020B0604020202020204" pitchFamily="34" charset="0"/>
              <a:buChar char="•"/>
              <a:defRPr sz="2400" kern="1200">
                <a:solidFill>
                  <a:schemeClr val="tx1">
                    <a:lumMod val="50000"/>
                  </a:schemeClr>
                </a:solidFill>
                <a:latin typeface="+mn-lt"/>
                <a:ea typeface="+mn-ea"/>
                <a:cs typeface="+mn-cs"/>
              </a:defRPr>
            </a:lvl4pPr>
            <a:lvl5pPr marL="2171700" indent="-342900" algn="l" defTabSz="914400" rtl="0" eaLnBrk="1" latinLnBrk="0" hangingPunct="1">
              <a:spcBef>
                <a:spcPct val="20000"/>
              </a:spcBef>
              <a:buFont typeface="Arial" panose="020B0604020202020204" pitchFamily="34" charset="0"/>
              <a:buChar char="•"/>
              <a:defRPr sz="2400" kern="1200">
                <a:solidFill>
                  <a:schemeClr val="tx1">
                    <a:lumMod val="50000"/>
                  </a:schemeClr>
                </a:solidFill>
                <a:latin typeface="+mn-lt"/>
                <a:ea typeface="+mn-ea"/>
                <a:cs typeface="+mn-cs"/>
              </a:defRPr>
            </a:lvl5pPr>
            <a:lvl6pPr marL="2628900" indent="-342900" algn="l" defTabSz="914400" rtl="0" eaLnBrk="1" latinLnBrk="0" hangingPunct="1">
              <a:spcBef>
                <a:spcPct val="20000"/>
              </a:spcBef>
              <a:buFont typeface="Wingdings" panose="05000000000000000000" pitchFamily="2" charset="2"/>
              <a:buChar char="§"/>
              <a:defRPr sz="2000" kern="1200">
                <a:solidFill>
                  <a:schemeClr val="tx1">
                    <a:lumMod val="50000"/>
                  </a:schemeClr>
                </a:solidFill>
                <a:latin typeface="+mn-lt"/>
                <a:ea typeface="+mn-ea"/>
                <a:cs typeface="+mn-cs"/>
              </a:defRPr>
            </a:lvl6pPr>
            <a:lvl7pPr marL="3086100" indent="-342900" algn="l" defTabSz="914400" rtl="0" eaLnBrk="1" latinLnBrk="0" hangingPunct="1">
              <a:spcBef>
                <a:spcPct val="20000"/>
              </a:spcBef>
              <a:buFont typeface="Wingdings" panose="05000000000000000000" pitchFamily="2" charset="2"/>
              <a:buChar char="§"/>
              <a:defRPr sz="2000" kern="1200">
                <a:solidFill>
                  <a:schemeClr val="tx1">
                    <a:lumMod val="50000"/>
                  </a:schemeClr>
                </a:solidFill>
                <a:latin typeface="+mn-lt"/>
                <a:ea typeface="+mn-ea"/>
                <a:cs typeface="+mn-cs"/>
              </a:defRPr>
            </a:lvl7pPr>
            <a:lvl8pPr marL="3543300" indent="-342900" algn="l" defTabSz="914400" rtl="0" eaLnBrk="1" latinLnBrk="0" hangingPunct="1">
              <a:spcBef>
                <a:spcPct val="20000"/>
              </a:spcBef>
              <a:buFont typeface="Wingdings" panose="05000000000000000000" pitchFamily="2" charset="2"/>
              <a:buChar char="§"/>
              <a:defRPr sz="2000" kern="1200">
                <a:solidFill>
                  <a:schemeClr val="tx1">
                    <a:lumMod val="50000"/>
                  </a:schemeClr>
                </a:solidFill>
                <a:latin typeface="+mn-lt"/>
                <a:ea typeface="+mn-ea"/>
                <a:cs typeface="+mn-cs"/>
              </a:defRPr>
            </a:lvl8pPr>
            <a:lvl9pPr marL="4000500" indent="-342900" algn="l" defTabSz="914400" rtl="0" eaLnBrk="1" latinLnBrk="0" hangingPunct="1">
              <a:spcBef>
                <a:spcPct val="20000"/>
              </a:spcBef>
              <a:buFont typeface="Wingdings" panose="05000000000000000000" pitchFamily="2" charset="2"/>
              <a:buChar char="§"/>
              <a:defRPr sz="2000" kern="1200" baseline="0">
                <a:solidFill>
                  <a:schemeClr val="tx1">
                    <a:lumMod val="50000"/>
                  </a:schemeClr>
                </a:solidFill>
                <a:latin typeface="+mn-lt"/>
                <a:ea typeface="+mn-ea"/>
                <a:cs typeface="+mn-cs"/>
              </a:defRPr>
            </a:lvl9pPr>
          </a:lstStyle>
          <a:p>
            <a:pPr marL="457200" indent="-457200" fontAlgn="auto">
              <a:spcAft>
                <a:spcPts val="0"/>
              </a:spcAft>
              <a:buFont typeface="+mj-lt"/>
              <a:buAutoNum type="arabicPeriod" startAt="8"/>
            </a:pPr>
            <a:r>
              <a:rPr lang="en-GB" b="0" dirty="0" smtClean="0">
                <a:hlinkClick r:id="rId9" action="ppaction://hlinksldjump"/>
              </a:rPr>
              <a:t>Attendance Panel</a:t>
            </a:r>
            <a:endParaRPr lang="en-GB" b="0" dirty="0" smtClean="0"/>
          </a:p>
          <a:p>
            <a:pPr marL="457200" indent="-457200" fontAlgn="auto">
              <a:spcAft>
                <a:spcPts val="0"/>
              </a:spcAft>
              <a:buFont typeface="+mj-lt"/>
              <a:buAutoNum type="arabicPeriod" startAt="8"/>
            </a:pPr>
            <a:r>
              <a:rPr lang="en-GB" b="0" dirty="0" smtClean="0">
                <a:hlinkClick r:id="rId10" action="ppaction://hlinksldjump"/>
              </a:rPr>
              <a:t>Learning Aims Panel</a:t>
            </a:r>
            <a:endParaRPr lang="en-GB" b="0" dirty="0" smtClean="0"/>
          </a:p>
          <a:p>
            <a:pPr marL="457200" indent="-457200" fontAlgn="auto">
              <a:spcAft>
                <a:spcPts val="0"/>
              </a:spcAft>
              <a:buFont typeface="+mj-lt"/>
              <a:buAutoNum type="arabicPeriod" startAt="8"/>
            </a:pPr>
            <a:r>
              <a:rPr lang="en-GB" b="0" dirty="0" smtClean="0">
                <a:hlinkClick r:id="rId11" action="ppaction://hlinksldjump"/>
              </a:rPr>
              <a:t>Create &amp; Validate</a:t>
            </a:r>
            <a:endParaRPr lang="en-GB" b="0" dirty="0" smtClean="0"/>
          </a:p>
          <a:p>
            <a:pPr marL="457200" indent="-457200" fontAlgn="auto">
              <a:spcAft>
                <a:spcPts val="0"/>
              </a:spcAft>
              <a:buFont typeface="+mj-lt"/>
              <a:buAutoNum type="arabicPeriod" startAt="8"/>
            </a:pPr>
            <a:r>
              <a:rPr lang="en-GB" b="0" dirty="0" smtClean="0">
                <a:hlinkClick r:id="rId12" action="ppaction://hlinksldjump"/>
              </a:rPr>
              <a:t>Detail Reports</a:t>
            </a:r>
            <a:endParaRPr lang="en-GB" b="0" dirty="0" smtClean="0"/>
          </a:p>
          <a:p>
            <a:pPr marL="457200" indent="-457200" fontAlgn="auto">
              <a:spcAft>
                <a:spcPts val="0"/>
              </a:spcAft>
              <a:buFont typeface="+mj-lt"/>
              <a:buAutoNum type="arabicPeriod" startAt="8"/>
            </a:pPr>
            <a:r>
              <a:rPr lang="en-GB" b="0" dirty="0" smtClean="0">
                <a:hlinkClick r:id="rId13" action="ppaction://hlinksldjump"/>
              </a:rPr>
              <a:t>DfE Summary Report</a:t>
            </a:r>
            <a:endParaRPr lang="en-GB" b="0" dirty="0" smtClean="0"/>
          </a:p>
          <a:p>
            <a:pPr marL="457200" indent="-457200" fontAlgn="auto">
              <a:spcAft>
                <a:spcPts val="0"/>
              </a:spcAft>
              <a:buFont typeface="+mj-lt"/>
              <a:buAutoNum type="arabicPeriod" startAt="8"/>
            </a:pPr>
            <a:r>
              <a:rPr lang="en-GB" b="0" dirty="0" smtClean="0">
                <a:hlinkClick r:id="rId14" action="ppaction://hlinksldjump"/>
              </a:rPr>
              <a:t>Authorise</a:t>
            </a:r>
            <a:endParaRPr lang="en-GB" b="0" dirty="0"/>
          </a:p>
        </p:txBody>
      </p:sp>
    </p:spTree>
    <p:extLst>
      <p:ext uri="{BB962C8B-B14F-4D97-AF65-F5344CB8AC3E}">
        <p14:creationId xmlns:p14="http://schemas.microsoft.com/office/powerpoint/2010/main" val="2712656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1667110" y="1223753"/>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691105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b="16729"/>
          <a:stretch>
            <a:fillRect/>
          </a:stretch>
        </p:blipFill>
        <p:spPr>
          <a:xfrm>
            <a:off x="0" y="0"/>
            <a:ext cx="9144000" cy="4441676"/>
          </a:xfrm>
          <a:prstGeom prst="rect">
            <a:avLst/>
          </a:prstGeom>
        </p:spPr>
      </p:pic>
      <p:sp>
        <p:nvSpPr>
          <p:cNvPr id="4" name="Title 3"/>
          <p:cNvSpPr>
            <a:spLocks noGrp="1"/>
          </p:cNvSpPr>
          <p:nvPr>
            <p:ph type="title"/>
          </p:nvPr>
        </p:nvSpPr>
        <p:spPr>
          <a:xfrm>
            <a:off x="323528" y="4537687"/>
            <a:ext cx="8064896" cy="480053"/>
          </a:xfrm>
        </p:spPr>
        <p:txBody>
          <a:bodyPr>
            <a:normAutofit fontScale="90000"/>
          </a:bodyPr>
          <a:lstStyle/>
          <a:p>
            <a:r>
              <a:rPr lang="en-US" dirty="0" smtClean="0"/>
              <a:t>Top-up Funding Panel</a:t>
            </a:r>
            <a:endParaRPr lang="en-US" dirty="0"/>
          </a:p>
        </p:txBody>
      </p:sp>
      <p:sp>
        <p:nvSpPr>
          <p:cNvPr id="5" name="Rounded Rectangle 4">
            <a:hlinkClick r:id="rId3" action="ppaction://hlinksldjump"/>
          </p:cNvPr>
          <p:cNvSpPr/>
          <p:nvPr/>
        </p:nvSpPr>
        <p:spPr>
          <a:xfrm>
            <a:off x="3779912" y="5145774"/>
            <a:ext cx="1584176" cy="36004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Back to Content</a:t>
            </a:r>
            <a:endParaRPr lang="en-GB" sz="1400" dirty="0"/>
          </a:p>
        </p:txBody>
      </p:sp>
    </p:spTree>
    <p:extLst>
      <p:ext uri="{BB962C8B-B14F-4D97-AF65-F5344CB8AC3E}">
        <p14:creationId xmlns:p14="http://schemas.microsoft.com/office/powerpoint/2010/main" val="1787444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1783019" y="165580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2938676" y="2050838"/>
            <a:ext cx="3312368" cy="1641897"/>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The Top-up Funding panel just gives a view of the information held in </a:t>
            </a:r>
            <a:r>
              <a:rPr lang="en-GB" sz="1400" dirty="0" smtClean="0">
                <a:solidFill>
                  <a:srgbClr val="FFFF99"/>
                </a:solidFill>
              </a:rPr>
              <a:t>Tools | Statutory Return Tools | Update Top-up Funding</a:t>
            </a:r>
            <a:r>
              <a:rPr lang="en-GB" sz="1400" b="0" dirty="0" smtClean="0">
                <a:solidFill>
                  <a:srgbClr val="FFFF99"/>
                </a:solidFill>
              </a:rPr>
              <a:t>, but you can click on Edit to jump to the tool for changing the information. </a:t>
            </a:r>
            <a:endParaRPr lang="en-GB" sz="1400" b="0" dirty="0">
              <a:solidFill>
                <a:srgbClr val="FFFF99"/>
              </a:solidFill>
            </a:endParaRPr>
          </a:p>
        </p:txBody>
      </p:sp>
    </p:spTree>
    <p:extLst>
      <p:ext uri="{BB962C8B-B14F-4D97-AF65-F5344CB8AC3E}">
        <p14:creationId xmlns:p14="http://schemas.microsoft.com/office/powerpoint/2010/main" val="2753643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603214" y="1367769"/>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3274142" y="2324440"/>
            <a:ext cx="2641436" cy="1094694"/>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The SEN filter can be very useful for identifying Top-up Funding students</a:t>
            </a:r>
            <a:endParaRPr lang="en-GB" sz="1400" b="0" dirty="0">
              <a:solidFill>
                <a:srgbClr val="FFFF99"/>
              </a:solidFill>
            </a:endParaRPr>
          </a:p>
        </p:txBody>
      </p:sp>
    </p:spTree>
    <p:extLst>
      <p:ext uri="{BB962C8B-B14F-4D97-AF65-F5344CB8AC3E}">
        <p14:creationId xmlns:p14="http://schemas.microsoft.com/office/powerpoint/2010/main" val="1930612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10477"/>
            <a:ext cx="9189720" cy="5743575"/>
          </a:xfrm>
          <a:prstGeom prst="rect">
            <a:avLst/>
          </a:prstGeom>
        </p:spPr>
      </p:pic>
      <p:sp>
        <p:nvSpPr>
          <p:cNvPr id="3" name="Up Arrow 2"/>
          <p:cNvSpPr/>
          <p:nvPr/>
        </p:nvSpPr>
        <p:spPr bwMode="auto">
          <a:xfrm rot="19722117">
            <a:off x="2531206" y="165580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041553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4763454" y="1367769"/>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234477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027149" y="3311985"/>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8583983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98958" y="35965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016026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9189720" cy="5743575"/>
          </a:xfrm>
          <a:prstGeom prst="rect">
            <a:avLst/>
          </a:prstGeom>
        </p:spPr>
      </p:pic>
      <p:sp>
        <p:nvSpPr>
          <p:cNvPr id="4" name="Up Arrow 3"/>
          <p:cNvSpPr/>
          <p:nvPr/>
        </p:nvSpPr>
        <p:spPr bwMode="auto">
          <a:xfrm rot="19722117">
            <a:off x="8507870" y="543682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912872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90">
                                          <p:stCondLst>
                                            <p:cond delay="0"/>
                                          </p:stCondLst>
                                        </p:cTn>
                                        <p:tgtEl>
                                          <p:spTgt spid="4"/>
                                        </p:tgtEl>
                                      </p:cBhvr>
                                    </p:animEffect>
                                    <p:anim calcmode="lin" valueType="num">
                                      <p:cBhvr>
                                        <p:cTn id="8"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13" dur="13">
                                          <p:stCondLst>
                                            <p:cond delay="325"/>
                                          </p:stCondLst>
                                        </p:cTn>
                                        <p:tgtEl>
                                          <p:spTgt spid="4"/>
                                        </p:tgtEl>
                                      </p:cBhvr>
                                      <p:to x="100000" y="60000"/>
                                    </p:animScale>
                                    <p:animScale>
                                      <p:cBhvr>
                                        <p:cTn id="14" dur="83" decel="50000">
                                          <p:stCondLst>
                                            <p:cond delay="338"/>
                                          </p:stCondLst>
                                        </p:cTn>
                                        <p:tgtEl>
                                          <p:spTgt spid="4"/>
                                        </p:tgtEl>
                                      </p:cBhvr>
                                      <p:to x="100000" y="100000"/>
                                    </p:animScale>
                                    <p:animScale>
                                      <p:cBhvr>
                                        <p:cTn id="15" dur="13">
                                          <p:stCondLst>
                                            <p:cond delay="656"/>
                                          </p:stCondLst>
                                        </p:cTn>
                                        <p:tgtEl>
                                          <p:spTgt spid="4"/>
                                        </p:tgtEl>
                                      </p:cBhvr>
                                      <p:to x="100000" y="80000"/>
                                    </p:animScale>
                                    <p:animScale>
                                      <p:cBhvr>
                                        <p:cTn id="16" dur="83" decel="50000">
                                          <p:stCondLst>
                                            <p:cond delay="669"/>
                                          </p:stCondLst>
                                        </p:cTn>
                                        <p:tgtEl>
                                          <p:spTgt spid="4"/>
                                        </p:tgtEl>
                                      </p:cBhvr>
                                      <p:to x="100000" y="100000"/>
                                    </p:animScale>
                                    <p:animScale>
                                      <p:cBhvr>
                                        <p:cTn id="17" dur="13">
                                          <p:stCondLst>
                                            <p:cond delay="821"/>
                                          </p:stCondLst>
                                        </p:cTn>
                                        <p:tgtEl>
                                          <p:spTgt spid="4"/>
                                        </p:tgtEl>
                                      </p:cBhvr>
                                      <p:to x="100000" y="90000"/>
                                    </p:animScale>
                                    <p:animScale>
                                      <p:cBhvr>
                                        <p:cTn id="18" dur="83" decel="50000">
                                          <p:stCondLst>
                                            <p:cond delay="834"/>
                                          </p:stCondLst>
                                        </p:cTn>
                                        <p:tgtEl>
                                          <p:spTgt spid="4"/>
                                        </p:tgtEl>
                                      </p:cBhvr>
                                      <p:to x="100000" y="100000"/>
                                    </p:animScale>
                                    <p:animScale>
                                      <p:cBhvr>
                                        <p:cTn id="19" dur="13">
                                          <p:stCondLst>
                                            <p:cond delay="904"/>
                                          </p:stCondLst>
                                        </p:cTn>
                                        <p:tgtEl>
                                          <p:spTgt spid="4"/>
                                        </p:tgtEl>
                                      </p:cBhvr>
                                      <p:to x="100000" y="95000"/>
                                    </p:animScale>
                                    <p:animScale>
                                      <p:cBhvr>
                                        <p:cTn id="20" dur="83" decel="50000">
                                          <p:stCondLst>
                                            <p:cond delay="917"/>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b="16729"/>
          <a:stretch>
            <a:fillRect/>
          </a:stretch>
        </p:blipFill>
        <p:spPr>
          <a:xfrm>
            <a:off x="0" y="0"/>
            <a:ext cx="9144000" cy="4441676"/>
          </a:xfrm>
          <a:prstGeom prst="rect">
            <a:avLst/>
          </a:prstGeom>
        </p:spPr>
      </p:pic>
      <p:sp>
        <p:nvSpPr>
          <p:cNvPr id="4" name="Title 3"/>
          <p:cNvSpPr>
            <a:spLocks noGrp="1"/>
          </p:cNvSpPr>
          <p:nvPr>
            <p:ph type="title"/>
          </p:nvPr>
        </p:nvSpPr>
        <p:spPr>
          <a:xfrm>
            <a:off x="323528" y="4537687"/>
            <a:ext cx="8064896" cy="480053"/>
          </a:xfrm>
        </p:spPr>
        <p:txBody>
          <a:bodyPr>
            <a:normAutofit fontScale="90000"/>
          </a:bodyPr>
          <a:lstStyle/>
          <a:p>
            <a:r>
              <a:rPr lang="en-US" dirty="0" smtClean="0"/>
              <a:t>Adopted from Care Panel</a:t>
            </a:r>
            <a:endParaRPr lang="en-US" dirty="0"/>
          </a:p>
        </p:txBody>
      </p:sp>
      <p:sp>
        <p:nvSpPr>
          <p:cNvPr id="5" name="Rounded Rectangle 4">
            <a:hlinkClick r:id="rId3" action="ppaction://hlinksldjump"/>
          </p:cNvPr>
          <p:cNvSpPr/>
          <p:nvPr/>
        </p:nvSpPr>
        <p:spPr>
          <a:xfrm>
            <a:off x="3779912" y="5145774"/>
            <a:ext cx="1584176" cy="36004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Back to Content</a:t>
            </a:r>
            <a:endParaRPr lang="en-GB" sz="1400" dirty="0"/>
          </a:p>
        </p:txBody>
      </p:sp>
    </p:spTree>
    <p:extLst>
      <p:ext uri="{BB962C8B-B14F-4D97-AF65-F5344CB8AC3E}">
        <p14:creationId xmlns:p14="http://schemas.microsoft.com/office/powerpoint/2010/main" val="680152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b="16729"/>
          <a:stretch>
            <a:fillRect/>
          </a:stretch>
        </p:blipFill>
        <p:spPr>
          <a:xfrm>
            <a:off x="0" y="0"/>
            <a:ext cx="9144000" cy="4441676"/>
          </a:xfrm>
          <a:prstGeom prst="rect">
            <a:avLst/>
          </a:prstGeom>
        </p:spPr>
      </p:pic>
      <p:sp>
        <p:nvSpPr>
          <p:cNvPr id="4" name="Title 3"/>
          <p:cNvSpPr>
            <a:spLocks noGrp="1"/>
          </p:cNvSpPr>
          <p:nvPr>
            <p:ph type="title"/>
          </p:nvPr>
        </p:nvSpPr>
        <p:spPr>
          <a:xfrm>
            <a:off x="323528" y="4537687"/>
            <a:ext cx="8496944" cy="480053"/>
          </a:xfrm>
        </p:spPr>
        <p:txBody>
          <a:bodyPr>
            <a:normAutofit fontScale="90000"/>
          </a:bodyPr>
          <a:lstStyle/>
          <a:p>
            <a:r>
              <a:rPr lang="en-US" dirty="0" smtClean="0"/>
              <a:t>Import Latest Fileset</a:t>
            </a:r>
            <a:endParaRPr lang="en-US" dirty="0"/>
          </a:p>
        </p:txBody>
      </p:sp>
      <p:sp>
        <p:nvSpPr>
          <p:cNvPr id="3" name="Rounded Rectangle 2">
            <a:hlinkClick r:id="rId3" action="ppaction://hlinksldjump"/>
          </p:cNvPr>
          <p:cNvSpPr/>
          <p:nvPr/>
        </p:nvSpPr>
        <p:spPr>
          <a:xfrm>
            <a:off x="3779912" y="5145774"/>
            <a:ext cx="1584176" cy="36004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Back to Content</a:t>
            </a:r>
            <a:endParaRPr lang="en-GB" sz="1400" dirty="0"/>
          </a:p>
        </p:txBody>
      </p:sp>
    </p:spTree>
    <p:extLst>
      <p:ext uri="{BB962C8B-B14F-4D97-AF65-F5344CB8AC3E}">
        <p14:creationId xmlns:p14="http://schemas.microsoft.com/office/powerpoint/2010/main" val="3197408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315181" y="1223755"/>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177300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1811127" y="1655802"/>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3058118" y="2288436"/>
            <a:ext cx="3073484" cy="1166702"/>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The Adopted from Care panel operates in a very similar way to the Top-up Funding panel </a:t>
            </a:r>
            <a:endParaRPr lang="en-GB" sz="1400" b="0" dirty="0">
              <a:solidFill>
                <a:srgbClr val="FFFF99"/>
              </a:solidFill>
            </a:endParaRPr>
          </a:p>
        </p:txBody>
      </p:sp>
    </p:spTree>
    <p:extLst>
      <p:ext uri="{BB962C8B-B14F-4D97-AF65-F5344CB8AC3E}">
        <p14:creationId xmlns:p14="http://schemas.microsoft.com/office/powerpoint/2010/main" val="4281413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827350" y="1367770"/>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3274142" y="2324440"/>
            <a:ext cx="2641436" cy="1094694"/>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The Ever in Care at this school filter can be very useful for identifying Adopted from Care students</a:t>
            </a:r>
            <a:endParaRPr lang="en-GB" sz="1400" b="0" dirty="0">
              <a:solidFill>
                <a:srgbClr val="FFFF99"/>
              </a:solidFill>
            </a:endParaRPr>
          </a:p>
        </p:txBody>
      </p:sp>
    </p:spTree>
    <p:extLst>
      <p:ext uri="{BB962C8B-B14F-4D97-AF65-F5344CB8AC3E}">
        <p14:creationId xmlns:p14="http://schemas.microsoft.com/office/powerpoint/2010/main" val="3165832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683334" y="1511785"/>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10761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4642453" y="1367770"/>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981583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731006" y="1799817"/>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013047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658997" y="2087849"/>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333475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027150" y="3239977"/>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275929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971366" y="3744033"/>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886792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971366" y="3744033"/>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036203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89720" cy="5743575"/>
          </a:xfrm>
          <a:prstGeom prst="rect">
            <a:avLst/>
          </a:prstGeom>
        </p:spPr>
      </p:pic>
      <p:sp>
        <p:nvSpPr>
          <p:cNvPr id="5" name="Up Arrow 4"/>
          <p:cNvSpPr/>
          <p:nvPr/>
        </p:nvSpPr>
        <p:spPr bwMode="auto">
          <a:xfrm rot="19722117">
            <a:off x="3323294" y="1367770"/>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2" name="Rectangle 1"/>
          <p:cNvSpPr/>
          <p:nvPr/>
        </p:nvSpPr>
        <p:spPr>
          <a:xfrm>
            <a:off x="3226708" y="2007691"/>
            <a:ext cx="2736304" cy="1728192"/>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I’m going to start by importing the latest Fileset, as this will provide the latest version of DfE validation, DfE summary report and SIMS detail reports.</a:t>
            </a:r>
            <a:endParaRPr lang="en-GB" sz="1400" b="0" dirty="0">
              <a:solidFill>
                <a:srgbClr val="FFFF99"/>
              </a:solidFill>
            </a:endParaRPr>
          </a:p>
        </p:txBody>
      </p:sp>
    </p:spTree>
    <p:extLst>
      <p:ext uri="{BB962C8B-B14F-4D97-AF65-F5344CB8AC3E}">
        <p14:creationId xmlns:p14="http://schemas.microsoft.com/office/powerpoint/2010/main" val="2747432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290">
                                          <p:stCondLst>
                                            <p:cond delay="0"/>
                                          </p:stCondLst>
                                        </p:cTn>
                                        <p:tgtEl>
                                          <p:spTgt spid="5"/>
                                        </p:tgtEl>
                                      </p:cBhvr>
                                    </p:animEffect>
                                    <p:anim calcmode="lin" valueType="num">
                                      <p:cBhvr>
                                        <p:cTn id="8" dur="911"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5"/>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5"/>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5"/>
                                        </p:tgtEl>
                                        <p:attrNameLst>
                                          <p:attrName>ppt_y</p:attrName>
                                        </p:attrNameLst>
                                      </p:cBhvr>
                                      <p:tavLst>
                                        <p:tav tm="0" fmla="#ppt_y-sin(pi*$)/81">
                                          <p:val>
                                            <p:fltVal val="0"/>
                                          </p:val>
                                        </p:tav>
                                        <p:tav tm="100000">
                                          <p:val>
                                            <p:fltVal val="1"/>
                                          </p:val>
                                        </p:tav>
                                      </p:tavLst>
                                    </p:anim>
                                    <p:animScale>
                                      <p:cBhvr>
                                        <p:cTn id="13" dur="13">
                                          <p:stCondLst>
                                            <p:cond delay="325"/>
                                          </p:stCondLst>
                                        </p:cTn>
                                        <p:tgtEl>
                                          <p:spTgt spid="5"/>
                                        </p:tgtEl>
                                      </p:cBhvr>
                                      <p:to x="100000" y="60000"/>
                                    </p:animScale>
                                    <p:animScale>
                                      <p:cBhvr>
                                        <p:cTn id="14" dur="83" decel="50000">
                                          <p:stCondLst>
                                            <p:cond delay="338"/>
                                          </p:stCondLst>
                                        </p:cTn>
                                        <p:tgtEl>
                                          <p:spTgt spid="5"/>
                                        </p:tgtEl>
                                      </p:cBhvr>
                                      <p:to x="100000" y="100000"/>
                                    </p:animScale>
                                    <p:animScale>
                                      <p:cBhvr>
                                        <p:cTn id="15" dur="13">
                                          <p:stCondLst>
                                            <p:cond delay="656"/>
                                          </p:stCondLst>
                                        </p:cTn>
                                        <p:tgtEl>
                                          <p:spTgt spid="5"/>
                                        </p:tgtEl>
                                      </p:cBhvr>
                                      <p:to x="100000" y="80000"/>
                                    </p:animScale>
                                    <p:animScale>
                                      <p:cBhvr>
                                        <p:cTn id="16" dur="83" decel="50000">
                                          <p:stCondLst>
                                            <p:cond delay="669"/>
                                          </p:stCondLst>
                                        </p:cTn>
                                        <p:tgtEl>
                                          <p:spTgt spid="5"/>
                                        </p:tgtEl>
                                      </p:cBhvr>
                                      <p:to x="100000" y="100000"/>
                                    </p:animScale>
                                    <p:animScale>
                                      <p:cBhvr>
                                        <p:cTn id="17" dur="13">
                                          <p:stCondLst>
                                            <p:cond delay="821"/>
                                          </p:stCondLst>
                                        </p:cTn>
                                        <p:tgtEl>
                                          <p:spTgt spid="5"/>
                                        </p:tgtEl>
                                      </p:cBhvr>
                                      <p:to x="100000" y="90000"/>
                                    </p:animScale>
                                    <p:animScale>
                                      <p:cBhvr>
                                        <p:cTn id="18" dur="83" decel="50000">
                                          <p:stCondLst>
                                            <p:cond delay="834"/>
                                          </p:stCondLst>
                                        </p:cTn>
                                        <p:tgtEl>
                                          <p:spTgt spid="5"/>
                                        </p:tgtEl>
                                      </p:cBhvr>
                                      <p:to x="100000" y="100000"/>
                                    </p:animScale>
                                    <p:animScale>
                                      <p:cBhvr>
                                        <p:cTn id="19" dur="13">
                                          <p:stCondLst>
                                            <p:cond delay="904"/>
                                          </p:stCondLst>
                                        </p:cTn>
                                        <p:tgtEl>
                                          <p:spTgt spid="5"/>
                                        </p:tgtEl>
                                      </p:cBhvr>
                                      <p:to x="100000" y="95000"/>
                                    </p:animScale>
                                    <p:animScale>
                                      <p:cBhvr>
                                        <p:cTn id="20" dur="83" decel="50000">
                                          <p:stCondLst>
                                            <p:cond delay="917"/>
                                          </p:stCondLst>
                                        </p:cTn>
                                        <p:tgtEl>
                                          <p:spTgt spid="5"/>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4662550" y="4032066"/>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256227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4642296" y="4104074"/>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426227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26950" y="35965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515267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507869" y="546812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543054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b="16729"/>
          <a:stretch>
            <a:fillRect/>
          </a:stretch>
        </p:blipFill>
        <p:spPr>
          <a:xfrm>
            <a:off x="0" y="0"/>
            <a:ext cx="9144000" cy="4441676"/>
          </a:xfrm>
          <a:prstGeom prst="rect">
            <a:avLst/>
          </a:prstGeom>
        </p:spPr>
      </p:pic>
      <p:sp>
        <p:nvSpPr>
          <p:cNvPr id="4" name="Title 3"/>
          <p:cNvSpPr>
            <a:spLocks noGrp="1"/>
          </p:cNvSpPr>
          <p:nvPr>
            <p:ph type="title"/>
          </p:nvPr>
        </p:nvSpPr>
        <p:spPr>
          <a:xfrm>
            <a:off x="323528" y="4537687"/>
            <a:ext cx="8064896" cy="480053"/>
          </a:xfrm>
        </p:spPr>
        <p:txBody>
          <a:bodyPr>
            <a:normAutofit fontScale="90000"/>
          </a:bodyPr>
          <a:lstStyle/>
          <a:p>
            <a:r>
              <a:rPr lang="en-US" dirty="0" smtClean="0"/>
              <a:t>Attendance Panel</a:t>
            </a:r>
            <a:endParaRPr lang="en-US" dirty="0"/>
          </a:p>
        </p:txBody>
      </p:sp>
      <p:sp>
        <p:nvSpPr>
          <p:cNvPr id="5" name="Rounded Rectangle 4">
            <a:hlinkClick r:id="rId3" action="ppaction://hlinksldjump"/>
          </p:cNvPr>
          <p:cNvSpPr/>
          <p:nvPr/>
        </p:nvSpPr>
        <p:spPr>
          <a:xfrm>
            <a:off x="3779912" y="5145774"/>
            <a:ext cx="1584176" cy="36004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Back to Content</a:t>
            </a:r>
            <a:endParaRPr lang="en-GB" sz="1400" dirty="0"/>
          </a:p>
        </p:txBody>
      </p:sp>
    </p:spTree>
    <p:extLst>
      <p:ext uri="{BB962C8B-B14F-4D97-AF65-F5344CB8AC3E}">
        <p14:creationId xmlns:p14="http://schemas.microsoft.com/office/powerpoint/2010/main" val="2605748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89720" cy="5743575"/>
          </a:xfrm>
          <a:prstGeom prst="rect">
            <a:avLst/>
          </a:prstGeom>
        </p:spPr>
      </p:pic>
      <p:sp>
        <p:nvSpPr>
          <p:cNvPr id="4" name="Up Arrow 3"/>
          <p:cNvSpPr/>
          <p:nvPr/>
        </p:nvSpPr>
        <p:spPr bwMode="auto">
          <a:xfrm rot="19722117">
            <a:off x="3035262" y="1223753"/>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832846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90">
                                          <p:stCondLst>
                                            <p:cond delay="0"/>
                                          </p:stCondLst>
                                        </p:cTn>
                                        <p:tgtEl>
                                          <p:spTgt spid="4"/>
                                        </p:tgtEl>
                                      </p:cBhvr>
                                    </p:animEffect>
                                    <p:anim calcmode="lin" valueType="num">
                                      <p:cBhvr>
                                        <p:cTn id="8"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13" dur="13">
                                          <p:stCondLst>
                                            <p:cond delay="325"/>
                                          </p:stCondLst>
                                        </p:cTn>
                                        <p:tgtEl>
                                          <p:spTgt spid="4"/>
                                        </p:tgtEl>
                                      </p:cBhvr>
                                      <p:to x="100000" y="60000"/>
                                    </p:animScale>
                                    <p:animScale>
                                      <p:cBhvr>
                                        <p:cTn id="14" dur="83" decel="50000">
                                          <p:stCondLst>
                                            <p:cond delay="338"/>
                                          </p:stCondLst>
                                        </p:cTn>
                                        <p:tgtEl>
                                          <p:spTgt spid="4"/>
                                        </p:tgtEl>
                                      </p:cBhvr>
                                      <p:to x="100000" y="100000"/>
                                    </p:animScale>
                                    <p:animScale>
                                      <p:cBhvr>
                                        <p:cTn id="15" dur="13">
                                          <p:stCondLst>
                                            <p:cond delay="656"/>
                                          </p:stCondLst>
                                        </p:cTn>
                                        <p:tgtEl>
                                          <p:spTgt spid="4"/>
                                        </p:tgtEl>
                                      </p:cBhvr>
                                      <p:to x="100000" y="80000"/>
                                    </p:animScale>
                                    <p:animScale>
                                      <p:cBhvr>
                                        <p:cTn id="16" dur="83" decel="50000">
                                          <p:stCondLst>
                                            <p:cond delay="669"/>
                                          </p:stCondLst>
                                        </p:cTn>
                                        <p:tgtEl>
                                          <p:spTgt spid="4"/>
                                        </p:tgtEl>
                                      </p:cBhvr>
                                      <p:to x="100000" y="100000"/>
                                    </p:animScale>
                                    <p:animScale>
                                      <p:cBhvr>
                                        <p:cTn id="17" dur="13">
                                          <p:stCondLst>
                                            <p:cond delay="821"/>
                                          </p:stCondLst>
                                        </p:cTn>
                                        <p:tgtEl>
                                          <p:spTgt spid="4"/>
                                        </p:tgtEl>
                                      </p:cBhvr>
                                      <p:to x="100000" y="90000"/>
                                    </p:animScale>
                                    <p:animScale>
                                      <p:cBhvr>
                                        <p:cTn id="18" dur="83" decel="50000">
                                          <p:stCondLst>
                                            <p:cond delay="834"/>
                                          </p:stCondLst>
                                        </p:cTn>
                                        <p:tgtEl>
                                          <p:spTgt spid="4"/>
                                        </p:tgtEl>
                                      </p:cBhvr>
                                      <p:to x="100000" y="100000"/>
                                    </p:animScale>
                                    <p:animScale>
                                      <p:cBhvr>
                                        <p:cTn id="19" dur="13">
                                          <p:stCondLst>
                                            <p:cond delay="904"/>
                                          </p:stCondLst>
                                        </p:cTn>
                                        <p:tgtEl>
                                          <p:spTgt spid="4"/>
                                        </p:tgtEl>
                                      </p:cBhvr>
                                      <p:to x="100000" y="95000"/>
                                    </p:animScale>
                                    <p:animScale>
                                      <p:cBhvr>
                                        <p:cTn id="20" dur="83" decel="50000">
                                          <p:stCondLst>
                                            <p:cond delay="917"/>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89720" cy="5743575"/>
          </a:xfrm>
          <a:prstGeom prst="rect">
            <a:avLst/>
          </a:prstGeom>
        </p:spPr>
      </p:pic>
      <p:sp>
        <p:nvSpPr>
          <p:cNvPr id="6" name="Rectangle 5"/>
          <p:cNvSpPr/>
          <p:nvPr/>
        </p:nvSpPr>
        <p:spPr>
          <a:xfrm>
            <a:off x="3635896" y="1705372"/>
            <a:ext cx="3026050" cy="1469164"/>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Calculate has found that I’m in the happy position where I have only used Attendance codes that are on the current DfE list and all session attendance marks have been entered for the relevant period. </a:t>
            </a:r>
            <a:endParaRPr lang="en-GB" sz="1400" b="0" dirty="0">
              <a:solidFill>
                <a:srgbClr val="FFFF99"/>
              </a:solidFill>
            </a:endParaRPr>
          </a:p>
        </p:txBody>
      </p:sp>
    </p:spTree>
    <p:extLst>
      <p:ext uri="{BB962C8B-B14F-4D97-AF65-F5344CB8AC3E}">
        <p14:creationId xmlns:p14="http://schemas.microsoft.com/office/powerpoint/2010/main" val="1028162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rcRect b="16729"/>
          <a:stretch>
            <a:fillRect/>
          </a:stretch>
        </p:blipFill>
        <p:spPr>
          <a:xfrm>
            <a:off x="0" y="0"/>
            <a:ext cx="9144000" cy="4441676"/>
          </a:xfrm>
          <a:prstGeom prst="rect">
            <a:avLst/>
          </a:prstGeom>
        </p:spPr>
      </p:pic>
      <p:sp>
        <p:nvSpPr>
          <p:cNvPr id="4" name="Title 3"/>
          <p:cNvSpPr>
            <a:spLocks noGrp="1"/>
          </p:cNvSpPr>
          <p:nvPr>
            <p:ph type="title"/>
          </p:nvPr>
        </p:nvSpPr>
        <p:spPr>
          <a:xfrm>
            <a:off x="323528" y="4537687"/>
            <a:ext cx="8064896" cy="480053"/>
          </a:xfrm>
        </p:spPr>
        <p:txBody>
          <a:bodyPr>
            <a:normAutofit fontScale="90000"/>
          </a:bodyPr>
          <a:lstStyle/>
          <a:p>
            <a:r>
              <a:rPr lang="en-US" dirty="0" smtClean="0"/>
              <a:t>Learning Aims Panel</a:t>
            </a:r>
            <a:endParaRPr lang="en-US" dirty="0"/>
          </a:p>
        </p:txBody>
      </p:sp>
      <p:sp>
        <p:nvSpPr>
          <p:cNvPr id="5" name="Rounded Rectangle 4">
            <a:hlinkClick r:id="rId3" action="ppaction://hlinksldjump"/>
          </p:cNvPr>
          <p:cNvSpPr/>
          <p:nvPr/>
        </p:nvSpPr>
        <p:spPr>
          <a:xfrm>
            <a:off x="3779912" y="5145774"/>
            <a:ext cx="1584176" cy="360040"/>
          </a:xfrm>
          <a:prstGeom prst="round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smtClean="0"/>
              <a:t>Back to Content</a:t>
            </a:r>
            <a:endParaRPr lang="en-GB" sz="1400" dirty="0"/>
          </a:p>
        </p:txBody>
      </p:sp>
    </p:spTree>
    <p:extLst>
      <p:ext uri="{BB962C8B-B14F-4D97-AF65-F5344CB8AC3E}">
        <p14:creationId xmlns:p14="http://schemas.microsoft.com/office/powerpoint/2010/main" val="2052798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467309" y="1223754"/>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43387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26950" y="107973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5" name="Rectangle 4"/>
          <p:cNvSpPr/>
          <p:nvPr/>
        </p:nvSpPr>
        <p:spPr>
          <a:xfrm>
            <a:off x="3046688" y="2115703"/>
            <a:ext cx="3096344" cy="1512168"/>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Post 16 Learning Aims are by far the most complex part of this Census, so this is probably a good moment for me to save the information that has already been dealt with.</a:t>
            </a:r>
            <a:endParaRPr lang="en-GB" sz="1400" b="0" dirty="0">
              <a:solidFill>
                <a:srgbClr val="FFFF99"/>
              </a:solidFill>
            </a:endParaRPr>
          </a:p>
        </p:txBody>
      </p:sp>
    </p:spTree>
    <p:extLst>
      <p:ext uri="{BB962C8B-B14F-4D97-AF65-F5344CB8AC3E}">
        <p14:creationId xmlns:p14="http://schemas.microsoft.com/office/powerpoint/2010/main" val="552726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4979478" y="129576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798849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9189720" cy="5743575"/>
          </a:xfrm>
          <a:prstGeom prst="rect">
            <a:avLst/>
          </a:prstGeom>
        </p:spPr>
      </p:pic>
      <p:sp>
        <p:nvSpPr>
          <p:cNvPr id="4" name="Up Arrow 3"/>
          <p:cNvSpPr/>
          <p:nvPr/>
        </p:nvSpPr>
        <p:spPr bwMode="auto">
          <a:xfrm rot="19722117">
            <a:off x="658998" y="165580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5" name="Rectangle 4"/>
          <p:cNvSpPr/>
          <p:nvPr/>
        </p:nvSpPr>
        <p:spPr>
          <a:xfrm>
            <a:off x="3081835" y="2137205"/>
            <a:ext cx="3026050" cy="1469164"/>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For the sake of clarity, I’m going to look separately at each of the filters, but there is nothing to stop me apply multiple filters at the same time.</a:t>
            </a:r>
            <a:endParaRPr lang="en-GB" sz="1400" b="0" dirty="0">
              <a:solidFill>
                <a:srgbClr val="FFFF99"/>
              </a:solidFill>
            </a:endParaRPr>
          </a:p>
        </p:txBody>
      </p:sp>
    </p:spTree>
    <p:extLst>
      <p:ext uri="{BB962C8B-B14F-4D97-AF65-F5344CB8AC3E}">
        <p14:creationId xmlns:p14="http://schemas.microsoft.com/office/powerpoint/2010/main" val="4254875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90">
                                          <p:stCondLst>
                                            <p:cond delay="0"/>
                                          </p:stCondLst>
                                        </p:cTn>
                                        <p:tgtEl>
                                          <p:spTgt spid="4"/>
                                        </p:tgtEl>
                                      </p:cBhvr>
                                    </p:animEffect>
                                    <p:anim calcmode="lin" valueType="num">
                                      <p:cBhvr>
                                        <p:cTn id="8"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13" dur="13">
                                          <p:stCondLst>
                                            <p:cond delay="325"/>
                                          </p:stCondLst>
                                        </p:cTn>
                                        <p:tgtEl>
                                          <p:spTgt spid="4"/>
                                        </p:tgtEl>
                                      </p:cBhvr>
                                      <p:to x="100000" y="60000"/>
                                    </p:animScale>
                                    <p:animScale>
                                      <p:cBhvr>
                                        <p:cTn id="14" dur="83" decel="50000">
                                          <p:stCondLst>
                                            <p:cond delay="338"/>
                                          </p:stCondLst>
                                        </p:cTn>
                                        <p:tgtEl>
                                          <p:spTgt spid="4"/>
                                        </p:tgtEl>
                                      </p:cBhvr>
                                      <p:to x="100000" y="100000"/>
                                    </p:animScale>
                                    <p:animScale>
                                      <p:cBhvr>
                                        <p:cTn id="15" dur="13">
                                          <p:stCondLst>
                                            <p:cond delay="656"/>
                                          </p:stCondLst>
                                        </p:cTn>
                                        <p:tgtEl>
                                          <p:spTgt spid="4"/>
                                        </p:tgtEl>
                                      </p:cBhvr>
                                      <p:to x="100000" y="80000"/>
                                    </p:animScale>
                                    <p:animScale>
                                      <p:cBhvr>
                                        <p:cTn id="16" dur="83" decel="50000">
                                          <p:stCondLst>
                                            <p:cond delay="669"/>
                                          </p:stCondLst>
                                        </p:cTn>
                                        <p:tgtEl>
                                          <p:spTgt spid="4"/>
                                        </p:tgtEl>
                                      </p:cBhvr>
                                      <p:to x="100000" y="100000"/>
                                    </p:animScale>
                                    <p:animScale>
                                      <p:cBhvr>
                                        <p:cTn id="17" dur="13">
                                          <p:stCondLst>
                                            <p:cond delay="821"/>
                                          </p:stCondLst>
                                        </p:cTn>
                                        <p:tgtEl>
                                          <p:spTgt spid="4"/>
                                        </p:tgtEl>
                                      </p:cBhvr>
                                      <p:to x="100000" y="90000"/>
                                    </p:animScale>
                                    <p:animScale>
                                      <p:cBhvr>
                                        <p:cTn id="18" dur="83" decel="50000">
                                          <p:stCondLst>
                                            <p:cond delay="834"/>
                                          </p:stCondLst>
                                        </p:cTn>
                                        <p:tgtEl>
                                          <p:spTgt spid="4"/>
                                        </p:tgtEl>
                                      </p:cBhvr>
                                      <p:to x="100000" y="100000"/>
                                    </p:animScale>
                                    <p:animScale>
                                      <p:cBhvr>
                                        <p:cTn id="19" dur="13">
                                          <p:stCondLst>
                                            <p:cond delay="904"/>
                                          </p:stCondLst>
                                        </p:cTn>
                                        <p:tgtEl>
                                          <p:spTgt spid="4"/>
                                        </p:tgtEl>
                                      </p:cBhvr>
                                      <p:to x="100000" y="95000"/>
                                    </p:animScale>
                                    <p:animScale>
                                      <p:cBhvr>
                                        <p:cTn id="20" dur="83" decel="50000">
                                          <p:stCondLst>
                                            <p:cond delay="917"/>
                                          </p:stCondLst>
                                        </p:cTn>
                                        <p:tgtEl>
                                          <p:spTgt spid="4"/>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6419636" y="1871824"/>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794901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75021" y="1655802"/>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149444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Rectangle 2"/>
          <p:cNvSpPr/>
          <p:nvPr/>
        </p:nvSpPr>
        <p:spPr>
          <a:xfrm>
            <a:off x="1403648" y="1561356"/>
            <a:ext cx="1224136" cy="720080"/>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Right mouse click</a:t>
            </a:r>
            <a:endParaRPr lang="en-GB" sz="1400" b="0" dirty="0">
              <a:solidFill>
                <a:srgbClr val="FFFF99"/>
              </a:solidFill>
            </a:endParaRPr>
          </a:p>
        </p:txBody>
      </p:sp>
      <p:sp>
        <p:nvSpPr>
          <p:cNvPr id="4" name="Up Arrow 3"/>
          <p:cNvSpPr/>
          <p:nvPr/>
        </p:nvSpPr>
        <p:spPr bwMode="auto">
          <a:xfrm rot="19722117">
            <a:off x="731004" y="167451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504172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par>
                                <p:cTn id="9" presetID="26"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290">
                                          <p:stCondLst>
                                            <p:cond delay="0"/>
                                          </p:stCondLst>
                                        </p:cTn>
                                        <p:tgtEl>
                                          <p:spTgt spid="4"/>
                                        </p:tgtEl>
                                      </p:cBhvr>
                                    </p:animEffect>
                                    <p:anim calcmode="lin" valueType="num">
                                      <p:cBhvr>
                                        <p:cTn id="12"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3"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4"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15"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16"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17" dur="13">
                                          <p:stCondLst>
                                            <p:cond delay="325"/>
                                          </p:stCondLst>
                                        </p:cTn>
                                        <p:tgtEl>
                                          <p:spTgt spid="4"/>
                                        </p:tgtEl>
                                      </p:cBhvr>
                                      <p:to x="100000" y="60000"/>
                                    </p:animScale>
                                    <p:animScale>
                                      <p:cBhvr>
                                        <p:cTn id="18" dur="83" decel="50000">
                                          <p:stCondLst>
                                            <p:cond delay="338"/>
                                          </p:stCondLst>
                                        </p:cTn>
                                        <p:tgtEl>
                                          <p:spTgt spid="4"/>
                                        </p:tgtEl>
                                      </p:cBhvr>
                                      <p:to x="100000" y="100000"/>
                                    </p:animScale>
                                    <p:animScale>
                                      <p:cBhvr>
                                        <p:cTn id="19" dur="13">
                                          <p:stCondLst>
                                            <p:cond delay="656"/>
                                          </p:stCondLst>
                                        </p:cTn>
                                        <p:tgtEl>
                                          <p:spTgt spid="4"/>
                                        </p:tgtEl>
                                      </p:cBhvr>
                                      <p:to x="100000" y="80000"/>
                                    </p:animScale>
                                    <p:animScale>
                                      <p:cBhvr>
                                        <p:cTn id="20" dur="83" decel="50000">
                                          <p:stCondLst>
                                            <p:cond delay="669"/>
                                          </p:stCondLst>
                                        </p:cTn>
                                        <p:tgtEl>
                                          <p:spTgt spid="4"/>
                                        </p:tgtEl>
                                      </p:cBhvr>
                                      <p:to x="100000" y="100000"/>
                                    </p:animScale>
                                    <p:animScale>
                                      <p:cBhvr>
                                        <p:cTn id="21" dur="13">
                                          <p:stCondLst>
                                            <p:cond delay="821"/>
                                          </p:stCondLst>
                                        </p:cTn>
                                        <p:tgtEl>
                                          <p:spTgt spid="4"/>
                                        </p:tgtEl>
                                      </p:cBhvr>
                                      <p:to x="100000" y="90000"/>
                                    </p:animScale>
                                    <p:animScale>
                                      <p:cBhvr>
                                        <p:cTn id="22" dur="83" decel="50000">
                                          <p:stCondLst>
                                            <p:cond delay="834"/>
                                          </p:stCondLst>
                                        </p:cTn>
                                        <p:tgtEl>
                                          <p:spTgt spid="4"/>
                                        </p:tgtEl>
                                      </p:cBhvr>
                                      <p:to x="100000" y="100000"/>
                                    </p:animScale>
                                    <p:animScale>
                                      <p:cBhvr>
                                        <p:cTn id="23" dur="13">
                                          <p:stCondLst>
                                            <p:cond delay="904"/>
                                          </p:stCondLst>
                                        </p:cTn>
                                        <p:tgtEl>
                                          <p:spTgt spid="4"/>
                                        </p:tgtEl>
                                      </p:cBhvr>
                                      <p:to x="100000" y="95000"/>
                                    </p:animScale>
                                    <p:animScale>
                                      <p:cBhvr>
                                        <p:cTn id="24" dur="83" decel="50000">
                                          <p:stCondLst>
                                            <p:cond delay="917"/>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9189720" cy="5743575"/>
          </a:xfrm>
          <a:prstGeom prst="rect">
            <a:avLst/>
          </a:prstGeom>
        </p:spPr>
      </p:pic>
      <p:sp>
        <p:nvSpPr>
          <p:cNvPr id="4" name="Up Arrow 3"/>
          <p:cNvSpPr/>
          <p:nvPr/>
        </p:nvSpPr>
        <p:spPr bwMode="auto">
          <a:xfrm rot="19722117">
            <a:off x="1307069" y="2375882"/>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232332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290">
                                          <p:stCondLst>
                                            <p:cond delay="0"/>
                                          </p:stCondLst>
                                        </p:cTn>
                                        <p:tgtEl>
                                          <p:spTgt spid="4"/>
                                        </p:tgtEl>
                                      </p:cBhvr>
                                    </p:animEffect>
                                    <p:anim calcmode="lin" valueType="num">
                                      <p:cBhvr>
                                        <p:cTn id="8"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13" dur="13">
                                          <p:stCondLst>
                                            <p:cond delay="325"/>
                                          </p:stCondLst>
                                        </p:cTn>
                                        <p:tgtEl>
                                          <p:spTgt spid="4"/>
                                        </p:tgtEl>
                                      </p:cBhvr>
                                      <p:to x="100000" y="60000"/>
                                    </p:animScale>
                                    <p:animScale>
                                      <p:cBhvr>
                                        <p:cTn id="14" dur="83" decel="50000">
                                          <p:stCondLst>
                                            <p:cond delay="338"/>
                                          </p:stCondLst>
                                        </p:cTn>
                                        <p:tgtEl>
                                          <p:spTgt spid="4"/>
                                        </p:tgtEl>
                                      </p:cBhvr>
                                      <p:to x="100000" y="100000"/>
                                    </p:animScale>
                                    <p:animScale>
                                      <p:cBhvr>
                                        <p:cTn id="15" dur="13">
                                          <p:stCondLst>
                                            <p:cond delay="656"/>
                                          </p:stCondLst>
                                        </p:cTn>
                                        <p:tgtEl>
                                          <p:spTgt spid="4"/>
                                        </p:tgtEl>
                                      </p:cBhvr>
                                      <p:to x="100000" y="80000"/>
                                    </p:animScale>
                                    <p:animScale>
                                      <p:cBhvr>
                                        <p:cTn id="16" dur="83" decel="50000">
                                          <p:stCondLst>
                                            <p:cond delay="669"/>
                                          </p:stCondLst>
                                        </p:cTn>
                                        <p:tgtEl>
                                          <p:spTgt spid="4"/>
                                        </p:tgtEl>
                                      </p:cBhvr>
                                      <p:to x="100000" y="100000"/>
                                    </p:animScale>
                                    <p:animScale>
                                      <p:cBhvr>
                                        <p:cTn id="17" dur="13">
                                          <p:stCondLst>
                                            <p:cond delay="821"/>
                                          </p:stCondLst>
                                        </p:cTn>
                                        <p:tgtEl>
                                          <p:spTgt spid="4"/>
                                        </p:tgtEl>
                                      </p:cBhvr>
                                      <p:to x="100000" y="90000"/>
                                    </p:animScale>
                                    <p:animScale>
                                      <p:cBhvr>
                                        <p:cTn id="18" dur="83" decel="50000">
                                          <p:stCondLst>
                                            <p:cond delay="834"/>
                                          </p:stCondLst>
                                        </p:cTn>
                                        <p:tgtEl>
                                          <p:spTgt spid="4"/>
                                        </p:tgtEl>
                                      </p:cBhvr>
                                      <p:to x="100000" y="100000"/>
                                    </p:animScale>
                                    <p:animScale>
                                      <p:cBhvr>
                                        <p:cTn id="19" dur="13">
                                          <p:stCondLst>
                                            <p:cond delay="904"/>
                                          </p:stCondLst>
                                        </p:cTn>
                                        <p:tgtEl>
                                          <p:spTgt spid="4"/>
                                        </p:tgtEl>
                                      </p:cBhvr>
                                      <p:to x="100000" y="95000"/>
                                    </p:animScale>
                                    <p:animScale>
                                      <p:cBhvr>
                                        <p:cTn id="20" dur="83" decel="50000">
                                          <p:stCondLst>
                                            <p:cond delay="917"/>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1883134" y="1655802"/>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434823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6419637" y="1871825"/>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551036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Tree>
    <p:extLst>
      <p:ext uri="{BB962C8B-B14F-4D97-AF65-F5344CB8AC3E}">
        <p14:creationId xmlns:p14="http://schemas.microsoft.com/office/powerpoint/2010/main" val="2147711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9189720" cy="5743575"/>
          </a:xfrm>
          <a:prstGeom prst="rect">
            <a:avLst/>
          </a:prstGeom>
        </p:spPr>
      </p:pic>
      <p:sp>
        <p:nvSpPr>
          <p:cNvPr id="4" name="Rectangle 3"/>
          <p:cNvSpPr/>
          <p:nvPr/>
        </p:nvSpPr>
        <p:spPr>
          <a:xfrm>
            <a:off x="2835399" y="1885333"/>
            <a:ext cx="1224136" cy="720080"/>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Right mouse click</a:t>
            </a:r>
            <a:endParaRPr lang="en-GB" sz="1400" b="0" dirty="0">
              <a:solidFill>
                <a:srgbClr val="FFFF99"/>
              </a:solidFill>
            </a:endParaRPr>
          </a:p>
        </p:txBody>
      </p:sp>
      <p:sp>
        <p:nvSpPr>
          <p:cNvPr id="5" name="Up Arrow 4"/>
          <p:cNvSpPr/>
          <p:nvPr/>
        </p:nvSpPr>
        <p:spPr bwMode="auto">
          <a:xfrm rot="19722117">
            <a:off x="1955140" y="1665160"/>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46487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par>
                                <p:cTn id="9" presetID="26"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290">
                                          <p:stCondLst>
                                            <p:cond delay="0"/>
                                          </p:stCondLst>
                                        </p:cTn>
                                        <p:tgtEl>
                                          <p:spTgt spid="5"/>
                                        </p:tgtEl>
                                      </p:cBhvr>
                                    </p:animEffect>
                                    <p:anim calcmode="lin" valueType="num">
                                      <p:cBhvr>
                                        <p:cTn id="12" dur="911"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3" dur="332"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4" dur="332" tmFilter="0, 0; 0.125,0.2665; 0.25,0.4; 0.375,0.465; 0.5,0.5;  0.625,0.535; 0.75,0.6; 0.875,0.7335; 1,1">
                                          <p:stCondLst>
                                            <p:cond delay="332"/>
                                          </p:stCondLst>
                                        </p:cTn>
                                        <p:tgtEl>
                                          <p:spTgt spid="5"/>
                                        </p:tgtEl>
                                        <p:attrNameLst>
                                          <p:attrName>ppt_y</p:attrName>
                                        </p:attrNameLst>
                                      </p:cBhvr>
                                      <p:tavLst>
                                        <p:tav tm="0" fmla="#ppt_y-sin(pi*$)/9">
                                          <p:val>
                                            <p:fltVal val="0"/>
                                          </p:val>
                                        </p:tav>
                                        <p:tav tm="100000">
                                          <p:val>
                                            <p:fltVal val="1"/>
                                          </p:val>
                                        </p:tav>
                                      </p:tavLst>
                                    </p:anim>
                                    <p:anim calcmode="lin" valueType="num">
                                      <p:cBhvr>
                                        <p:cTn id="15" dur="166" tmFilter="0, 0; 0.125,0.2665; 0.25,0.4; 0.375,0.465; 0.5,0.5;  0.625,0.535; 0.75,0.6; 0.875,0.7335; 1,1">
                                          <p:stCondLst>
                                            <p:cond delay="662"/>
                                          </p:stCondLst>
                                        </p:cTn>
                                        <p:tgtEl>
                                          <p:spTgt spid="5"/>
                                        </p:tgtEl>
                                        <p:attrNameLst>
                                          <p:attrName>ppt_y</p:attrName>
                                        </p:attrNameLst>
                                      </p:cBhvr>
                                      <p:tavLst>
                                        <p:tav tm="0" fmla="#ppt_y-sin(pi*$)/27">
                                          <p:val>
                                            <p:fltVal val="0"/>
                                          </p:val>
                                        </p:tav>
                                        <p:tav tm="100000">
                                          <p:val>
                                            <p:fltVal val="1"/>
                                          </p:val>
                                        </p:tav>
                                      </p:tavLst>
                                    </p:anim>
                                    <p:anim calcmode="lin" valueType="num">
                                      <p:cBhvr>
                                        <p:cTn id="16" dur="82" tmFilter="0, 0; 0.125,0.2665; 0.25,0.4; 0.375,0.465; 0.5,0.5;  0.625,0.535; 0.75,0.6; 0.875,0.7335; 1,1">
                                          <p:stCondLst>
                                            <p:cond delay="828"/>
                                          </p:stCondLst>
                                        </p:cTn>
                                        <p:tgtEl>
                                          <p:spTgt spid="5"/>
                                        </p:tgtEl>
                                        <p:attrNameLst>
                                          <p:attrName>ppt_y</p:attrName>
                                        </p:attrNameLst>
                                      </p:cBhvr>
                                      <p:tavLst>
                                        <p:tav tm="0" fmla="#ppt_y-sin(pi*$)/81">
                                          <p:val>
                                            <p:fltVal val="0"/>
                                          </p:val>
                                        </p:tav>
                                        <p:tav tm="100000">
                                          <p:val>
                                            <p:fltVal val="1"/>
                                          </p:val>
                                        </p:tav>
                                      </p:tavLst>
                                    </p:anim>
                                    <p:animScale>
                                      <p:cBhvr>
                                        <p:cTn id="17" dur="13">
                                          <p:stCondLst>
                                            <p:cond delay="325"/>
                                          </p:stCondLst>
                                        </p:cTn>
                                        <p:tgtEl>
                                          <p:spTgt spid="5"/>
                                        </p:tgtEl>
                                      </p:cBhvr>
                                      <p:to x="100000" y="60000"/>
                                    </p:animScale>
                                    <p:animScale>
                                      <p:cBhvr>
                                        <p:cTn id="18" dur="83" decel="50000">
                                          <p:stCondLst>
                                            <p:cond delay="338"/>
                                          </p:stCondLst>
                                        </p:cTn>
                                        <p:tgtEl>
                                          <p:spTgt spid="5"/>
                                        </p:tgtEl>
                                      </p:cBhvr>
                                      <p:to x="100000" y="100000"/>
                                    </p:animScale>
                                    <p:animScale>
                                      <p:cBhvr>
                                        <p:cTn id="19" dur="13">
                                          <p:stCondLst>
                                            <p:cond delay="656"/>
                                          </p:stCondLst>
                                        </p:cTn>
                                        <p:tgtEl>
                                          <p:spTgt spid="5"/>
                                        </p:tgtEl>
                                      </p:cBhvr>
                                      <p:to x="100000" y="80000"/>
                                    </p:animScale>
                                    <p:animScale>
                                      <p:cBhvr>
                                        <p:cTn id="20" dur="83" decel="50000">
                                          <p:stCondLst>
                                            <p:cond delay="669"/>
                                          </p:stCondLst>
                                        </p:cTn>
                                        <p:tgtEl>
                                          <p:spTgt spid="5"/>
                                        </p:tgtEl>
                                      </p:cBhvr>
                                      <p:to x="100000" y="100000"/>
                                    </p:animScale>
                                    <p:animScale>
                                      <p:cBhvr>
                                        <p:cTn id="21" dur="13">
                                          <p:stCondLst>
                                            <p:cond delay="821"/>
                                          </p:stCondLst>
                                        </p:cTn>
                                        <p:tgtEl>
                                          <p:spTgt spid="5"/>
                                        </p:tgtEl>
                                      </p:cBhvr>
                                      <p:to x="100000" y="90000"/>
                                    </p:animScale>
                                    <p:animScale>
                                      <p:cBhvr>
                                        <p:cTn id="22" dur="83" decel="50000">
                                          <p:stCondLst>
                                            <p:cond delay="834"/>
                                          </p:stCondLst>
                                        </p:cTn>
                                        <p:tgtEl>
                                          <p:spTgt spid="5"/>
                                        </p:tgtEl>
                                      </p:cBhvr>
                                      <p:to x="100000" y="100000"/>
                                    </p:animScale>
                                    <p:animScale>
                                      <p:cBhvr>
                                        <p:cTn id="23" dur="13">
                                          <p:stCondLst>
                                            <p:cond delay="904"/>
                                          </p:stCondLst>
                                        </p:cTn>
                                        <p:tgtEl>
                                          <p:spTgt spid="5"/>
                                        </p:tgtEl>
                                      </p:cBhvr>
                                      <p:to x="100000" y="95000"/>
                                    </p:animScale>
                                    <p:animScale>
                                      <p:cBhvr>
                                        <p:cTn id="24" dur="83" decel="50000">
                                          <p:stCondLst>
                                            <p:cond delay="917"/>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531206" y="237588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029869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395302" y="309596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4499992" y="2209426"/>
            <a:ext cx="3024336" cy="2016225"/>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At this point the latest Fileset is 202, but at least version 203 will be needed for the Census as the version of the DfE validation provided by Fileset 202 will yield at least one “false negative” for every pupil Taught In Year 11 or below.</a:t>
            </a:r>
            <a:endParaRPr lang="en-GB" sz="1400" b="0" dirty="0">
              <a:solidFill>
                <a:srgbClr val="FFFF99"/>
              </a:solidFill>
            </a:endParaRPr>
          </a:p>
        </p:txBody>
      </p:sp>
    </p:spTree>
    <p:extLst>
      <p:ext uri="{BB962C8B-B14F-4D97-AF65-F5344CB8AC3E}">
        <p14:creationId xmlns:p14="http://schemas.microsoft.com/office/powerpoint/2010/main" val="243251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439203" y="1674517"/>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81233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323293" y="1871826"/>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671592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6203614" y="1871825"/>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070610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395300" y="165580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523780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395300" y="1799818"/>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573189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3971366" y="165580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009036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6347629" y="1871826"/>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233564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4331405" y="1655802"/>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4027293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Rectangle 2"/>
          <p:cNvSpPr/>
          <p:nvPr/>
        </p:nvSpPr>
        <p:spPr>
          <a:xfrm>
            <a:off x="4594189" y="2511747"/>
            <a:ext cx="1224136" cy="720080"/>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Right mouse click</a:t>
            </a:r>
            <a:endParaRPr lang="en-GB" sz="1400" b="0" dirty="0">
              <a:solidFill>
                <a:srgbClr val="FFFF99"/>
              </a:solidFill>
            </a:endParaRPr>
          </a:p>
        </p:txBody>
      </p:sp>
      <p:sp>
        <p:nvSpPr>
          <p:cNvPr id="4" name="Up Arrow 3"/>
          <p:cNvSpPr/>
          <p:nvPr/>
        </p:nvSpPr>
        <p:spPr bwMode="auto">
          <a:xfrm rot="19722117">
            <a:off x="4115382" y="1655802"/>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281983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par>
                                <p:cTn id="9" presetID="26"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290">
                                          <p:stCondLst>
                                            <p:cond delay="0"/>
                                          </p:stCondLst>
                                        </p:cTn>
                                        <p:tgtEl>
                                          <p:spTgt spid="4"/>
                                        </p:tgtEl>
                                      </p:cBhvr>
                                    </p:animEffect>
                                    <p:anim calcmode="lin" valueType="num">
                                      <p:cBhvr>
                                        <p:cTn id="12" dur="911"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3" dur="332"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4" dur="332" tmFilter="0, 0; 0.125,0.2665; 0.25,0.4; 0.375,0.465; 0.5,0.5;  0.625,0.535; 0.75,0.6; 0.875,0.7335; 1,1">
                                          <p:stCondLst>
                                            <p:cond delay="332"/>
                                          </p:stCondLst>
                                        </p:cTn>
                                        <p:tgtEl>
                                          <p:spTgt spid="4"/>
                                        </p:tgtEl>
                                        <p:attrNameLst>
                                          <p:attrName>ppt_y</p:attrName>
                                        </p:attrNameLst>
                                      </p:cBhvr>
                                      <p:tavLst>
                                        <p:tav tm="0" fmla="#ppt_y-sin(pi*$)/9">
                                          <p:val>
                                            <p:fltVal val="0"/>
                                          </p:val>
                                        </p:tav>
                                        <p:tav tm="100000">
                                          <p:val>
                                            <p:fltVal val="1"/>
                                          </p:val>
                                        </p:tav>
                                      </p:tavLst>
                                    </p:anim>
                                    <p:anim calcmode="lin" valueType="num">
                                      <p:cBhvr>
                                        <p:cTn id="15" dur="166" tmFilter="0, 0; 0.125,0.2665; 0.25,0.4; 0.375,0.465; 0.5,0.5;  0.625,0.535; 0.75,0.6; 0.875,0.7335; 1,1">
                                          <p:stCondLst>
                                            <p:cond delay="662"/>
                                          </p:stCondLst>
                                        </p:cTn>
                                        <p:tgtEl>
                                          <p:spTgt spid="4"/>
                                        </p:tgtEl>
                                        <p:attrNameLst>
                                          <p:attrName>ppt_y</p:attrName>
                                        </p:attrNameLst>
                                      </p:cBhvr>
                                      <p:tavLst>
                                        <p:tav tm="0" fmla="#ppt_y-sin(pi*$)/27">
                                          <p:val>
                                            <p:fltVal val="0"/>
                                          </p:val>
                                        </p:tav>
                                        <p:tav tm="100000">
                                          <p:val>
                                            <p:fltVal val="1"/>
                                          </p:val>
                                        </p:tav>
                                      </p:tavLst>
                                    </p:anim>
                                    <p:anim calcmode="lin" valueType="num">
                                      <p:cBhvr>
                                        <p:cTn id="16" dur="82" tmFilter="0, 0; 0.125,0.2665; 0.25,0.4; 0.375,0.465; 0.5,0.5;  0.625,0.535; 0.75,0.6; 0.875,0.7335; 1,1">
                                          <p:stCondLst>
                                            <p:cond delay="828"/>
                                          </p:stCondLst>
                                        </p:cTn>
                                        <p:tgtEl>
                                          <p:spTgt spid="4"/>
                                        </p:tgtEl>
                                        <p:attrNameLst>
                                          <p:attrName>ppt_y</p:attrName>
                                        </p:attrNameLst>
                                      </p:cBhvr>
                                      <p:tavLst>
                                        <p:tav tm="0" fmla="#ppt_y-sin(pi*$)/81">
                                          <p:val>
                                            <p:fltVal val="0"/>
                                          </p:val>
                                        </p:tav>
                                        <p:tav tm="100000">
                                          <p:val>
                                            <p:fltVal val="1"/>
                                          </p:val>
                                        </p:tav>
                                      </p:tavLst>
                                    </p:anim>
                                    <p:animScale>
                                      <p:cBhvr>
                                        <p:cTn id="17" dur="13">
                                          <p:stCondLst>
                                            <p:cond delay="325"/>
                                          </p:stCondLst>
                                        </p:cTn>
                                        <p:tgtEl>
                                          <p:spTgt spid="4"/>
                                        </p:tgtEl>
                                      </p:cBhvr>
                                      <p:to x="100000" y="60000"/>
                                    </p:animScale>
                                    <p:animScale>
                                      <p:cBhvr>
                                        <p:cTn id="18" dur="83" decel="50000">
                                          <p:stCondLst>
                                            <p:cond delay="338"/>
                                          </p:stCondLst>
                                        </p:cTn>
                                        <p:tgtEl>
                                          <p:spTgt spid="4"/>
                                        </p:tgtEl>
                                      </p:cBhvr>
                                      <p:to x="100000" y="100000"/>
                                    </p:animScale>
                                    <p:animScale>
                                      <p:cBhvr>
                                        <p:cTn id="19" dur="13">
                                          <p:stCondLst>
                                            <p:cond delay="656"/>
                                          </p:stCondLst>
                                        </p:cTn>
                                        <p:tgtEl>
                                          <p:spTgt spid="4"/>
                                        </p:tgtEl>
                                      </p:cBhvr>
                                      <p:to x="100000" y="80000"/>
                                    </p:animScale>
                                    <p:animScale>
                                      <p:cBhvr>
                                        <p:cTn id="20" dur="83" decel="50000">
                                          <p:stCondLst>
                                            <p:cond delay="669"/>
                                          </p:stCondLst>
                                        </p:cTn>
                                        <p:tgtEl>
                                          <p:spTgt spid="4"/>
                                        </p:tgtEl>
                                      </p:cBhvr>
                                      <p:to x="100000" y="100000"/>
                                    </p:animScale>
                                    <p:animScale>
                                      <p:cBhvr>
                                        <p:cTn id="21" dur="13">
                                          <p:stCondLst>
                                            <p:cond delay="821"/>
                                          </p:stCondLst>
                                        </p:cTn>
                                        <p:tgtEl>
                                          <p:spTgt spid="4"/>
                                        </p:tgtEl>
                                      </p:cBhvr>
                                      <p:to x="100000" y="90000"/>
                                    </p:animScale>
                                    <p:animScale>
                                      <p:cBhvr>
                                        <p:cTn id="22" dur="83" decel="50000">
                                          <p:stCondLst>
                                            <p:cond delay="834"/>
                                          </p:stCondLst>
                                        </p:cTn>
                                        <p:tgtEl>
                                          <p:spTgt spid="4"/>
                                        </p:tgtEl>
                                      </p:cBhvr>
                                      <p:to x="100000" y="100000"/>
                                    </p:animScale>
                                    <p:animScale>
                                      <p:cBhvr>
                                        <p:cTn id="23" dur="13">
                                          <p:stCondLst>
                                            <p:cond delay="904"/>
                                          </p:stCondLst>
                                        </p:cTn>
                                        <p:tgtEl>
                                          <p:spTgt spid="4"/>
                                        </p:tgtEl>
                                      </p:cBhvr>
                                      <p:to x="100000" y="95000"/>
                                    </p:animScale>
                                    <p:animScale>
                                      <p:cBhvr>
                                        <p:cTn id="24" dur="83" decel="50000">
                                          <p:stCondLst>
                                            <p:cond delay="917"/>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4835462" y="237588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302906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4835461" y="2303873"/>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534699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4907469" y="1655802"/>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174048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6347630" y="1871825"/>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810435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5195503" y="1655802"/>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773285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4979478" y="165580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5508104" y="1902680"/>
            <a:ext cx="1224136" cy="711049"/>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Right mouse click</a:t>
            </a:r>
            <a:endParaRPr lang="en-GB" sz="1400" b="0" dirty="0">
              <a:solidFill>
                <a:srgbClr val="FFFF99"/>
              </a:solidFill>
            </a:endParaRPr>
          </a:p>
        </p:txBody>
      </p:sp>
    </p:spTree>
    <p:extLst>
      <p:ext uri="{BB962C8B-B14F-4D97-AF65-F5344CB8AC3E}">
        <p14:creationId xmlns:p14="http://schemas.microsoft.com/office/powerpoint/2010/main" val="1499193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5699557" y="2375882"/>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743161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5987590" y="165580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27009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6347630" y="1871825"/>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818758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6131606" y="1655802"/>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217068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5987588" y="165580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6660232" y="1877706"/>
            <a:ext cx="1224136" cy="711049"/>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Right mouse click</a:t>
            </a:r>
            <a:endParaRPr lang="en-GB" sz="1400" b="0" dirty="0">
              <a:solidFill>
                <a:srgbClr val="FFFF99"/>
              </a:solidFill>
            </a:endParaRPr>
          </a:p>
        </p:txBody>
      </p:sp>
    </p:spTree>
    <p:extLst>
      <p:ext uri="{BB962C8B-B14F-4D97-AF65-F5344CB8AC3E}">
        <p14:creationId xmlns:p14="http://schemas.microsoft.com/office/powerpoint/2010/main" val="34101381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6563654" y="2375881"/>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973800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5483534" y="3311986"/>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
        <p:nvSpPr>
          <p:cNvPr id="4" name="Rectangle 3"/>
          <p:cNvSpPr/>
          <p:nvPr/>
        </p:nvSpPr>
        <p:spPr>
          <a:xfrm>
            <a:off x="5940152" y="3145532"/>
            <a:ext cx="2736304" cy="1728192"/>
          </a:xfrm>
          <a:prstGeom prst="rect">
            <a:avLst/>
          </a:prstGeom>
          <a:ln>
            <a:solidFill>
              <a:srgbClr val="FFFF99"/>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0" dirty="0" smtClean="0">
                <a:solidFill>
                  <a:srgbClr val="FFFF99"/>
                </a:solidFill>
              </a:rPr>
              <a:t>I you have opened a Census application in the current session you will need to re-open SIMS to ensure that the new Fileset is taken into account</a:t>
            </a:r>
            <a:endParaRPr lang="en-GB" sz="1400" b="0" dirty="0">
              <a:solidFill>
                <a:srgbClr val="FFFF99"/>
              </a:solidFill>
            </a:endParaRPr>
          </a:p>
        </p:txBody>
      </p:sp>
    </p:spTree>
    <p:extLst>
      <p:ext uri="{BB962C8B-B14F-4D97-AF65-F5344CB8AC3E}">
        <p14:creationId xmlns:p14="http://schemas.microsoft.com/office/powerpoint/2010/main" val="1360526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par>
                                <p:cTn id="21" presetID="17" presetClass="entr" presetSubtype="10"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1307070" y="1871825"/>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962588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1307069" y="3672026"/>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329255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6347630" y="1871826"/>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490772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1307069" y="1871825"/>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506851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875022" y="1943834"/>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208447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575107" y="1871826"/>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2141934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819238" y="3762749"/>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300449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6347630" y="1871825"/>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093751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603213" y="1871826"/>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3918527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89720" cy="5743575"/>
          </a:xfrm>
          <a:prstGeom prst="rect">
            <a:avLst/>
          </a:prstGeom>
        </p:spPr>
      </p:pic>
      <p:sp>
        <p:nvSpPr>
          <p:cNvPr id="3" name="Up Arrow 2"/>
          <p:cNvSpPr/>
          <p:nvPr/>
        </p:nvSpPr>
        <p:spPr bwMode="auto">
          <a:xfrm rot="19722117">
            <a:off x="2315182" y="1943834"/>
            <a:ext cx="149255" cy="224441"/>
          </a:xfrm>
          <a:prstGeom prst="upArrow">
            <a:avLst>
              <a:gd name="adj1" fmla="val 25089"/>
              <a:gd name="adj2" fmla="val 87414"/>
            </a:avLst>
          </a:prstGeom>
          <a:solidFill>
            <a:schemeClr val="bg1"/>
          </a:solidFill>
          <a:ln w="9525" cap="sq"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22" tIns="45711" rIns="91422" bIns="45711" numCol="1" rtlCol="0" anchor="t" anchorCtr="0" compatLnSpc="1">
            <a:prstTxWarp prst="textNoShape">
              <a:avLst/>
            </a:prstTxWarp>
          </a:bodyPr>
          <a:lstStyle/>
          <a:p>
            <a:pPr algn="l" defTabSz="914226"/>
            <a:endParaRPr lang="en-GB" sz="2400" b="0" dirty="0" smtClean="0">
              <a:solidFill>
                <a:schemeClr val="tx1"/>
              </a:solidFill>
              <a:latin typeface="Arial" charset="0"/>
              <a:ea typeface="ＭＳ Ｐゴシック" pitchFamily="-48" charset="-128"/>
            </a:endParaRPr>
          </a:p>
        </p:txBody>
      </p:sp>
    </p:spTree>
    <p:extLst>
      <p:ext uri="{BB962C8B-B14F-4D97-AF65-F5344CB8AC3E}">
        <p14:creationId xmlns:p14="http://schemas.microsoft.com/office/powerpoint/2010/main" val="1515681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90">
                                          <p:stCondLst>
                                            <p:cond delay="0"/>
                                          </p:stCondLst>
                                        </p:cTn>
                                        <p:tgtEl>
                                          <p:spTgt spid="3"/>
                                        </p:tgtEl>
                                      </p:cBhvr>
                                    </p:animEffect>
                                    <p:anim calcmode="lin" valueType="num">
                                      <p:cBhvr>
                                        <p:cTn id="8"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13" dur="13">
                                          <p:stCondLst>
                                            <p:cond delay="325"/>
                                          </p:stCondLst>
                                        </p:cTn>
                                        <p:tgtEl>
                                          <p:spTgt spid="3"/>
                                        </p:tgtEl>
                                      </p:cBhvr>
                                      <p:to x="100000" y="60000"/>
                                    </p:animScale>
                                    <p:animScale>
                                      <p:cBhvr>
                                        <p:cTn id="14" dur="83" decel="50000">
                                          <p:stCondLst>
                                            <p:cond delay="338"/>
                                          </p:stCondLst>
                                        </p:cTn>
                                        <p:tgtEl>
                                          <p:spTgt spid="3"/>
                                        </p:tgtEl>
                                      </p:cBhvr>
                                      <p:to x="100000" y="100000"/>
                                    </p:animScale>
                                    <p:animScale>
                                      <p:cBhvr>
                                        <p:cTn id="15" dur="13">
                                          <p:stCondLst>
                                            <p:cond delay="656"/>
                                          </p:stCondLst>
                                        </p:cTn>
                                        <p:tgtEl>
                                          <p:spTgt spid="3"/>
                                        </p:tgtEl>
                                      </p:cBhvr>
                                      <p:to x="100000" y="80000"/>
                                    </p:animScale>
                                    <p:animScale>
                                      <p:cBhvr>
                                        <p:cTn id="16" dur="83" decel="50000">
                                          <p:stCondLst>
                                            <p:cond delay="669"/>
                                          </p:stCondLst>
                                        </p:cTn>
                                        <p:tgtEl>
                                          <p:spTgt spid="3"/>
                                        </p:tgtEl>
                                      </p:cBhvr>
                                      <p:to x="100000" y="100000"/>
                                    </p:animScale>
                                    <p:animScale>
                                      <p:cBhvr>
                                        <p:cTn id="17" dur="13">
                                          <p:stCondLst>
                                            <p:cond delay="821"/>
                                          </p:stCondLst>
                                        </p:cTn>
                                        <p:tgtEl>
                                          <p:spTgt spid="3"/>
                                        </p:tgtEl>
                                      </p:cBhvr>
                                      <p:to x="100000" y="90000"/>
                                    </p:animScale>
                                    <p:animScale>
                                      <p:cBhvr>
                                        <p:cTn id="18" dur="83" decel="50000">
                                          <p:stCondLst>
                                            <p:cond delay="834"/>
                                          </p:stCondLst>
                                        </p:cTn>
                                        <p:tgtEl>
                                          <p:spTgt spid="3"/>
                                        </p:tgtEl>
                                      </p:cBhvr>
                                      <p:to x="100000" y="100000"/>
                                    </p:animScale>
                                    <p:animScale>
                                      <p:cBhvr>
                                        <p:cTn id="19" dur="13">
                                          <p:stCondLst>
                                            <p:cond delay="904"/>
                                          </p:stCondLst>
                                        </p:cTn>
                                        <p:tgtEl>
                                          <p:spTgt spid="3"/>
                                        </p:tgtEl>
                                      </p:cBhvr>
                                      <p:to x="100000" y="95000"/>
                                    </p:animScale>
                                    <p:animScale>
                                      <p:cBhvr>
                                        <p:cTn id="20" dur="83" decel="50000">
                                          <p:stCondLst>
                                            <p:cond delay="917"/>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SIMS INDY CONFERENCE 2014">
  <a:themeElements>
    <a:clrScheme name="SIMS Indy Conference 2014">
      <a:dk1>
        <a:srgbClr val="525253"/>
      </a:dk1>
      <a:lt1>
        <a:srgbClr val="FFFFFF"/>
      </a:lt1>
      <a:dk2>
        <a:srgbClr val="4F2683"/>
      </a:dk2>
      <a:lt2>
        <a:srgbClr val="FFFFFF"/>
      </a:lt2>
      <a:accent1>
        <a:srgbClr val="CA005D"/>
      </a:accent1>
      <a:accent2>
        <a:srgbClr val="6773B6"/>
      </a:accent2>
      <a:accent3>
        <a:srgbClr val="9CA299"/>
      </a:accent3>
      <a:accent4>
        <a:srgbClr val="005B82"/>
      </a:accent4>
      <a:accent5>
        <a:srgbClr val="3CB6CE"/>
      </a:accent5>
      <a:accent6>
        <a:srgbClr val="DCDCDC"/>
      </a:accent6>
      <a:hlink>
        <a:srgbClr val="4F2683"/>
      </a:hlink>
      <a:folHlink>
        <a:srgbClr val="005B82"/>
      </a:folHlink>
    </a:clrScheme>
    <a:fontScheme name="SIMS Indy Conference">
      <a:majorFont>
        <a:latin typeface="Arial"/>
        <a:ea typeface=""/>
        <a:cs typeface=""/>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D48E3D414CE3C4396C4C5EF31AD32F0" ma:contentTypeVersion="0" ma:contentTypeDescription="Create a new document." ma:contentTypeScope="" ma:versionID="b9e77d25d2360d72aa474ecb6e6370da">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F2E62058-81F1-4DCA-A709-359F5F77B3F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1B02FC98-9AE6-49F7-96CB-12DB318D4D4F}">
  <ds:schemaRefs>
    <ds:schemaRef ds:uri="http://schemas.microsoft.com/sharepoint/v3/contenttype/forms"/>
  </ds:schemaRefs>
</ds:datastoreItem>
</file>

<file path=customXml/itemProps3.xml><?xml version="1.0" encoding="utf-8"?>
<ds:datastoreItem xmlns:ds="http://schemas.openxmlformats.org/officeDocument/2006/customXml" ds:itemID="{4D30DD0A-D6B2-4F85-99AA-149AE208E8BF}">
  <ds:schemaRefs>
    <ds:schemaRef ds:uri="http://schemas.microsoft.com/office/infopath/2007/PartnerControls"/>
    <ds:schemaRef ds:uri="http://schemas.openxmlformats.org/package/2006/metadata/core-properties"/>
    <ds:schemaRef ds:uri="http://schemas.microsoft.com/office/2006/metadata/properties"/>
    <ds:schemaRef ds:uri="http://purl.org/dc/terms/"/>
    <ds:schemaRef ds:uri="http://purl.org/dc/elements/1.1/"/>
    <ds:schemaRef ds:uri="http://schemas.microsoft.com/office/2006/documentManagement/typ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184263</TotalTime>
  <Words>1300</Words>
  <Application>Microsoft Office PowerPoint</Application>
  <PresentationFormat>On-screen Show (16:10)</PresentationFormat>
  <Paragraphs>103</Paragraphs>
  <Slides>229</Slides>
  <Notes>0</Notes>
  <HiddenSlides>0</HiddenSlides>
  <MMClips>0</MMClips>
  <ScaleCrop>false</ScaleCrop>
  <HeadingPairs>
    <vt:vector size="4" baseType="variant">
      <vt:variant>
        <vt:lpstr>Theme</vt:lpstr>
      </vt:variant>
      <vt:variant>
        <vt:i4>1</vt:i4>
      </vt:variant>
      <vt:variant>
        <vt:lpstr>Slide Titles</vt:lpstr>
      </vt:variant>
      <vt:variant>
        <vt:i4>229</vt:i4>
      </vt:variant>
    </vt:vector>
  </HeadingPairs>
  <TitlesOfParts>
    <vt:vector size="230" baseType="lpstr">
      <vt:lpstr>SIMS INDY CONFERENCE 2014</vt:lpstr>
      <vt:lpstr>School Census Autumn 2015  Secondary School Demonstration </vt:lpstr>
      <vt:lpstr>Links</vt:lpstr>
      <vt:lpstr>Content</vt:lpstr>
      <vt:lpstr>Import Latest Fileset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Open Census Application</vt:lpstr>
      <vt:lpstr>PowerPoint Presentation</vt:lpstr>
      <vt:lpstr>PowerPoint Presentation</vt:lpstr>
      <vt:lpstr>Census Details Panels</vt:lpstr>
      <vt:lpstr>PowerPoint Presentation</vt:lpstr>
      <vt:lpstr>Calculate Panels</vt:lpstr>
      <vt:lpstr>PowerPoint Presentation</vt:lpstr>
      <vt:lpstr>PowerPoint Presentation</vt:lpstr>
      <vt:lpstr>PowerPoint Presentation</vt:lpstr>
      <vt:lpstr>PowerPoint Presentation</vt:lpstr>
      <vt:lpstr>PowerPoint Presentation</vt:lpstr>
      <vt:lpstr>PowerPoint Presentation</vt:lpstr>
      <vt:lpstr>School Details Panel</vt:lpstr>
      <vt:lpstr>PowerPoint Presentation</vt:lpstr>
      <vt:lpstr>PowerPoint Presentation</vt:lpstr>
      <vt:lpstr>PowerPoint Presentation</vt:lpstr>
      <vt:lpstr>PowerPoint Presentation</vt:lpstr>
      <vt:lpstr>PowerPoint Presentation</vt:lpstr>
      <vt:lpstr>PowerPoint Presentation</vt:lpstr>
      <vt:lpstr>Top-up Funding Panel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Adopted from Care Panel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Attendance Panel</vt:lpstr>
      <vt:lpstr>PowerPoint Presentation</vt:lpstr>
      <vt:lpstr>PowerPoint Presentation</vt:lpstr>
      <vt:lpstr>Learning Aims Panel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Create &amp; Validate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Detail Reports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DfE Summary Report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Authorise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Capita group plc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School Census Autumn 2015 - Secondary School Demonstration</dc:title>
  <dc:subject>School Census Autumn 2015 - Secondary School Demonstration</dc:subject>
  <dc:creator>Jim Haywood</dc:creator>
  <cp:keywords>CENSUS CENSUS15</cp:keywords>
  <dc:description>Version 1.0: First version for customers</dc:description>
  <cp:lastModifiedBy>Viv Reed</cp:lastModifiedBy>
  <cp:revision>2527</cp:revision>
  <cp:lastPrinted>2012-07-31T11:40:34Z</cp:lastPrinted>
  <dcterms:created xsi:type="dcterms:W3CDTF">2006-01-17T10:00:01Z</dcterms:created>
  <dcterms:modified xsi:type="dcterms:W3CDTF">2015-09-17T14:17:15Z</dcterms:modified>
  <cp:contentStatus>Version 1.0</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0x0101004D48E3D414CE3C4396C4C5EF31AD32F0</vt:lpwstr>
  </property>
  <property fmtid="{D5CDD505-2E9C-101B-9397-08002B2CF9AE}" pid="3" name="_Published">
    <vt:lpwstr>false</vt:lpwstr>
  </property>
  <property fmtid="{D5CDD505-2E9C-101B-9397-08002B2CF9AE}" pid="4" name="_Authorised">
    <vt:lpwstr>false</vt:lpwstr>
  </property>
  <property fmtid="{D5CDD505-2E9C-101B-9397-08002B2CF9AE}" pid="5" name="_Owner">
    <vt:lpwstr>sitecore\nicholss40</vt:lpwstr>
  </property>
  <property fmtid="{D5CDD505-2E9C-101B-9397-08002B2CF9AE}" pid="6" name="_NotifyGroup">
    <vt:lpwstr>false</vt:lpwstr>
  </property>
  <property fmtid="{D5CDD505-2E9C-101B-9397-08002B2CF9AE}" pid="7" name="_ContentReviewDate">
    <vt:lpwstr>2013-01-31T12:55:00+00:00</vt:lpwstr>
  </property>
</Properties>
</file>