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0" r:id="rId4"/>
  </p:sldMasterIdLst>
  <p:notesMasterIdLst>
    <p:notesMasterId r:id="rId57"/>
  </p:notesMasterIdLst>
  <p:handoutMasterIdLst>
    <p:handoutMasterId r:id="rId58"/>
  </p:handoutMasterIdLst>
  <p:sldIdLst>
    <p:sldId id="256" r:id="rId5"/>
    <p:sldId id="435" r:id="rId6"/>
    <p:sldId id="436" r:id="rId7"/>
    <p:sldId id="451" r:id="rId8"/>
    <p:sldId id="423" r:id="rId9"/>
    <p:sldId id="467" r:id="rId10"/>
    <p:sldId id="424" r:id="rId11"/>
    <p:sldId id="425" r:id="rId12"/>
    <p:sldId id="437" r:id="rId13"/>
    <p:sldId id="426" r:id="rId14"/>
    <p:sldId id="468" r:id="rId15"/>
    <p:sldId id="427" r:id="rId16"/>
    <p:sldId id="438" r:id="rId17"/>
    <p:sldId id="439" r:id="rId18"/>
    <p:sldId id="440" r:id="rId19"/>
    <p:sldId id="430" r:id="rId20"/>
    <p:sldId id="398" r:id="rId21"/>
    <p:sldId id="385" r:id="rId22"/>
    <p:sldId id="463" r:id="rId23"/>
    <p:sldId id="464" r:id="rId24"/>
    <p:sldId id="469" r:id="rId25"/>
    <p:sldId id="388" r:id="rId26"/>
    <p:sldId id="441" r:id="rId27"/>
    <p:sldId id="458" r:id="rId28"/>
    <p:sldId id="453" r:id="rId29"/>
    <p:sldId id="454" r:id="rId30"/>
    <p:sldId id="455" r:id="rId31"/>
    <p:sldId id="444" r:id="rId32"/>
    <p:sldId id="389" r:id="rId33"/>
    <p:sldId id="387" r:id="rId34"/>
    <p:sldId id="390" r:id="rId35"/>
    <p:sldId id="391" r:id="rId36"/>
    <p:sldId id="442" r:id="rId37"/>
    <p:sldId id="443" r:id="rId38"/>
    <p:sldId id="445" r:id="rId39"/>
    <p:sldId id="446" r:id="rId40"/>
    <p:sldId id="447" r:id="rId41"/>
    <p:sldId id="465" r:id="rId42"/>
    <p:sldId id="448" r:id="rId43"/>
    <p:sldId id="334" r:id="rId44"/>
    <p:sldId id="372" r:id="rId45"/>
    <p:sldId id="449" r:id="rId46"/>
    <p:sldId id="450" r:id="rId47"/>
    <p:sldId id="356" r:id="rId48"/>
    <p:sldId id="358" r:id="rId49"/>
    <p:sldId id="357" r:id="rId50"/>
    <p:sldId id="459" r:id="rId51"/>
    <p:sldId id="460" r:id="rId52"/>
    <p:sldId id="461" r:id="rId53"/>
    <p:sldId id="462" r:id="rId54"/>
    <p:sldId id="466" r:id="rId55"/>
    <p:sldId id="353" r:id="rId56"/>
  </p:sldIdLst>
  <p:sldSz cx="9144000" cy="6858000" type="screen4x3"/>
  <p:notesSz cx="6797675" cy="9926638"/>
  <p:defaultTextStyle>
    <a:defPPr>
      <a:defRPr lang="en-US"/>
    </a:defPPr>
    <a:lvl1pPr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1pPr>
    <a:lvl2pPr marL="4572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2pPr>
    <a:lvl3pPr marL="9144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3pPr>
    <a:lvl4pPr marL="13716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4pPr>
    <a:lvl5pPr marL="18288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5pPr>
    <a:lvl6pPr marL="2286000" algn="l" defTabSz="914400" rtl="0" eaLnBrk="1" latinLnBrk="0" hangingPunct="1">
      <a:defRPr sz="2600" b="1" kern="1200">
        <a:solidFill>
          <a:schemeClr val="bg1"/>
        </a:solidFill>
        <a:latin typeface="Arial" pitchFamily="34" charset="0"/>
        <a:ea typeface="ＭＳ Ｐゴシック"/>
        <a:cs typeface="ＭＳ Ｐゴシック"/>
      </a:defRPr>
    </a:lvl6pPr>
    <a:lvl7pPr marL="2743200" algn="l" defTabSz="914400" rtl="0" eaLnBrk="1" latinLnBrk="0" hangingPunct="1">
      <a:defRPr sz="2600" b="1" kern="1200">
        <a:solidFill>
          <a:schemeClr val="bg1"/>
        </a:solidFill>
        <a:latin typeface="Arial" pitchFamily="34" charset="0"/>
        <a:ea typeface="ＭＳ Ｐゴシック"/>
        <a:cs typeface="ＭＳ Ｐゴシック"/>
      </a:defRPr>
    </a:lvl7pPr>
    <a:lvl8pPr marL="3200400" algn="l" defTabSz="914400" rtl="0" eaLnBrk="1" latinLnBrk="0" hangingPunct="1">
      <a:defRPr sz="2600" b="1" kern="1200">
        <a:solidFill>
          <a:schemeClr val="bg1"/>
        </a:solidFill>
        <a:latin typeface="Arial" pitchFamily="34" charset="0"/>
        <a:ea typeface="ＭＳ Ｐゴシック"/>
        <a:cs typeface="ＭＳ Ｐゴシック"/>
      </a:defRPr>
    </a:lvl8pPr>
    <a:lvl9pPr marL="3657600" algn="l" defTabSz="914400" rtl="0" eaLnBrk="1" latinLnBrk="0" hangingPunct="1">
      <a:defRPr sz="2600" b="1" kern="1200">
        <a:solidFill>
          <a:schemeClr val="bg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4022">
          <p15:clr>
            <a:srgbClr val="A4A3A4"/>
          </p15:clr>
        </p15:guide>
        <p15:guide id="2" orient="horz" pos="3764">
          <p15:clr>
            <a:srgbClr val="A4A3A4"/>
          </p15:clr>
        </p15:guide>
        <p15:guide id="3" orient="horz" pos="898">
          <p15:clr>
            <a:srgbClr val="A4A3A4"/>
          </p15:clr>
        </p15:guide>
        <p15:guide id="4" orient="horz" pos="1125">
          <p15:clr>
            <a:srgbClr val="A4A3A4"/>
          </p15:clr>
        </p15:guide>
        <p15:guide id="5" pos="5461">
          <p15:clr>
            <a:srgbClr val="A4A3A4"/>
          </p15:clr>
        </p15:guide>
        <p15:guide id="6" pos="950">
          <p15:clr>
            <a:srgbClr val="A4A3A4"/>
          </p15:clr>
        </p15:guide>
        <p15:guide id="7" pos="22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98E00"/>
    <a:srgbClr val="7AB800"/>
    <a:srgbClr val="F0AB00"/>
    <a:srgbClr val="3BB6CE"/>
    <a:srgbClr val="FF5800"/>
    <a:srgbClr val="D8F0F5"/>
    <a:srgbClr val="14A5BF"/>
    <a:srgbClr val="2A8799"/>
    <a:srgbClr val="CCC1DA"/>
    <a:srgbClr val="C7C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48" autoAdjust="0"/>
    <p:restoredTop sz="50547" autoAdjust="0"/>
  </p:normalViewPr>
  <p:slideViewPr>
    <p:cSldViewPr>
      <p:cViewPr varScale="1">
        <p:scale>
          <a:sx n="114" d="100"/>
          <a:sy n="114" d="100"/>
        </p:scale>
        <p:origin x="618" y="258"/>
      </p:cViewPr>
      <p:guideLst>
        <p:guide orient="horz" pos="4022"/>
        <p:guide orient="horz" pos="3764"/>
        <p:guide orient="horz" pos="898"/>
        <p:guide orient="horz" pos="1125"/>
        <p:guide pos="5461"/>
        <p:guide pos="950"/>
        <p:guide pos="22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5" d="100"/>
        <a:sy n="25" d="100"/>
      </p:scale>
      <p:origin x="0" y="0"/>
    </p:cViewPr>
  </p:sorterViewPr>
  <p:notesViewPr>
    <p:cSldViewPr snapToGrid="0">
      <p:cViewPr varScale="1">
        <p:scale>
          <a:sx n="64" d="100"/>
          <a:sy n="64" d="100"/>
        </p:scale>
        <p:origin x="-305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a:solidFill>
                  <a:schemeClr val="tx1"/>
                </a:solidFill>
              </a:defRPr>
            </a:lvl1pPr>
          </a:lstStyle>
          <a:p>
            <a:pPr>
              <a:defRPr/>
            </a:pPr>
            <a:endParaRPr lang="en-GB"/>
          </a:p>
        </p:txBody>
      </p:sp>
      <p:sp>
        <p:nvSpPr>
          <p:cNvPr id="62467" name="Rectangle 3"/>
          <p:cNvSpPr>
            <a:spLocks noGrp="1" noChangeArrowheads="1"/>
          </p:cNvSpPr>
          <p:nvPr>
            <p:ph type="dt" sz="quarter" idx="1"/>
          </p:nvPr>
        </p:nvSpPr>
        <p:spPr bwMode="auto">
          <a:xfrm>
            <a:off x="385029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a:solidFill>
                  <a:schemeClr val="tx1"/>
                </a:solidFill>
              </a:defRPr>
            </a:lvl1pPr>
          </a:lstStyle>
          <a:p>
            <a:pPr>
              <a:defRPr/>
            </a:pPr>
            <a:endParaRPr lang="en-GB"/>
          </a:p>
        </p:txBody>
      </p:sp>
      <p:sp>
        <p:nvSpPr>
          <p:cNvPr id="62468" name="Rectangle 4"/>
          <p:cNvSpPr>
            <a:spLocks noGrp="1" noChangeArrowheads="1"/>
          </p:cNvSpPr>
          <p:nvPr>
            <p:ph type="ftr" sz="quarter" idx="2"/>
          </p:nvPr>
        </p:nvSpPr>
        <p:spPr bwMode="auto">
          <a:xfrm>
            <a:off x="0"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a:solidFill>
                  <a:schemeClr val="tx1"/>
                </a:solidFill>
              </a:defRPr>
            </a:lvl1pPr>
          </a:lstStyle>
          <a:p>
            <a:pPr>
              <a:defRPr/>
            </a:pPr>
            <a:endParaRPr lang="en-GB"/>
          </a:p>
        </p:txBody>
      </p:sp>
      <p:sp>
        <p:nvSpPr>
          <p:cNvPr id="62469" name="Rectangle 5"/>
          <p:cNvSpPr>
            <a:spLocks noGrp="1" noChangeArrowheads="1"/>
          </p:cNvSpPr>
          <p:nvPr>
            <p:ph type="sldNum" sz="quarter" idx="3"/>
          </p:nvPr>
        </p:nvSpPr>
        <p:spPr bwMode="auto">
          <a:xfrm>
            <a:off x="3850294"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a:solidFill>
                  <a:schemeClr val="tx1"/>
                </a:solidFill>
              </a:defRPr>
            </a:lvl1pPr>
          </a:lstStyle>
          <a:p>
            <a:pPr>
              <a:defRPr/>
            </a:pPr>
            <a:fld id="{72DEFB99-373C-4D25-8622-12A22A00E22F}" type="slidenum">
              <a:rPr lang="en-GB"/>
              <a:pPr>
                <a:defRPr/>
              </a:pPr>
              <a:t>‹#›</a:t>
            </a:fld>
            <a:endParaRPr lang="en-GB"/>
          </a:p>
        </p:txBody>
      </p:sp>
    </p:spTree>
    <p:extLst>
      <p:ext uri="{BB962C8B-B14F-4D97-AF65-F5344CB8AC3E}">
        <p14:creationId xmlns:p14="http://schemas.microsoft.com/office/powerpoint/2010/main" val="425549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baseline="-25000">
                <a:solidFill>
                  <a:schemeClr val="tx1"/>
                </a:solidFill>
              </a:defRPr>
            </a:lvl1pPr>
          </a:lstStyle>
          <a:p>
            <a:pPr>
              <a:defRPr/>
            </a:pPr>
            <a:endParaRPr lang="en-GB"/>
          </a:p>
        </p:txBody>
      </p:sp>
      <p:sp>
        <p:nvSpPr>
          <p:cNvPr id="14339" name="Rectangle 3"/>
          <p:cNvSpPr>
            <a:spLocks noGrp="1" noChangeArrowheads="1"/>
          </p:cNvSpPr>
          <p:nvPr>
            <p:ph type="dt" idx="1"/>
          </p:nvPr>
        </p:nvSpPr>
        <p:spPr bwMode="auto">
          <a:xfrm>
            <a:off x="385181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baseline="-25000">
                <a:solidFill>
                  <a:schemeClr val="tx1"/>
                </a:solidFill>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5952" y="4716193"/>
            <a:ext cx="4985772" cy="4466755"/>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0"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baseline="-25000">
                <a:solidFill>
                  <a:schemeClr val="tx1"/>
                </a:solidFill>
              </a:defRPr>
            </a:lvl1pPr>
          </a:lstStyle>
          <a:p>
            <a:pPr>
              <a:defRPr/>
            </a:pPr>
            <a:endParaRPr lang="en-GB"/>
          </a:p>
        </p:txBody>
      </p:sp>
      <p:sp>
        <p:nvSpPr>
          <p:cNvPr id="14343" name="Rectangle 7"/>
          <p:cNvSpPr>
            <a:spLocks noGrp="1" noChangeArrowheads="1"/>
          </p:cNvSpPr>
          <p:nvPr>
            <p:ph type="sldNum" sz="quarter" idx="5"/>
          </p:nvPr>
        </p:nvSpPr>
        <p:spPr bwMode="auto">
          <a:xfrm>
            <a:off x="3851814"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baseline="-25000">
                <a:solidFill>
                  <a:schemeClr val="tx1"/>
                </a:solidFill>
              </a:defRPr>
            </a:lvl1pPr>
          </a:lstStyle>
          <a:p>
            <a:pPr>
              <a:defRPr/>
            </a:pPr>
            <a:fld id="{71BD6111-3AD9-4AD6-8E77-BAA3F93E6617}" type="slidenum">
              <a:rPr lang="en-US"/>
              <a:pPr>
                <a:defRPr/>
              </a:pPr>
              <a:t>‹#›</a:t>
            </a:fld>
            <a:endParaRPr lang="en-US"/>
          </a:p>
        </p:txBody>
      </p:sp>
    </p:spTree>
    <p:extLst>
      <p:ext uri="{BB962C8B-B14F-4D97-AF65-F5344CB8AC3E}">
        <p14:creationId xmlns:p14="http://schemas.microsoft.com/office/powerpoint/2010/main" val="771789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38597" name="Rectangle 5"/>
          <p:cNvSpPr>
            <a:spLocks noGrp="1" noChangeArrowheads="1"/>
          </p:cNvSpPr>
          <p:nvPr>
            <p:ph type="subTitle" idx="1" hasCustomPrompt="1"/>
          </p:nvPr>
        </p:nvSpPr>
        <p:spPr>
          <a:xfrm>
            <a:off x="1259632" y="6021288"/>
            <a:ext cx="6192688" cy="348371"/>
          </a:xfrm>
          <a:prstGeom prst="rect">
            <a:avLst/>
          </a:prstGeom>
        </p:spPr>
        <p:txBody>
          <a:bodyPr wrap="none" lIns="0" tIns="0" rIns="0" bIns="0" anchor="b" anchorCtr="0">
            <a:noAutofit/>
          </a:bodyPr>
          <a:lstStyle>
            <a:lvl1pPr marL="0" indent="0">
              <a:buFont typeface="Wingdings" pitchFamily="2" charset="2"/>
              <a:buNone/>
              <a:defRPr sz="2400" b="0">
                <a:solidFill>
                  <a:schemeClr val="accent4"/>
                </a:solidFill>
              </a:defRPr>
            </a:lvl1pPr>
          </a:lstStyle>
          <a:p>
            <a:r>
              <a:rPr lang="en-GB" dirty="0" smtClean="0"/>
              <a:t>Presenter’s name</a:t>
            </a:r>
            <a:endParaRPr lang="en-GB" dirty="0"/>
          </a:p>
        </p:txBody>
      </p:sp>
      <p:sp>
        <p:nvSpPr>
          <p:cNvPr id="22" name="Title 21"/>
          <p:cNvSpPr>
            <a:spLocks noGrp="1"/>
          </p:cNvSpPr>
          <p:nvPr>
            <p:ph type="title" hasCustomPrompt="1"/>
          </p:nvPr>
        </p:nvSpPr>
        <p:spPr>
          <a:xfrm>
            <a:off x="323528" y="5301208"/>
            <a:ext cx="7128792" cy="566936"/>
          </a:xfrm>
          <a:prstGeom prst="rect">
            <a:avLst/>
          </a:prstGeom>
        </p:spPr>
        <p:txBody>
          <a:bodyPr wrap="square" lIns="0" tIns="0" rIns="0" bIns="0"/>
          <a:lstStyle>
            <a:lvl1pPr>
              <a:defRPr sz="3200" b="0" baseline="0">
                <a:solidFill>
                  <a:schemeClr val="accent4"/>
                </a:solidFill>
              </a:defRPr>
            </a:lvl1pPr>
          </a:lstStyle>
          <a:p>
            <a:r>
              <a:rPr lang="en-US" dirty="0" smtClean="0"/>
              <a:t>Presentation title</a:t>
            </a:r>
            <a:endParaRPr lang="en-US" dirty="0"/>
          </a:p>
        </p:txBody>
      </p:sp>
    </p:spTree>
    <p:extLst>
      <p:ext uri="{BB962C8B-B14F-4D97-AF65-F5344CB8AC3E}">
        <p14:creationId xmlns:p14="http://schemas.microsoft.com/office/powerpoint/2010/main" val="40220247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lain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Text Placeholder 3"/>
          <p:cNvSpPr>
            <a:spLocks noGrp="1"/>
          </p:cNvSpPr>
          <p:nvPr>
            <p:ph type="body" sz="quarter" idx="10"/>
          </p:nvPr>
        </p:nvSpPr>
        <p:spPr>
          <a:xfrm>
            <a:off x="467544" y="1556792"/>
            <a:ext cx="8208144" cy="4320481"/>
          </a:xfrm>
          <a:prstGeom prst="rect">
            <a:avLst/>
          </a:prstGeom>
        </p:spPr>
        <p:txBody>
          <a:bodyPr>
            <a:normAutofit/>
          </a:bodyPr>
          <a:lstStyle>
            <a:lvl1pPr marL="0" indent="0">
              <a:buFontTx/>
              <a:buNone/>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a:lvl6pPr>
            <a:lvl7pPr marL="3086100" indent="-342900">
              <a:buFont typeface="Wingdings" panose="05000000000000000000" pitchFamily="2" charset="2"/>
              <a:buChar char="§"/>
              <a:defRPr/>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74266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67544" y="1556792"/>
            <a:ext cx="8208144" cy="4320481"/>
          </a:xfrm>
          <a:prstGeom prst="rect">
            <a:avLst/>
          </a:prstGeom>
        </p:spPr>
        <p:txBody>
          <a:bodyPr>
            <a:normAutofit/>
          </a:bodyPr>
          <a:lstStyle>
            <a:lvl1pPr marL="342900" indent="-342900">
              <a:buFont typeface="Arial" panose="020B0604020202020204" pitchFamily="34" charset="0"/>
              <a:buChar char="•"/>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baseline="0"/>
            </a:lvl6pPr>
            <a:lvl7pPr marL="3086100" indent="-342900">
              <a:buFont typeface="Wingdings" panose="05000000000000000000" pitchFamily="2" charset="2"/>
              <a:buChar char="§"/>
              <a:defRPr baseline="0"/>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16779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c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6610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683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8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lete Blank">
    <p:spTree>
      <p:nvGrpSpPr>
        <p:cNvPr id="1" name=""/>
        <p:cNvGrpSpPr/>
        <p:nvPr/>
      </p:nvGrpSpPr>
      <p:grpSpPr>
        <a:xfrm>
          <a:off x="0" y="0"/>
          <a:ext cx="0" cy="0"/>
          <a:chOff x="0" y="0"/>
          <a:chExt cx="0" cy="0"/>
        </a:xfrm>
      </p:grpSpPr>
      <p:sp>
        <p:nvSpPr>
          <p:cNvPr id="3" name="Rectangle 2"/>
          <p:cNvSpPr/>
          <p:nvPr userDrawn="1"/>
        </p:nvSpPr>
        <p:spPr>
          <a:xfrm>
            <a:off x="0" y="5445224"/>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27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lete Blank">
    <p:spTree>
      <p:nvGrpSpPr>
        <p:cNvPr id="1" name=""/>
        <p:cNvGrpSpPr/>
        <p:nvPr/>
      </p:nvGrpSpPr>
      <p:grpSpPr>
        <a:xfrm>
          <a:off x="0" y="0"/>
          <a:ext cx="0" cy="0"/>
          <a:chOff x="0" y="0"/>
          <a:chExt cx="0" cy="0"/>
        </a:xfrm>
      </p:grpSpPr>
      <p:sp>
        <p:nvSpPr>
          <p:cNvPr id="3" name="Rectangle 2"/>
          <p:cNvSpPr/>
          <p:nvPr userDrawn="1"/>
        </p:nvSpPr>
        <p:spPr>
          <a:xfrm>
            <a:off x="0" y="5445224"/>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4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Text Placeholder 1"/>
          <p:cNvSpPr>
            <a:spLocks noGrp="1"/>
          </p:cNvSpPr>
          <p:nvPr>
            <p:ph type="body" idx="1"/>
          </p:nvPr>
        </p:nvSpPr>
        <p:spPr>
          <a:xfrm>
            <a:off x="457200" y="1600201"/>
            <a:ext cx="8229600" cy="44210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44" y="6339988"/>
            <a:ext cx="1438656" cy="298704"/>
          </a:xfrm>
          <a:prstGeom prst="rect">
            <a:avLst/>
          </a:prstGeom>
        </p:spPr>
      </p:pic>
      <p:cxnSp>
        <p:nvCxnSpPr>
          <p:cNvPr id="7" name="Straight Connector 6"/>
          <p:cNvCxnSpPr/>
          <p:nvPr userDrawn="1"/>
        </p:nvCxnSpPr>
        <p:spPr>
          <a:xfrm>
            <a:off x="467544" y="6093296"/>
            <a:ext cx="820891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96336" y="6236125"/>
            <a:ext cx="1080120" cy="506430"/>
          </a:xfrm>
          <a:prstGeom prst="rect">
            <a:avLst/>
          </a:prstGeom>
        </p:spPr>
      </p:pic>
    </p:spTree>
    <p:extLst>
      <p:ext uri="{BB962C8B-B14F-4D97-AF65-F5344CB8AC3E}">
        <p14:creationId xmlns:p14="http://schemas.microsoft.com/office/powerpoint/2010/main" val="418158952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9" r:id="rId3"/>
    <p:sldLayoutId id="2147484043" r:id="rId4"/>
    <p:sldLayoutId id="2147484042" r:id="rId5"/>
    <p:sldLayoutId id="2147484044" r:id="rId6"/>
    <p:sldLayoutId id="2147484045" r:id="rId7"/>
    <p:sldLayoutId id="2147484046" r:id="rId8"/>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accent4"/>
          </a:solidFill>
          <a:latin typeface="+mj-lt"/>
          <a:ea typeface="+mj-ea"/>
          <a:cs typeface="+mj-cs"/>
        </a:defRPr>
      </a:lvl1pPr>
    </p:titleStyle>
    <p:bodyStyle>
      <a:lvl1pPr marL="0" indent="0" algn="l" defTabSz="914400" rtl="0" eaLnBrk="1" latinLnBrk="0" hangingPunct="1">
        <a:spcBef>
          <a:spcPct val="20000"/>
        </a:spcBef>
        <a:buFontTx/>
        <a:buNone/>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5445224"/>
            <a:ext cx="7128792" cy="1296144"/>
          </a:xfrm>
        </p:spPr>
        <p:txBody>
          <a:bodyPr>
            <a:normAutofit/>
          </a:bodyPr>
          <a:lstStyle/>
          <a:p>
            <a:r>
              <a:rPr lang="en-GB" dirty="0" smtClean="0"/>
              <a:t>School Workforce Census 2016</a:t>
            </a:r>
            <a:br>
              <a:rPr lang="en-GB" dirty="0" smtClean="0"/>
            </a:br>
            <a:r>
              <a:rPr lang="en-GB" dirty="0" smtClean="0"/>
              <a:t>Overview </a:t>
            </a:r>
            <a:r>
              <a:rPr lang="en-GB" smtClean="0"/>
              <a:t>of Changes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sp>
        <p:nvSpPr>
          <p:cNvPr id="2" name="TextBox 1"/>
          <p:cNvSpPr txBox="1"/>
          <p:nvPr/>
        </p:nvSpPr>
        <p:spPr>
          <a:xfrm>
            <a:off x="7164288" y="-27384"/>
            <a:ext cx="2016224" cy="276999"/>
          </a:xfrm>
          <a:prstGeom prst="rect">
            <a:avLst/>
          </a:prstGeom>
          <a:noFill/>
        </p:spPr>
        <p:txBody>
          <a:bodyPr wrap="square" rtlCol="0">
            <a:spAutoFit/>
          </a:bodyPr>
          <a:lstStyle/>
          <a:p>
            <a:pPr algn="r"/>
            <a:r>
              <a:rPr lang="en-GB" sz="1200" smtClean="0"/>
              <a:t>Version </a:t>
            </a:r>
            <a:r>
              <a:rPr lang="en-GB" sz="1200" smtClean="0"/>
              <a:t>1.1</a:t>
            </a:r>
            <a:endParaRPr lang="en-GB" sz="1200" dirty="0"/>
          </a:p>
        </p:txBody>
      </p:sp>
    </p:spTree>
    <p:extLst>
      <p:ext uri="{BB962C8B-B14F-4D97-AF65-F5344CB8AC3E}">
        <p14:creationId xmlns:p14="http://schemas.microsoft.com/office/powerpoint/2010/main" val="74575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8"/>
            <a:ext cx="8208144" cy="1080120"/>
          </a:xfrm>
        </p:spPr>
        <p:txBody>
          <a:bodyPr>
            <a:normAutofit fontScale="92500" lnSpcReduction="10000"/>
          </a:bodyPr>
          <a:lstStyle/>
          <a:p>
            <a:r>
              <a:rPr lang="en-GB" dirty="0" smtClean="0"/>
              <a:t>Method 1</a:t>
            </a:r>
          </a:p>
          <a:p>
            <a:pPr lvl="1"/>
            <a:r>
              <a:rPr lang="en-GB" dirty="0" smtClean="0"/>
              <a:t>The start and end dates are entered to indicate a particular month</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pic>
        <p:nvPicPr>
          <p:cNvPr id="4" name="Picture 3"/>
          <p:cNvPicPr>
            <a:picLocks noChangeAspect="1"/>
          </p:cNvPicPr>
          <p:nvPr/>
        </p:nvPicPr>
        <p:blipFill>
          <a:blip r:embed="rId2"/>
          <a:stretch>
            <a:fillRect/>
          </a:stretch>
        </p:blipFill>
        <p:spPr>
          <a:xfrm>
            <a:off x="3125006" y="2276872"/>
            <a:ext cx="2893219" cy="3057525"/>
          </a:xfrm>
          <a:prstGeom prst="rect">
            <a:avLst/>
          </a:prstGeom>
          <a:ln w="25400">
            <a:solidFill>
              <a:schemeClr val="accent1"/>
            </a:solidFill>
          </a:ln>
          <a:effectLst>
            <a:outerShdw blurRad="50800" dist="38100" dir="2700000" algn="tl" rotWithShape="0">
              <a:prstClr val="black">
                <a:alpha val="40000"/>
              </a:prstClr>
            </a:outerShdw>
          </a:effectLst>
        </p:spPr>
      </p:pic>
      <p:sp>
        <p:nvSpPr>
          <p:cNvPr id="6" name="Rectangle 5"/>
          <p:cNvSpPr/>
          <p:nvPr/>
        </p:nvSpPr>
        <p:spPr>
          <a:xfrm>
            <a:off x="3347864" y="2852936"/>
            <a:ext cx="2592288" cy="360040"/>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43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8"/>
            <a:ext cx="8208144" cy="1008112"/>
          </a:xfrm>
        </p:spPr>
        <p:txBody>
          <a:bodyPr>
            <a:normAutofit/>
          </a:bodyPr>
          <a:lstStyle/>
          <a:p>
            <a:r>
              <a:rPr lang="en-GB" dirty="0" smtClean="0"/>
              <a:t>Method 1</a:t>
            </a:r>
          </a:p>
          <a:p>
            <a:pPr lvl="1"/>
            <a:r>
              <a:rPr lang="en-GB" sz="2200" dirty="0" smtClean="0"/>
              <a:t>The amount is shown as 0 ready to be filled in by the user</a:t>
            </a:r>
            <a:endParaRPr lang="en-GB" sz="2200"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pic>
        <p:nvPicPr>
          <p:cNvPr id="4" name="Picture 3"/>
          <p:cNvPicPr>
            <a:picLocks noChangeAspect="1"/>
          </p:cNvPicPr>
          <p:nvPr/>
        </p:nvPicPr>
        <p:blipFill>
          <a:blip r:embed="rId2"/>
          <a:stretch>
            <a:fillRect/>
          </a:stretch>
        </p:blipFill>
        <p:spPr>
          <a:xfrm>
            <a:off x="3125006" y="2276872"/>
            <a:ext cx="2893219" cy="3057525"/>
          </a:xfrm>
          <a:prstGeom prst="rect">
            <a:avLst/>
          </a:prstGeom>
          <a:ln w="25400">
            <a:solidFill>
              <a:schemeClr val="accent1"/>
            </a:solidFill>
          </a:ln>
          <a:effectLst>
            <a:outerShdw blurRad="50800" dist="38100" dir="2700000" algn="tl" rotWithShape="0">
              <a:prstClr val="black">
                <a:alpha val="40000"/>
              </a:prstClr>
            </a:outerShdw>
          </a:effectLst>
        </p:spPr>
      </p:pic>
      <p:sp>
        <p:nvSpPr>
          <p:cNvPr id="6" name="Rectangle 5"/>
          <p:cNvSpPr/>
          <p:nvPr/>
        </p:nvSpPr>
        <p:spPr>
          <a:xfrm>
            <a:off x="3347864" y="3517602"/>
            <a:ext cx="2592288" cy="199430"/>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539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8"/>
            <a:ext cx="8208144" cy="936103"/>
          </a:xfrm>
        </p:spPr>
        <p:txBody>
          <a:bodyPr/>
          <a:lstStyle/>
          <a:p>
            <a:r>
              <a:rPr lang="en-GB" dirty="0" smtClean="0"/>
              <a:t>Method 1</a:t>
            </a:r>
          </a:p>
          <a:p>
            <a:pPr lvl="1"/>
            <a:r>
              <a:rPr lang="en-GB" sz="2200" dirty="0" smtClean="0"/>
              <a:t>The amount is entered as the actual amount for the month</a:t>
            </a:r>
            <a:endParaRPr lang="en-GB" sz="2200"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pic>
        <p:nvPicPr>
          <p:cNvPr id="5" name="Picture 4"/>
          <p:cNvPicPr>
            <a:picLocks noChangeAspect="1"/>
          </p:cNvPicPr>
          <p:nvPr/>
        </p:nvPicPr>
        <p:blipFill>
          <a:blip r:embed="rId2"/>
          <a:stretch>
            <a:fillRect/>
          </a:stretch>
        </p:blipFill>
        <p:spPr>
          <a:xfrm>
            <a:off x="3117863" y="2301403"/>
            <a:ext cx="2907506" cy="3071813"/>
          </a:xfrm>
          <a:prstGeom prst="rect">
            <a:avLst/>
          </a:prstGeom>
          <a:ln w="25400">
            <a:solidFill>
              <a:schemeClr val="accent1"/>
            </a:solidFill>
          </a:ln>
          <a:effectLst>
            <a:outerShdw blurRad="50800" dist="38100" dir="2700000" algn="tl" rotWithShape="0">
              <a:prstClr val="black">
                <a:alpha val="40000"/>
              </a:prstClr>
            </a:outerShdw>
          </a:effectLst>
        </p:spPr>
      </p:pic>
      <p:sp>
        <p:nvSpPr>
          <p:cNvPr id="6" name="Rectangle 5"/>
          <p:cNvSpPr/>
          <p:nvPr/>
        </p:nvSpPr>
        <p:spPr>
          <a:xfrm>
            <a:off x="3347864" y="3517602"/>
            <a:ext cx="2592288" cy="199430"/>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300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1133062"/>
          </a:xfrm>
        </p:spPr>
        <p:txBody>
          <a:bodyPr>
            <a:normAutofit fontScale="85000" lnSpcReduction="10000"/>
          </a:bodyPr>
          <a:lstStyle/>
          <a:p>
            <a:r>
              <a:rPr lang="en-GB" dirty="0" smtClean="0"/>
              <a:t>Method 2</a:t>
            </a:r>
          </a:p>
          <a:p>
            <a:pPr marL="800100" lvl="2"/>
            <a:r>
              <a:rPr lang="en-GB" dirty="0"/>
              <a:t>For this method we set the amount to </a:t>
            </a:r>
            <a:r>
              <a:rPr lang="en-GB" dirty="0" smtClean="0"/>
              <a:t>the annualised amount, i.e. twelve times what we intend for amount for the month</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pic>
        <p:nvPicPr>
          <p:cNvPr id="6" name="Picture 5"/>
          <p:cNvPicPr>
            <a:picLocks noChangeAspect="1"/>
          </p:cNvPicPr>
          <p:nvPr/>
        </p:nvPicPr>
        <p:blipFill rotWithShape="1">
          <a:blip r:embed="rId2"/>
          <a:srcRect l="-225" r="82648" b="48866"/>
          <a:stretch/>
        </p:blipFill>
        <p:spPr>
          <a:xfrm>
            <a:off x="2462163" y="2113791"/>
            <a:ext cx="4218906" cy="3835489"/>
          </a:xfrm>
          <a:prstGeom prst="rect">
            <a:avLst/>
          </a:prstGeom>
          <a:ln w="25400">
            <a:solidFill>
              <a:schemeClr val="accent1"/>
            </a:solidFill>
          </a:ln>
          <a:effectLst>
            <a:outerShdw blurRad="50800" dist="38100" dir="2700000" algn="tl" rotWithShape="0">
              <a:prstClr val="black">
                <a:alpha val="40000"/>
              </a:prstClr>
            </a:outerShdw>
          </a:effectLst>
        </p:spPr>
      </p:pic>
      <p:sp>
        <p:nvSpPr>
          <p:cNvPr id="5" name="Rectangle 4"/>
          <p:cNvSpPr/>
          <p:nvPr/>
        </p:nvSpPr>
        <p:spPr>
          <a:xfrm>
            <a:off x="5076056" y="4778087"/>
            <a:ext cx="1512168" cy="288032"/>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175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49859" y="2276872"/>
            <a:ext cx="5243513" cy="2278856"/>
          </a:xfrm>
          <a:prstGeom prst="rect">
            <a:avLst/>
          </a:prstGeom>
          <a:ln w="25400">
            <a:solidFill>
              <a:schemeClr val="accent1"/>
            </a:solidFill>
          </a:ln>
          <a:effectLst>
            <a:outerShdw blurRad="50800" dist="38100" dir="2700000" algn="tl" rotWithShape="0">
              <a:prstClr val="black">
                <a:alpha val="40000"/>
              </a:prstClr>
            </a:outerShdw>
          </a:effectLst>
        </p:spPr>
      </p:pic>
      <p:sp>
        <p:nvSpPr>
          <p:cNvPr id="3" name="Text Placeholder 2"/>
          <p:cNvSpPr>
            <a:spLocks noGrp="1"/>
          </p:cNvSpPr>
          <p:nvPr>
            <p:ph type="body" sz="quarter" idx="10"/>
          </p:nvPr>
        </p:nvSpPr>
        <p:spPr>
          <a:xfrm>
            <a:off x="467544" y="980728"/>
            <a:ext cx="8208144" cy="1152127"/>
          </a:xfrm>
        </p:spPr>
        <p:txBody>
          <a:bodyPr>
            <a:normAutofit lnSpcReduction="10000"/>
          </a:bodyPr>
          <a:lstStyle/>
          <a:p>
            <a:r>
              <a:rPr lang="en-GB" dirty="0" smtClean="0"/>
              <a:t>Method 2</a:t>
            </a:r>
          </a:p>
          <a:p>
            <a:pPr lvl="1"/>
            <a:r>
              <a:rPr lang="en-GB" sz="2200" dirty="0" smtClean="0"/>
              <a:t>We have set this to £1200 so the allowance for the month is £100</a:t>
            </a:r>
            <a:endParaRPr lang="en-GB" sz="2200"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sp>
        <p:nvSpPr>
          <p:cNvPr id="6" name="Rectangle 5"/>
          <p:cNvSpPr/>
          <p:nvPr/>
        </p:nvSpPr>
        <p:spPr>
          <a:xfrm>
            <a:off x="4211960" y="3573016"/>
            <a:ext cx="576064" cy="360040"/>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521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6"/>
          </a:xfrm>
        </p:spPr>
        <p:txBody>
          <a:bodyPr/>
          <a:lstStyle/>
          <a:p>
            <a:r>
              <a:rPr lang="en-GB" dirty="0" smtClean="0"/>
              <a:t>Method 2</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pic>
        <p:nvPicPr>
          <p:cNvPr id="5" name="Picture 4"/>
          <p:cNvPicPr>
            <a:picLocks noChangeAspect="1"/>
          </p:cNvPicPr>
          <p:nvPr/>
        </p:nvPicPr>
        <p:blipFill rotWithShape="1">
          <a:blip r:embed="rId2"/>
          <a:srcRect r="85533" b="51573"/>
          <a:stretch/>
        </p:blipFill>
        <p:spPr>
          <a:xfrm>
            <a:off x="2835312" y="1772816"/>
            <a:ext cx="3472608" cy="3632473"/>
          </a:xfrm>
          <a:prstGeom prst="rect">
            <a:avLst/>
          </a:prstGeom>
          <a:ln w="25400">
            <a:solidFill>
              <a:schemeClr val="accent1"/>
            </a:solidFill>
          </a:ln>
          <a:effectLst>
            <a:outerShdw blurRad="50800" dist="38100" dir="2700000" algn="tl" rotWithShape="0">
              <a:prstClr val="black">
                <a:alpha val="40000"/>
              </a:prstClr>
            </a:outerShdw>
          </a:effectLst>
        </p:spPr>
      </p:pic>
      <p:sp>
        <p:nvSpPr>
          <p:cNvPr id="6" name="Rectangle 5"/>
          <p:cNvSpPr/>
          <p:nvPr/>
        </p:nvSpPr>
        <p:spPr>
          <a:xfrm>
            <a:off x="4139952" y="2564904"/>
            <a:ext cx="1512168" cy="288032"/>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688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8"/>
            <a:ext cx="8208144" cy="1440159"/>
          </a:xfrm>
        </p:spPr>
        <p:txBody>
          <a:bodyPr/>
          <a:lstStyle/>
          <a:p>
            <a:r>
              <a:rPr lang="en-GB" dirty="0" smtClean="0"/>
              <a:t>Method 2</a:t>
            </a:r>
          </a:p>
          <a:p>
            <a:pPr lvl="1"/>
            <a:r>
              <a:rPr lang="en-GB" sz="2200" dirty="0" smtClean="0"/>
              <a:t>The annual amount is shown, but this will be interpreted as £100 for the month; this is a bit confusing</a:t>
            </a:r>
            <a:endParaRPr lang="en-GB" sz="2200"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pic>
        <p:nvPicPr>
          <p:cNvPr id="4" name="Picture 3"/>
          <p:cNvPicPr>
            <a:picLocks noChangeAspect="1"/>
          </p:cNvPicPr>
          <p:nvPr/>
        </p:nvPicPr>
        <p:blipFill>
          <a:blip r:embed="rId2"/>
          <a:stretch>
            <a:fillRect/>
          </a:stretch>
        </p:blipFill>
        <p:spPr>
          <a:xfrm>
            <a:off x="3121434" y="2740595"/>
            <a:ext cx="2900363" cy="3064669"/>
          </a:xfrm>
          <a:prstGeom prst="rect">
            <a:avLst/>
          </a:prstGeom>
          <a:ln w="25400">
            <a:solidFill>
              <a:schemeClr val="accent1"/>
            </a:solidFill>
          </a:ln>
          <a:effectLst>
            <a:outerShdw blurRad="50800" dist="38100" dir="2700000" algn="tl" rotWithShape="0">
              <a:prstClr val="black">
                <a:alpha val="40000"/>
              </a:prstClr>
            </a:outerShdw>
          </a:effectLst>
        </p:spPr>
      </p:pic>
      <p:sp>
        <p:nvSpPr>
          <p:cNvPr id="5" name="Rectangle 4"/>
          <p:cNvSpPr/>
          <p:nvPr/>
        </p:nvSpPr>
        <p:spPr>
          <a:xfrm>
            <a:off x="3275856" y="3964731"/>
            <a:ext cx="2664296" cy="216024"/>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143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88672" y="5517231"/>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solidFill>
                  <a:srgbClr val="005B82"/>
                </a:solidFill>
              </a:rPr>
              <a:t>Spot Allowances in Spring Release 2016 </a:t>
            </a:r>
            <a:endParaRPr lang="en-GB" dirty="0">
              <a:solidFill>
                <a:srgbClr val="005B82"/>
              </a:solidFill>
            </a:endParaRPr>
          </a:p>
        </p:txBody>
      </p:sp>
      <p:sp>
        <p:nvSpPr>
          <p:cNvPr id="3" name="Rectangle 2"/>
          <p:cNvSpPr/>
          <p:nvPr/>
        </p:nvSpPr>
        <p:spPr>
          <a:xfrm rot="19871507">
            <a:off x="1113389" y="1949832"/>
            <a:ext cx="6917278" cy="1754326"/>
          </a:xfrm>
          <a:prstGeom prst="rect">
            <a:avLst/>
          </a:prstGeom>
          <a:noFill/>
        </p:spPr>
        <p:txBody>
          <a:bodyPr wrap="none" lIns="91440" tIns="45720" rIns="91440" bIns="45720">
            <a:spAutoFit/>
          </a:bodyPr>
          <a:lstStyle/>
          <a:p>
            <a:pPr algn="ct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Spot Allowances in</a:t>
            </a:r>
            <a:b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Spring Release 2016</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5799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6"/>
          </a:xfrm>
        </p:spPr>
        <p:txBody>
          <a:bodyPr/>
          <a:lstStyle/>
          <a:p>
            <a:r>
              <a:rPr lang="en-GB" dirty="0" smtClean="0"/>
              <a:t>Employment Parameters</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Spring Release 2016</a:t>
            </a:r>
            <a:endParaRPr lang="en-GB" dirty="0"/>
          </a:p>
        </p:txBody>
      </p:sp>
      <p:pic>
        <p:nvPicPr>
          <p:cNvPr id="4" name="Picture 3"/>
          <p:cNvPicPr>
            <a:picLocks noChangeAspect="1"/>
          </p:cNvPicPr>
          <p:nvPr/>
        </p:nvPicPr>
        <p:blipFill rotWithShape="1">
          <a:blip r:embed="rId2"/>
          <a:srcRect l="-336" t="-446" r="80236" b="54306"/>
          <a:stretch/>
        </p:blipFill>
        <p:spPr>
          <a:xfrm>
            <a:off x="2159314" y="1698533"/>
            <a:ext cx="4824603" cy="3460933"/>
          </a:xfrm>
          <a:prstGeom prst="rect">
            <a:avLst/>
          </a:prstGeom>
          <a:ln w="25400">
            <a:solidFill>
              <a:schemeClr val="accent1"/>
            </a:solidFill>
          </a:ln>
          <a:effectLst>
            <a:outerShdw blurRad="50800" dist="38100" dir="2700000" algn="tl" rotWithShape="0">
              <a:prstClr val="black">
                <a:alpha val="40000"/>
              </a:prstClr>
            </a:outerShdw>
          </a:effectLst>
        </p:spPr>
      </p:pic>
      <p:sp>
        <p:nvSpPr>
          <p:cNvPr id="5" name="Rectangle 4"/>
          <p:cNvSpPr/>
          <p:nvPr/>
        </p:nvSpPr>
        <p:spPr>
          <a:xfrm>
            <a:off x="4788024" y="4293096"/>
            <a:ext cx="1800200" cy="216024"/>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482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5"/>
          </a:xfrm>
        </p:spPr>
        <p:txBody>
          <a:bodyPr/>
          <a:lstStyle/>
          <a:p>
            <a:r>
              <a:rPr lang="en-GB" dirty="0" smtClean="0"/>
              <a:t>Employment Parameters</a:t>
            </a:r>
            <a:endParaRPr lang="en-GB" dirty="0"/>
          </a:p>
        </p:txBody>
      </p:sp>
      <p:sp>
        <p:nvSpPr>
          <p:cNvPr id="2" name="Title 1"/>
          <p:cNvSpPr>
            <a:spLocks noGrp="1"/>
          </p:cNvSpPr>
          <p:nvPr>
            <p:ph type="title"/>
          </p:nvPr>
        </p:nvSpPr>
        <p:spPr>
          <a:xfrm>
            <a:off x="457200" y="-27384"/>
            <a:ext cx="8229600" cy="1143000"/>
          </a:xfrm>
        </p:spPr>
        <p:txBody>
          <a:bodyPr/>
          <a:lstStyle/>
          <a:p>
            <a:r>
              <a:rPr lang="en-GB" dirty="0"/>
              <a:t>Spot Allowances Spring Release 2016</a:t>
            </a:r>
          </a:p>
        </p:txBody>
      </p:sp>
      <p:pic>
        <p:nvPicPr>
          <p:cNvPr id="4" name="Picture 3"/>
          <p:cNvPicPr>
            <a:picLocks noChangeAspect="1"/>
          </p:cNvPicPr>
          <p:nvPr/>
        </p:nvPicPr>
        <p:blipFill>
          <a:blip r:embed="rId2"/>
          <a:stretch>
            <a:fillRect/>
          </a:stretch>
        </p:blipFill>
        <p:spPr>
          <a:xfrm>
            <a:off x="570086" y="1628800"/>
            <a:ext cx="2921794" cy="2178844"/>
          </a:xfrm>
          <a:prstGeom prst="rect">
            <a:avLst/>
          </a:prstGeom>
          <a:ln w="25400">
            <a:solidFill>
              <a:schemeClr val="accent1"/>
            </a:solidFill>
          </a:ln>
          <a:effectLst>
            <a:outerShdw blurRad="50800" dist="38100" dir="2700000" algn="tl" rotWithShape="0">
              <a:prstClr val="black">
                <a:alpha val="40000"/>
              </a:prstClr>
            </a:outerShdw>
          </a:effectLst>
        </p:spPr>
      </p:pic>
      <p:sp>
        <p:nvSpPr>
          <p:cNvPr id="5" name="Text Placeholder 2"/>
          <p:cNvSpPr txBox="1">
            <a:spLocks/>
          </p:cNvSpPr>
          <p:nvPr/>
        </p:nvSpPr>
        <p:spPr>
          <a:xfrm>
            <a:off x="3779912" y="1484784"/>
            <a:ext cx="4895776"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a:lstStyle>
          <a:p>
            <a:pPr fontAlgn="auto">
              <a:spcAft>
                <a:spcPts val="0"/>
              </a:spcAft>
            </a:pPr>
            <a:r>
              <a:rPr lang="en-GB" sz="2200" b="0" dirty="0" smtClean="0"/>
              <a:t>FTE hour(s) setting</a:t>
            </a:r>
          </a:p>
          <a:p>
            <a:pPr lvl="1" fontAlgn="auto">
              <a:spcAft>
                <a:spcPts val="0"/>
              </a:spcAft>
            </a:pPr>
            <a:r>
              <a:rPr lang="en-GB" sz="2200" b="0" dirty="0" smtClean="0"/>
              <a:t>These two default parameters have been available for many years and are used by the Cover application</a:t>
            </a:r>
          </a:p>
          <a:p>
            <a:pPr fontAlgn="auto">
              <a:spcAft>
                <a:spcPts val="0"/>
              </a:spcAft>
            </a:pPr>
            <a:endParaRPr lang="en-GB" b="0" dirty="0"/>
          </a:p>
        </p:txBody>
      </p:sp>
      <p:sp>
        <p:nvSpPr>
          <p:cNvPr id="9" name="Rectangle 8"/>
          <p:cNvSpPr/>
          <p:nvPr/>
        </p:nvSpPr>
        <p:spPr>
          <a:xfrm>
            <a:off x="491472" y="2159732"/>
            <a:ext cx="2784383" cy="693204"/>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45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88672" y="5517231"/>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solidFill>
                  <a:srgbClr val="005B82"/>
                </a:solidFill>
              </a:rPr>
              <a:t>Spot Allowances</a:t>
            </a:r>
            <a:endParaRPr lang="en-GB" dirty="0">
              <a:solidFill>
                <a:srgbClr val="005B82"/>
              </a:solidFill>
            </a:endParaRPr>
          </a:p>
        </p:txBody>
      </p:sp>
      <p:sp>
        <p:nvSpPr>
          <p:cNvPr id="3" name="Rectangle 2"/>
          <p:cNvSpPr/>
          <p:nvPr/>
        </p:nvSpPr>
        <p:spPr>
          <a:xfrm rot="19871507">
            <a:off x="1722562" y="2365330"/>
            <a:ext cx="5698931" cy="923330"/>
          </a:xfrm>
          <a:prstGeom prst="rect">
            <a:avLst/>
          </a:prstGeom>
          <a:noFill/>
        </p:spPr>
        <p:txBody>
          <a:bodyPr wrap="none" lIns="91440" tIns="45720" rIns="91440" bIns="45720">
            <a:spAutoFit/>
          </a:bodyPr>
          <a:lstStyle/>
          <a:p>
            <a:pPr algn="ct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Spot Allowances</a:t>
            </a:r>
          </a:p>
        </p:txBody>
      </p:sp>
    </p:spTree>
    <p:extLst>
      <p:ext uri="{BB962C8B-B14F-4D97-AF65-F5344CB8AC3E}">
        <p14:creationId xmlns:p14="http://schemas.microsoft.com/office/powerpoint/2010/main" val="71535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5"/>
          </a:xfrm>
        </p:spPr>
        <p:txBody>
          <a:bodyPr/>
          <a:lstStyle/>
          <a:p>
            <a:r>
              <a:rPr lang="en-GB" dirty="0" smtClean="0"/>
              <a:t>Employment Parameters</a:t>
            </a:r>
            <a:endParaRPr lang="en-GB" dirty="0"/>
          </a:p>
        </p:txBody>
      </p:sp>
      <p:sp>
        <p:nvSpPr>
          <p:cNvPr id="2" name="Title 1"/>
          <p:cNvSpPr>
            <a:spLocks noGrp="1"/>
          </p:cNvSpPr>
          <p:nvPr>
            <p:ph type="title"/>
          </p:nvPr>
        </p:nvSpPr>
        <p:spPr>
          <a:xfrm>
            <a:off x="457200" y="-27384"/>
            <a:ext cx="8229600" cy="1143000"/>
          </a:xfrm>
        </p:spPr>
        <p:txBody>
          <a:bodyPr/>
          <a:lstStyle/>
          <a:p>
            <a:r>
              <a:rPr lang="en-GB" dirty="0"/>
              <a:t>Spot Allowances Spring Release 2016</a:t>
            </a:r>
          </a:p>
        </p:txBody>
      </p:sp>
      <p:pic>
        <p:nvPicPr>
          <p:cNvPr id="4" name="Picture 3"/>
          <p:cNvPicPr>
            <a:picLocks noChangeAspect="1"/>
          </p:cNvPicPr>
          <p:nvPr/>
        </p:nvPicPr>
        <p:blipFill>
          <a:blip r:embed="rId2"/>
          <a:stretch>
            <a:fillRect/>
          </a:stretch>
        </p:blipFill>
        <p:spPr>
          <a:xfrm>
            <a:off x="570086" y="1628800"/>
            <a:ext cx="2921794" cy="2178844"/>
          </a:xfrm>
          <a:prstGeom prst="rect">
            <a:avLst/>
          </a:prstGeom>
          <a:ln w="25400">
            <a:solidFill>
              <a:schemeClr val="accent1"/>
            </a:solidFill>
          </a:ln>
          <a:effectLst>
            <a:outerShdw blurRad="50800" dist="38100" dir="2700000" algn="tl" rotWithShape="0">
              <a:prstClr val="black">
                <a:alpha val="40000"/>
              </a:prstClr>
            </a:outerShdw>
          </a:effectLst>
        </p:spPr>
      </p:pic>
      <p:sp>
        <p:nvSpPr>
          <p:cNvPr id="5" name="Text Placeholder 2"/>
          <p:cNvSpPr txBox="1">
            <a:spLocks/>
          </p:cNvSpPr>
          <p:nvPr/>
        </p:nvSpPr>
        <p:spPr>
          <a:xfrm>
            <a:off x="3779912" y="1484784"/>
            <a:ext cx="4895776" cy="482453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a:lstStyle>
          <a:p>
            <a:pPr fontAlgn="auto">
              <a:spcAft>
                <a:spcPts val="0"/>
              </a:spcAft>
            </a:pPr>
            <a:r>
              <a:rPr lang="en-GB" sz="2200" b="0" dirty="0" smtClean="0"/>
              <a:t>Historical Spot Allowance Type</a:t>
            </a:r>
          </a:p>
          <a:p>
            <a:pPr lvl="1" fontAlgn="auto">
              <a:spcAft>
                <a:spcPts val="0"/>
              </a:spcAft>
            </a:pPr>
            <a:r>
              <a:rPr lang="en-GB" sz="2200" b="0" dirty="0" smtClean="0"/>
              <a:t>This parameter has been introduced in the Spring Release 2016 for the first time and is used for displaying Spot Allowances in the new format when they have been created in the old format</a:t>
            </a:r>
          </a:p>
          <a:p>
            <a:pPr lvl="1" fontAlgn="auto">
              <a:spcAft>
                <a:spcPts val="0"/>
              </a:spcAft>
            </a:pPr>
            <a:r>
              <a:rPr lang="en-GB" sz="2200" b="0" dirty="0" smtClean="0"/>
              <a:t>Once the user selects one of the choices they operate as “radio buttons” and allow users to change between the two methods of interpretation the historical data</a:t>
            </a:r>
          </a:p>
          <a:p>
            <a:pPr fontAlgn="auto">
              <a:spcAft>
                <a:spcPts val="0"/>
              </a:spcAft>
            </a:pPr>
            <a:endParaRPr lang="en-GB" b="0" dirty="0"/>
          </a:p>
        </p:txBody>
      </p:sp>
      <p:sp>
        <p:nvSpPr>
          <p:cNvPr id="9" name="Rectangle 8"/>
          <p:cNvSpPr/>
          <p:nvPr/>
        </p:nvSpPr>
        <p:spPr>
          <a:xfrm>
            <a:off x="491472" y="3068960"/>
            <a:ext cx="2784383" cy="549188"/>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927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5"/>
          </a:xfrm>
        </p:spPr>
        <p:txBody>
          <a:bodyPr/>
          <a:lstStyle/>
          <a:p>
            <a:r>
              <a:rPr lang="en-GB" dirty="0" smtClean="0"/>
              <a:t>Employment Parameters</a:t>
            </a:r>
            <a:endParaRPr lang="en-GB" dirty="0"/>
          </a:p>
        </p:txBody>
      </p:sp>
      <p:sp>
        <p:nvSpPr>
          <p:cNvPr id="2" name="Title 1"/>
          <p:cNvSpPr>
            <a:spLocks noGrp="1"/>
          </p:cNvSpPr>
          <p:nvPr>
            <p:ph type="title"/>
          </p:nvPr>
        </p:nvSpPr>
        <p:spPr>
          <a:xfrm>
            <a:off x="457200" y="-27384"/>
            <a:ext cx="8229600" cy="1143000"/>
          </a:xfrm>
        </p:spPr>
        <p:txBody>
          <a:bodyPr/>
          <a:lstStyle/>
          <a:p>
            <a:r>
              <a:rPr lang="en-GB" dirty="0"/>
              <a:t>Spot Allowances Spring Release 2016</a:t>
            </a:r>
          </a:p>
        </p:txBody>
      </p:sp>
      <p:pic>
        <p:nvPicPr>
          <p:cNvPr id="4" name="Picture 3"/>
          <p:cNvPicPr>
            <a:picLocks noChangeAspect="1"/>
          </p:cNvPicPr>
          <p:nvPr/>
        </p:nvPicPr>
        <p:blipFill>
          <a:blip r:embed="rId2"/>
          <a:stretch>
            <a:fillRect/>
          </a:stretch>
        </p:blipFill>
        <p:spPr>
          <a:xfrm>
            <a:off x="570086" y="1628800"/>
            <a:ext cx="2921794" cy="2178844"/>
          </a:xfrm>
          <a:prstGeom prst="rect">
            <a:avLst/>
          </a:prstGeom>
          <a:ln w="25400">
            <a:solidFill>
              <a:schemeClr val="accent1"/>
            </a:solidFill>
          </a:ln>
          <a:effectLst>
            <a:outerShdw blurRad="50800" dist="38100" dir="2700000" algn="tl" rotWithShape="0">
              <a:prstClr val="black">
                <a:alpha val="40000"/>
              </a:prstClr>
            </a:outerShdw>
          </a:effectLst>
        </p:spPr>
      </p:pic>
      <p:sp>
        <p:nvSpPr>
          <p:cNvPr id="5" name="Text Placeholder 2"/>
          <p:cNvSpPr txBox="1">
            <a:spLocks/>
          </p:cNvSpPr>
          <p:nvPr/>
        </p:nvSpPr>
        <p:spPr>
          <a:xfrm>
            <a:off x="3779912" y="1484784"/>
            <a:ext cx="489577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a:lstStyle>
          <a:p>
            <a:pPr fontAlgn="auto">
              <a:spcAft>
                <a:spcPts val="0"/>
              </a:spcAft>
            </a:pPr>
            <a:r>
              <a:rPr lang="en-GB" sz="2200" b="0" dirty="0" smtClean="0"/>
              <a:t>Historical Spot Allowance Type</a:t>
            </a:r>
          </a:p>
          <a:p>
            <a:pPr lvl="1" fontAlgn="auto">
              <a:spcAft>
                <a:spcPts val="0"/>
              </a:spcAft>
            </a:pPr>
            <a:r>
              <a:rPr lang="en-GB" sz="2200" b="0" dirty="0" smtClean="0"/>
              <a:t>We will see that selecting:-</a:t>
            </a:r>
          </a:p>
          <a:p>
            <a:pPr lvl="2" fontAlgn="auto">
              <a:spcAft>
                <a:spcPts val="0"/>
              </a:spcAft>
            </a:pPr>
            <a:r>
              <a:rPr lang="en-GB" sz="2200" b="0" dirty="0" smtClean="0"/>
              <a:t>Actual is in line with Method 1 above</a:t>
            </a:r>
          </a:p>
          <a:p>
            <a:pPr lvl="2" fontAlgn="auto">
              <a:spcAft>
                <a:spcPts val="0"/>
              </a:spcAft>
            </a:pPr>
            <a:r>
              <a:rPr lang="en-GB" sz="2200" b="0" dirty="0" smtClean="0"/>
              <a:t>Annual is in line with Method 2 above</a:t>
            </a:r>
          </a:p>
          <a:p>
            <a:pPr fontAlgn="auto">
              <a:spcAft>
                <a:spcPts val="0"/>
              </a:spcAft>
            </a:pPr>
            <a:endParaRPr lang="en-GB" b="0" dirty="0"/>
          </a:p>
        </p:txBody>
      </p:sp>
      <p:sp>
        <p:nvSpPr>
          <p:cNvPr id="9" name="Rectangle 8"/>
          <p:cNvSpPr/>
          <p:nvPr/>
        </p:nvSpPr>
        <p:spPr>
          <a:xfrm>
            <a:off x="491472" y="3068960"/>
            <a:ext cx="2784383" cy="549188"/>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897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5"/>
          </a:xfrm>
        </p:spPr>
        <p:txBody>
          <a:bodyPr/>
          <a:lstStyle/>
          <a:p>
            <a:r>
              <a:rPr lang="en-GB" dirty="0" smtClean="0"/>
              <a:t>Employment Parameters</a:t>
            </a:r>
            <a:endParaRPr lang="en-GB" dirty="0"/>
          </a:p>
        </p:txBody>
      </p:sp>
      <p:sp>
        <p:nvSpPr>
          <p:cNvPr id="2" name="Title 1"/>
          <p:cNvSpPr>
            <a:spLocks noGrp="1"/>
          </p:cNvSpPr>
          <p:nvPr>
            <p:ph type="title"/>
          </p:nvPr>
        </p:nvSpPr>
        <p:spPr>
          <a:xfrm>
            <a:off x="457200" y="-27384"/>
            <a:ext cx="8229600" cy="1143000"/>
          </a:xfrm>
        </p:spPr>
        <p:txBody>
          <a:bodyPr/>
          <a:lstStyle/>
          <a:p>
            <a:r>
              <a:rPr lang="en-GB" dirty="0"/>
              <a:t>Spot Allowances Spring Release 2016</a:t>
            </a:r>
          </a:p>
        </p:txBody>
      </p:sp>
      <p:pic>
        <p:nvPicPr>
          <p:cNvPr id="4" name="Picture 3"/>
          <p:cNvPicPr>
            <a:picLocks noChangeAspect="1"/>
          </p:cNvPicPr>
          <p:nvPr/>
        </p:nvPicPr>
        <p:blipFill>
          <a:blip r:embed="rId2"/>
          <a:stretch>
            <a:fillRect/>
          </a:stretch>
        </p:blipFill>
        <p:spPr>
          <a:xfrm>
            <a:off x="570086" y="1628800"/>
            <a:ext cx="2921794" cy="2178844"/>
          </a:xfrm>
          <a:prstGeom prst="rect">
            <a:avLst/>
          </a:prstGeom>
          <a:ln w="25400">
            <a:solidFill>
              <a:schemeClr val="accent1"/>
            </a:solidFill>
          </a:ln>
          <a:effectLst>
            <a:outerShdw blurRad="50800" dist="38100" dir="2700000" algn="tl" rotWithShape="0">
              <a:prstClr val="black">
                <a:alpha val="40000"/>
              </a:prstClr>
            </a:outerShdw>
          </a:effectLst>
        </p:spPr>
      </p:pic>
      <p:sp>
        <p:nvSpPr>
          <p:cNvPr id="5" name="Text Placeholder 2"/>
          <p:cNvSpPr txBox="1">
            <a:spLocks/>
          </p:cNvSpPr>
          <p:nvPr/>
        </p:nvSpPr>
        <p:spPr>
          <a:xfrm>
            <a:off x="3779912" y="1484784"/>
            <a:ext cx="4895776"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a:lstStyle>
          <a:p>
            <a:pPr fontAlgn="auto">
              <a:spcAft>
                <a:spcPts val="0"/>
              </a:spcAft>
            </a:pPr>
            <a:r>
              <a:rPr lang="en-GB" sz="2200" b="0" dirty="0" smtClean="0"/>
              <a:t>Selecting Actual</a:t>
            </a:r>
          </a:p>
          <a:p>
            <a:pPr lvl="1" fontAlgn="auto">
              <a:spcAft>
                <a:spcPts val="0"/>
              </a:spcAft>
            </a:pPr>
            <a:r>
              <a:rPr lang="en-GB" sz="2200" b="0" dirty="0" smtClean="0"/>
              <a:t>You would select this for method 1 above </a:t>
            </a:r>
          </a:p>
          <a:p>
            <a:pPr fontAlgn="auto">
              <a:spcAft>
                <a:spcPts val="0"/>
              </a:spcAft>
            </a:pPr>
            <a:endParaRPr lang="en-GB" b="0" dirty="0"/>
          </a:p>
        </p:txBody>
      </p:sp>
      <p:sp>
        <p:nvSpPr>
          <p:cNvPr id="6" name="Oval 5"/>
          <p:cNvSpPr/>
          <p:nvPr/>
        </p:nvSpPr>
        <p:spPr>
          <a:xfrm>
            <a:off x="1763688" y="3212976"/>
            <a:ext cx="576064" cy="432048"/>
          </a:xfrm>
          <a:prstGeom prst="ellipse">
            <a:avLst/>
          </a:prstGeom>
          <a:noFill/>
          <a:ln>
            <a:solidFill>
              <a:srgbClr val="29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5673849" y="2780928"/>
            <a:ext cx="2821781" cy="3007519"/>
          </a:xfrm>
          <a:prstGeom prst="rect">
            <a:avLst/>
          </a:prstGeom>
          <a:ln w="254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228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5"/>
          </a:xfrm>
        </p:spPr>
        <p:txBody>
          <a:bodyPr/>
          <a:lstStyle/>
          <a:p>
            <a:r>
              <a:rPr lang="en-GB" dirty="0" smtClean="0"/>
              <a:t>Employment Parameters</a:t>
            </a:r>
            <a:endParaRPr lang="en-GB" dirty="0"/>
          </a:p>
        </p:txBody>
      </p:sp>
      <p:sp>
        <p:nvSpPr>
          <p:cNvPr id="2" name="Title 1"/>
          <p:cNvSpPr>
            <a:spLocks noGrp="1"/>
          </p:cNvSpPr>
          <p:nvPr>
            <p:ph type="title"/>
          </p:nvPr>
        </p:nvSpPr>
        <p:spPr>
          <a:xfrm>
            <a:off x="457200" y="-27384"/>
            <a:ext cx="8229600" cy="1143000"/>
          </a:xfrm>
        </p:spPr>
        <p:txBody>
          <a:bodyPr/>
          <a:lstStyle/>
          <a:p>
            <a:r>
              <a:rPr lang="en-GB" dirty="0"/>
              <a:t>Spot Allowances Spring Release 2016</a:t>
            </a:r>
          </a:p>
        </p:txBody>
      </p:sp>
      <p:pic>
        <p:nvPicPr>
          <p:cNvPr id="4" name="Picture 3"/>
          <p:cNvPicPr>
            <a:picLocks noChangeAspect="1"/>
          </p:cNvPicPr>
          <p:nvPr/>
        </p:nvPicPr>
        <p:blipFill>
          <a:blip r:embed="rId2"/>
          <a:stretch>
            <a:fillRect/>
          </a:stretch>
        </p:blipFill>
        <p:spPr>
          <a:xfrm>
            <a:off x="570086" y="1628800"/>
            <a:ext cx="2921794" cy="2178844"/>
          </a:xfrm>
          <a:prstGeom prst="rect">
            <a:avLst/>
          </a:prstGeom>
          <a:ln w="25400">
            <a:solidFill>
              <a:schemeClr val="accent1"/>
            </a:solidFill>
          </a:ln>
          <a:effectLst>
            <a:outerShdw blurRad="50800" dist="38100" dir="2700000" algn="tl" rotWithShape="0">
              <a:prstClr val="black">
                <a:alpha val="40000"/>
              </a:prstClr>
            </a:outerShdw>
          </a:effectLst>
        </p:spPr>
      </p:pic>
      <p:sp>
        <p:nvSpPr>
          <p:cNvPr id="5" name="Text Placeholder 2"/>
          <p:cNvSpPr txBox="1">
            <a:spLocks/>
          </p:cNvSpPr>
          <p:nvPr/>
        </p:nvSpPr>
        <p:spPr>
          <a:xfrm>
            <a:off x="3779912" y="1484784"/>
            <a:ext cx="4895776"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a:lstStyle>
          <a:p>
            <a:pPr fontAlgn="auto">
              <a:spcAft>
                <a:spcPts val="0"/>
              </a:spcAft>
            </a:pPr>
            <a:r>
              <a:rPr lang="en-GB" sz="2200" b="0" dirty="0" smtClean="0"/>
              <a:t>Selecting Annual</a:t>
            </a:r>
          </a:p>
          <a:p>
            <a:pPr lvl="1" fontAlgn="auto">
              <a:spcAft>
                <a:spcPts val="0"/>
              </a:spcAft>
            </a:pPr>
            <a:r>
              <a:rPr lang="en-GB" sz="2200" b="0" dirty="0" smtClean="0"/>
              <a:t>You would select this for method 2 above </a:t>
            </a:r>
          </a:p>
          <a:p>
            <a:pPr fontAlgn="auto">
              <a:spcAft>
                <a:spcPts val="0"/>
              </a:spcAft>
            </a:pPr>
            <a:endParaRPr lang="en-GB" b="0" dirty="0"/>
          </a:p>
        </p:txBody>
      </p:sp>
      <p:sp>
        <p:nvSpPr>
          <p:cNvPr id="6" name="Oval 5"/>
          <p:cNvSpPr/>
          <p:nvPr/>
        </p:nvSpPr>
        <p:spPr>
          <a:xfrm>
            <a:off x="2411760" y="3212976"/>
            <a:ext cx="576064" cy="432048"/>
          </a:xfrm>
          <a:prstGeom prst="ellipse">
            <a:avLst/>
          </a:prstGeom>
          <a:noFill/>
          <a:ln>
            <a:solidFill>
              <a:srgbClr val="29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5673849" y="2780928"/>
            <a:ext cx="2821781" cy="3007519"/>
          </a:xfrm>
          <a:prstGeom prst="rect">
            <a:avLst/>
          </a:prstGeom>
          <a:ln w="254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76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6"/>
          </a:xfrm>
        </p:spPr>
        <p:txBody>
          <a:bodyPr/>
          <a:lstStyle/>
          <a:p>
            <a:r>
              <a:rPr lang="en-GB" dirty="0" smtClean="0"/>
              <a:t>Entering a new Spot Allowance</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Spring Release 2016</a:t>
            </a:r>
            <a:endParaRPr lang="en-GB" dirty="0"/>
          </a:p>
        </p:txBody>
      </p:sp>
      <p:pic>
        <p:nvPicPr>
          <p:cNvPr id="7" name="Picture 6"/>
          <p:cNvPicPr>
            <a:picLocks noChangeAspect="1"/>
          </p:cNvPicPr>
          <p:nvPr/>
        </p:nvPicPr>
        <p:blipFill>
          <a:blip r:embed="rId2"/>
          <a:stretch>
            <a:fillRect/>
          </a:stretch>
        </p:blipFill>
        <p:spPr>
          <a:xfrm>
            <a:off x="5853907" y="2780928"/>
            <a:ext cx="2821781" cy="3007519"/>
          </a:xfrm>
          <a:prstGeom prst="rect">
            <a:avLst/>
          </a:prstGeom>
          <a:ln w="25400">
            <a:solidFill>
              <a:schemeClr val="accent1"/>
            </a:solidFill>
          </a:ln>
          <a:effectLst>
            <a:outerShdw blurRad="50800" dist="38100" dir="2700000" algn="tl" rotWithShape="0">
              <a:prstClr val="black">
                <a:alpha val="40000"/>
              </a:prstClr>
            </a:outerShdw>
          </a:effectLst>
        </p:spPr>
      </p:pic>
      <p:sp>
        <p:nvSpPr>
          <p:cNvPr id="8" name="Text Placeholder 2"/>
          <p:cNvSpPr txBox="1">
            <a:spLocks/>
          </p:cNvSpPr>
          <p:nvPr/>
        </p:nvSpPr>
        <p:spPr>
          <a:xfrm>
            <a:off x="899592" y="4365104"/>
            <a:ext cx="4104456" cy="122413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a:lstStyle>
          <a:p>
            <a:pPr marL="0" indent="0" algn="ctr" fontAlgn="auto">
              <a:spcAft>
                <a:spcPts val="0"/>
              </a:spcAft>
              <a:buNone/>
            </a:pPr>
            <a:r>
              <a:rPr lang="en-GB" sz="2200" b="0" dirty="0" smtClean="0"/>
              <a:t>Method 1 has improved by </a:t>
            </a:r>
            <a:r>
              <a:rPr lang="en-GB" sz="2200" b="0" u="sng" dirty="0" smtClean="0"/>
              <a:t>forcing</a:t>
            </a:r>
            <a:r>
              <a:rPr lang="en-GB" sz="2200" b="0" dirty="0" smtClean="0"/>
              <a:t> payment in one month and the use of the label </a:t>
            </a:r>
            <a:r>
              <a:rPr lang="en-GB" sz="2200" b="0" u="sng" dirty="0" smtClean="0"/>
              <a:t>Actual Amount</a:t>
            </a:r>
            <a:endParaRPr lang="en-GB" b="0" u="sng" dirty="0"/>
          </a:p>
        </p:txBody>
      </p:sp>
      <p:sp>
        <p:nvSpPr>
          <p:cNvPr id="9" name="Rectangle 8"/>
          <p:cNvSpPr/>
          <p:nvPr/>
        </p:nvSpPr>
        <p:spPr>
          <a:xfrm>
            <a:off x="6084168" y="3501008"/>
            <a:ext cx="2520280" cy="432048"/>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a:off x="467544" y="1556792"/>
            <a:ext cx="5264944" cy="2286000"/>
          </a:xfrm>
          <a:prstGeom prst="rect">
            <a:avLst/>
          </a:prstGeom>
          <a:ln w="25400">
            <a:solidFill>
              <a:schemeClr val="accent1"/>
            </a:solidFill>
          </a:ln>
          <a:effectLst>
            <a:outerShdw blurRad="50800" dist="38100" dir="2700000" algn="tl" rotWithShape="0">
              <a:prstClr val="black">
                <a:alpha val="40000"/>
              </a:prstClr>
            </a:outerShdw>
          </a:effectLst>
        </p:spPr>
      </p:pic>
      <p:sp>
        <p:nvSpPr>
          <p:cNvPr id="13" name="Rectangle 12"/>
          <p:cNvSpPr/>
          <p:nvPr/>
        </p:nvSpPr>
        <p:spPr>
          <a:xfrm>
            <a:off x="2740360" y="2780928"/>
            <a:ext cx="504056" cy="432048"/>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420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6"/>
          </a:xfrm>
        </p:spPr>
        <p:txBody>
          <a:bodyPr/>
          <a:lstStyle/>
          <a:p>
            <a:r>
              <a:rPr lang="en-GB" dirty="0" smtClean="0"/>
              <a:t>Entering a new Spot Allowance</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Spring Release 2016</a:t>
            </a:r>
            <a:endParaRPr lang="en-GB" dirty="0"/>
          </a:p>
        </p:txBody>
      </p:sp>
      <p:pic>
        <p:nvPicPr>
          <p:cNvPr id="6" name="Picture 5"/>
          <p:cNvPicPr>
            <a:picLocks noChangeAspect="1"/>
          </p:cNvPicPr>
          <p:nvPr/>
        </p:nvPicPr>
        <p:blipFill>
          <a:blip r:embed="rId2"/>
          <a:stretch>
            <a:fillRect/>
          </a:stretch>
        </p:blipFill>
        <p:spPr>
          <a:xfrm>
            <a:off x="472902" y="1556792"/>
            <a:ext cx="5243513" cy="2278856"/>
          </a:xfrm>
          <a:prstGeom prst="rect">
            <a:avLst/>
          </a:prstGeom>
          <a:ln w="25400">
            <a:solidFill>
              <a:schemeClr val="accent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5853907" y="2780928"/>
            <a:ext cx="2821781" cy="3007519"/>
          </a:xfrm>
          <a:prstGeom prst="rect">
            <a:avLst/>
          </a:prstGeom>
          <a:ln w="25400">
            <a:solidFill>
              <a:schemeClr val="accent1"/>
            </a:solidFill>
          </a:ln>
          <a:effectLst>
            <a:outerShdw blurRad="50800" dist="38100" dir="2700000" algn="tl" rotWithShape="0">
              <a:prstClr val="black">
                <a:alpha val="40000"/>
              </a:prstClr>
            </a:outerShdw>
          </a:effectLst>
        </p:spPr>
      </p:pic>
      <p:sp>
        <p:nvSpPr>
          <p:cNvPr id="5" name="Rectangle 4"/>
          <p:cNvSpPr/>
          <p:nvPr/>
        </p:nvSpPr>
        <p:spPr>
          <a:xfrm>
            <a:off x="2754666" y="2777880"/>
            <a:ext cx="521190" cy="435096"/>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84168" y="3645024"/>
            <a:ext cx="2520280" cy="288032"/>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
          <p:cNvSpPr txBox="1">
            <a:spLocks/>
          </p:cNvSpPr>
          <p:nvPr/>
        </p:nvSpPr>
        <p:spPr>
          <a:xfrm>
            <a:off x="899592" y="4365104"/>
            <a:ext cx="4104456" cy="122413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a:lstStyle>
          <a:p>
            <a:pPr marL="0" indent="0" algn="ctr" fontAlgn="auto">
              <a:spcAft>
                <a:spcPts val="0"/>
              </a:spcAft>
              <a:buNone/>
            </a:pPr>
            <a:r>
              <a:rPr lang="en-GB" sz="2200" b="0" dirty="0" smtClean="0"/>
              <a:t>Method 2 has improved even more by </a:t>
            </a:r>
            <a:r>
              <a:rPr lang="en-GB" sz="2200" b="0" u="sng" dirty="0" smtClean="0"/>
              <a:t>forcing</a:t>
            </a:r>
            <a:r>
              <a:rPr lang="en-GB" sz="2200" b="0" dirty="0" smtClean="0"/>
              <a:t> payment in one month and the use of the label </a:t>
            </a:r>
            <a:r>
              <a:rPr lang="en-GB" sz="2200" b="0" u="sng" dirty="0" smtClean="0"/>
              <a:t>Actual Amount</a:t>
            </a:r>
            <a:endParaRPr lang="en-GB" b="0" u="sng" dirty="0"/>
          </a:p>
        </p:txBody>
      </p:sp>
    </p:spTree>
    <p:extLst>
      <p:ext uri="{BB962C8B-B14F-4D97-AF65-F5344CB8AC3E}">
        <p14:creationId xmlns:p14="http://schemas.microsoft.com/office/powerpoint/2010/main" val="84104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88672" y="5517231"/>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solidFill>
                  <a:srgbClr val="005B82"/>
                </a:solidFill>
              </a:rPr>
              <a:t>Spot Allowances in Summer Release 2016 </a:t>
            </a:r>
            <a:endParaRPr lang="en-GB" dirty="0">
              <a:solidFill>
                <a:srgbClr val="005B82"/>
              </a:solidFill>
            </a:endParaRPr>
          </a:p>
        </p:txBody>
      </p:sp>
      <p:sp>
        <p:nvSpPr>
          <p:cNvPr id="3" name="Rectangle 2"/>
          <p:cNvSpPr/>
          <p:nvPr/>
        </p:nvSpPr>
        <p:spPr>
          <a:xfrm rot="19871507">
            <a:off x="824849" y="1949832"/>
            <a:ext cx="7494359" cy="1754326"/>
          </a:xfrm>
          <a:prstGeom prst="rect">
            <a:avLst/>
          </a:prstGeom>
          <a:noFill/>
        </p:spPr>
        <p:txBody>
          <a:bodyPr wrap="none" lIns="91440" tIns="45720" rIns="91440" bIns="45720">
            <a:spAutoFit/>
          </a:bodyPr>
          <a:lstStyle/>
          <a:p>
            <a:pPr algn="ct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Spot Allowances in</a:t>
            </a:r>
            <a:b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Summer Release 2016</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85746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75400" b="50501"/>
          <a:stretch/>
        </p:blipFill>
        <p:spPr>
          <a:xfrm>
            <a:off x="1619288" y="1772816"/>
            <a:ext cx="5904656" cy="3712857"/>
          </a:xfrm>
          <a:prstGeom prst="rect">
            <a:avLst/>
          </a:prstGeom>
          <a:ln w="25400">
            <a:solidFill>
              <a:srgbClr val="C00000"/>
            </a:solidFill>
          </a:ln>
        </p:spPr>
      </p:pic>
      <p:sp>
        <p:nvSpPr>
          <p:cNvPr id="3" name="Text Placeholder 2"/>
          <p:cNvSpPr>
            <a:spLocks noGrp="1"/>
          </p:cNvSpPr>
          <p:nvPr>
            <p:ph type="body" sz="quarter" idx="10"/>
          </p:nvPr>
        </p:nvSpPr>
        <p:spPr>
          <a:xfrm>
            <a:off x="467544" y="980729"/>
            <a:ext cx="8208144" cy="504056"/>
          </a:xfrm>
        </p:spPr>
        <p:txBody>
          <a:bodyPr/>
          <a:lstStyle/>
          <a:p>
            <a:r>
              <a:rPr lang="en-GB" dirty="0" smtClean="0"/>
              <a:t>SWC Create &amp; Validate</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Summer Release 2016</a:t>
            </a:r>
            <a:endParaRPr lang="en-GB" dirty="0"/>
          </a:p>
        </p:txBody>
      </p:sp>
      <p:pic>
        <p:nvPicPr>
          <p:cNvPr id="9" name="Picture 8"/>
          <p:cNvPicPr/>
          <p:nvPr/>
        </p:nvPicPr>
        <p:blipFill rotWithShape="1">
          <a:blip r:embed="rId3">
            <a:extLst>
              <a:ext uri="{28A0092B-C50C-407E-A947-70E740481C1C}">
                <a14:useLocalDpi xmlns:a14="http://schemas.microsoft.com/office/drawing/2010/main" val="0"/>
              </a:ext>
            </a:extLst>
          </a:blip>
          <a:srcRect l="838" t="3618" r="2360" b="2336"/>
          <a:stretch/>
        </p:blipFill>
        <p:spPr bwMode="auto">
          <a:xfrm>
            <a:off x="2267744" y="3284985"/>
            <a:ext cx="4536504" cy="1872208"/>
          </a:xfrm>
          <a:prstGeom prst="rect">
            <a:avLst/>
          </a:prstGeom>
          <a:noFill/>
          <a:ln w="15875">
            <a:solidFill>
              <a:srgbClr val="0070C0"/>
            </a:solidFill>
          </a:ln>
        </p:spPr>
      </p:pic>
      <p:sp>
        <p:nvSpPr>
          <p:cNvPr id="10" name="Rectangle 9"/>
          <p:cNvSpPr/>
          <p:nvPr/>
        </p:nvSpPr>
        <p:spPr>
          <a:xfrm>
            <a:off x="2411760" y="2852936"/>
            <a:ext cx="864096" cy="216024"/>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726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6"/>
          </a:xfrm>
        </p:spPr>
        <p:txBody>
          <a:bodyPr/>
          <a:lstStyle/>
          <a:p>
            <a:r>
              <a:rPr lang="en-GB" dirty="0" smtClean="0"/>
              <a:t>SWC Detail Report</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Summer Release 2016</a:t>
            </a:r>
            <a:endParaRPr lang="en-GB" dirty="0"/>
          </a:p>
        </p:txBody>
      </p:sp>
      <p:pic>
        <p:nvPicPr>
          <p:cNvPr id="7" name="Picture 6"/>
          <p:cNvPicPr>
            <a:picLocks noChangeAspect="1"/>
          </p:cNvPicPr>
          <p:nvPr/>
        </p:nvPicPr>
        <p:blipFill>
          <a:blip r:embed="rId2"/>
          <a:stretch>
            <a:fillRect/>
          </a:stretch>
        </p:blipFill>
        <p:spPr>
          <a:xfrm>
            <a:off x="1475656" y="1587196"/>
            <a:ext cx="6493669" cy="1857375"/>
          </a:xfrm>
          <a:prstGeom prst="rect">
            <a:avLst/>
          </a:prstGeom>
          <a:ln w="25400">
            <a:solidFill>
              <a:srgbClr val="C00000"/>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a:stretch>
            <a:fillRect/>
          </a:stretch>
        </p:blipFill>
        <p:spPr>
          <a:xfrm>
            <a:off x="1475655" y="3645024"/>
            <a:ext cx="6493669" cy="2628900"/>
          </a:xfrm>
          <a:prstGeom prst="rect">
            <a:avLst/>
          </a:prstGeom>
          <a:ln w="25400">
            <a:solidFill>
              <a:srgbClr val="C00000"/>
            </a:solidFill>
          </a:ln>
          <a:effectLst>
            <a:outerShdw blurRad="50800" dist="38100" dir="2700000" algn="tl" rotWithShape="0">
              <a:prstClr val="black">
                <a:alpha val="40000"/>
              </a:prstClr>
            </a:outerShdw>
          </a:effectLst>
        </p:spPr>
      </p:pic>
      <p:sp>
        <p:nvSpPr>
          <p:cNvPr id="5" name="Rectangle 4"/>
          <p:cNvSpPr/>
          <p:nvPr/>
        </p:nvSpPr>
        <p:spPr>
          <a:xfrm>
            <a:off x="1403648" y="5661248"/>
            <a:ext cx="6624736" cy="504056"/>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319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88672" y="5517231"/>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solidFill>
                  <a:srgbClr val="005B82"/>
                </a:solidFill>
              </a:rPr>
              <a:t>Absence Type Summer Release 2016</a:t>
            </a:r>
            <a:endParaRPr lang="en-GB" dirty="0">
              <a:solidFill>
                <a:srgbClr val="005B82"/>
              </a:solidFill>
            </a:endParaRPr>
          </a:p>
        </p:txBody>
      </p:sp>
      <p:sp>
        <p:nvSpPr>
          <p:cNvPr id="3" name="Rectangle 2"/>
          <p:cNvSpPr/>
          <p:nvPr/>
        </p:nvSpPr>
        <p:spPr>
          <a:xfrm rot="19871507">
            <a:off x="824842" y="1949832"/>
            <a:ext cx="7494359" cy="1754326"/>
          </a:xfrm>
          <a:prstGeom prst="rect">
            <a:avLst/>
          </a:prstGeom>
          <a:noFill/>
        </p:spPr>
        <p:txBody>
          <a:bodyPr wrap="none" lIns="91440" tIns="45720" rIns="91440" bIns="45720">
            <a:spAutoFit/>
          </a:bodyPr>
          <a:lstStyle/>
          <a:p>
            <a:pPr algn="ct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Absence Type</a:t>
            </a:r>
            <a:b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Summer Release 2016</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30047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8"/>
            <a:ext cx="8208144" cy="4968552"/>
          </a:xfrm>
        </p:spPr>
        <p:txBody>
          <a:bodyPr/>
          <a:lstStyle/>
          <a:p>
            <a:r>
              <a:rPr lang="en-GB" dirty="0" smtClean="0"/>
              <a:t>Non Consolidated Payments</a:t>
            </a:r>
          </a:p>
          <a:p>
            <a:pPr lvl="1"/>
            <a:r>
              <a:rPr lang="en-GB" sz="2200" dirty="0" smtClean="0"/>
              <a:t>This became important last year when many staff on the NJC Service Term were given non consolidated payments instead of a “consolidated” pay rise.</a:t>
            </a:r>
          </a:p>
          <a:p>
            <a:pPr lvl="1"/>
            <a:r>
              <a:rPr lang="en-GB" sz="2200" dirty="0" smtClean="0"/>
              <a:t>Many schools entered this information into SIMS as Spot Allowances</a:t>
            </a:r>
          </a:p>
        </p:txBody>
      </p:sp>
      <p:sp>
        <p:nvSpPr>
          <p:cNvPr id="2" name="Title 1"/>
          <p:cNvSpPr>
            <a:spLocks noGrp="1"/>
          </p:cNvSpPr>
          <p:nvPr>
            <p:ph type="title"/>
          </p:nvPr>
        </p:nvSpPr>
        <p:spPr>
          <a:xfrm>
            <a:off x="457200" y="-27384"/>
            <a:ext cx="8229600" cy="1143000"/>
          </a:xfrm>
        </p:spPr>
        <p:txBody>
          <a:bodyPr/>
          <a:lstStyle/>
          <a:p>
            <a:r>
              <a:rPr lang="en-GB" dirty="0" smtClean="0"/>
              <a:t>Spot Allowances</a:t>
            </a:r>
            <a:endParaRPr lang="en-GB" dirty="0"/>
          </a:p>
        </p:txBody>
      </p:sp>
    </p:spTree>
    <p:extLst>
      <p:ext uri="{BB962C8B-B14F-4D97-AF65-F5344CB8AC3E}">
        <p14:creationId xmlns:p14="http://schemas.microsoft.com/office/powerpoint/2010/main" val="418087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Absence Type Summer Release 2016 </a:t>
            </a:r>
            <a:endParaRPr lang="en-GB" dirty="0"/>
          </a:p>
        </p:txBody>
      </p:sp>
      <p:sp>
        <p:nvSpPr>
          <p:cNvPr id="3" name="Text Placeholder 2"/>
          <p:cNvSpPr>
            <a:spLocks noGrp="1"/>
          </p:cNvSpPr>
          <p:nvPr>
            <p:ph type="body" sz="quarter" idx="10"/>
          </p:nvPr>
        </p:nvSpPr>
        <p:spPr>
          <a:xfrm>
            <a:off x="467544" y="980729"/>
            <a:ext cx="8208144" cy="504056"/>
          </a:xfrm>
        </p:spPr>
        <p:txBody>
          <a:bodyPr/>
          <a:lstStyle/>
          <a:p>
            <a:r>
              <a:rPr lang="en-GB" dirty="0" smtClean="0"/>
              <a:t>Lookups</a:t>
            </a:r>
            <a:endParaRPr lang="en-GB" dirty="0"/>
          </a:p>
        </p:txBody>
      </p:sp>
      <p:pic>
        <p:nvPicPr>
          <p:cNvPr id="4" name="Picture 3"/>
          <p:cNvPicPr>
            <a:picLocks noChangeAspect="1"/>
          </p:cNvPicPr>
          <p:nvPr/>
        </p:nvPicPr>
        <p:blipFill rotWithShape="1">
          <a:blip r:embed="rId2"/>
          <a:srcRect r="80433" b="48693"/>
          <a:stretch/>
        </p:blipFill>
        <p:spPr>
          <a:xfrm>
            <a:off x="2223244" y="1700808"/>
            <a:ext cx="4696744" cy="3848497"/>
          </a:xfrm>
          <a:prstGeom prst="rect">
            <a:avLst/>
          </a:prstGeom>
          <a:ln w="25400">
            <a:solidFill>
              <a:srgbClr val="C00000"/>
            </a:solidFill>
          </a:ln>
          <a:effectLst>
            <a:outerShdw blurRad="50800" dist="38100" dir="2700000" algn="tl" rotWithShape="0">
              <a:prstClr val="black">
                <a:alpha val="40000"/>
              </a:prstClr>
            </a:outerShdw>
          </a:effectLst>
        </p:spPr>
      </p:pic>
      <p:sp>
        <p:nvSpPr>
          <p:cNvPr id="5" name="Rectangle 4"/>
          <p:cNvSpPr/>
          <p:nvPr/>
        </p:nvSpPr>
        <p:spPr>
          <a:xfrm>
            <a:off x="4788024" y="2111127"/>
            <a:ext cx="1440160" cy="237753"/>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378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a:t>Absence Type Summer Release 2016 </a:t>
            </a:r>
          </a:p>
        </p:txBody>
      </p:sp>
      <p:sp>
        <p:nvSpPr>
          <p:cNvPr id="3" name="Text Placeholder 2"/>
          <p:cNvSpPr>
            <a:spLocks noGrp="1"/>
          </p:cNvSpPr>
          <p:nvPr>
            <p:ph type="body" sz="quarter" idx="10"/>
          </p:nvPr>
        </p:nvSpPr>
        <p:spPr>
          <a:xfrm>
            <a:off x="467544" y="980729"/>
            <a:ext cx="8208144" cy="504056"/>
          </a:xfrm>
        </p:spPr>
        <p:txBody>
          <a:bodyPr/>
          <a:lstStyle/>
          <a:p>
            <a:r>
              <a:rPr lang="en-GB" dirty="0" smtClean="0"/>
              <a:t>Lookups</a:t>
            </a:r>
            <a:endParaRPr lang="en-GB" dirty="0"/>
          </a:p>
        </p:txBody>
      </p:sp>
      <p:pic>
        <p:nvPicPr>
          <p:cNvPr id="6" name="Picture 5"/>
          <p:cNvPicPr>
            <a:picLocks noChangeAspect="1"/>
          </p:cNvPicPr>
          <p:nvPr/>
        </p:nvPicPr>
        <p:blipFill>
          <a:blip r:embed="rId2"/>
          <a:stretch>
            <a:fillRect/>
          </a:stretch>
        </p:blipFill>
        <p:spPr>
          <a:xfrm>
            <a:off x="1953431" y="1700808"/>
            <a:ext cx="5236369" cy="4007644"/>
          </a:xfrm>
          <a:prstGeom prst="rect">
            <a:avLst/>
          </a:prstGeom>
          <a:ln w="25400">
            <a:solidFill>
              <a:srgbClr val="C00000"/>
            </a:solidFill>
          </a:ln>
          <a:effectLst>
            <a:outerShdw blurRad="50800" dist="38100" dir="2700000" algn="tl" rotWithShape="0">
              <a:prstClr val="black">
                <a:alpha val="40000"/>
              </a:prstClr>
            </a:outerShdw>
          </a:effectLst>
        </p:spPr>
      </p:pic>
      <p:sp>
        <p:nvSpPr>
          <p:cNvPr id="7" name="Rectangle 6"/>
          <p:cNvSpPr/>
          <p:nvPr/>
        </p:nvSpPr>
        <p:spPr>
          <a:xfrm>
            <a:off x="1835696" y="2924944"/>
            <a:ext cx="3960440" cy="144016"/>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257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a:t>Absence Type Summer Release 2016 </a:t>
            </a:r>
          </a:p>
        </p:txBody>
      </p:sp>
      <p:sp>
        <p:nvSpPr>
          <p:cNvPr id="3" name="Text Placeholder 2"/>
          <p:cNvSpPr>
            <a:spLocks noGrp="1"/>
          </p:cNvSpPr>
          <p:nvPr>
            <p:ph type="body" sz="quarter" idx="10"/>
          </p:nvPr>
        </p:nvSpPr>
        <p:spPr>
          <a:xfrm>
            <a:off x="467544" y="980729"/>
            <a:ext cx="8208144" cy="504056"/>
          </a:xfrm>
        </p:spPr>
        <p:txBody>
          <a:bodyPr>
            <a:normAutofit/>
          </a:bodyPr>
          <a:lstStyle/>
          <a:p>
            <a:r>
              <a:rPr lang="en-GB" sz="2200" dirty="0" smtClean="0"/>
              <a:t>Lookups</a:t>
            </a:r>
            <a:endParaRPr lang="en-GB" sz="2200" dirty="0"/>
          </a:p>
        </p:txBody>
      </p:sp>
      <p:pic>
        <p:nvPicPr>
          <p:cNvPr id="4" name="Picture 3"/>
          <p:cNvPicPr>
            <a:picLocks noChangeAspect="1"/>
          </p:cNvPicPr>
          <p:nvPr/>
        </p:nvPicPr>
        <p:blipFill rotWithShape="1">
          <a:blip r:embed="rId2"/>
          <a:srcRect r="29891"/>
          <a:stretch/>
        </p:blipFill>
        <p:spPr>
          <a:xfrm>
            <a:off x="539552" y="1628800"/>
            <a:ext cx="3816424" cy="3571875"/>
          </a:xfrm>
          <a:prstGeom prst="rect">
            <a:avLst/>
          </a:prstGeom>
          <a:ln w="25400">
            <a:solidFill>
              <a:srgbClr val="C00000"/>
            </a:solidFill>
          </a:ln>
          <a:effectLst>
            <a:outerShdw blurRad="50800" dist="38100" dir="2700000" algn="tl" rotWithShape="0">
              <a:prstClr val="black">
                <a:alpha val="40000"/>
              </a:prstClr>
            </a:outerShdw>
          </a:effectLst>
        </p:spPr>
      </p:pic>
      <p:sp>
        <p:nvSpPr>
          <p:cNvPr id="5" name="Text Placeholder 2"/>
          <p:cNvSpPr txBox="1">
            <a:spLocks/>
          </p:cNvSpPr>
          <p:nvPr/>
        </p:nvSpPr>
        <p:spPr>
          <a:xfrm>
            <a:off x="4572000" y="1628799"/>
            <a:ext cx="4114800" cy="35718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a:lstStyle>
          <a:p>
            <a:pPr fontAlgn="auto">
              <a:spcAft>
                <a:spcPts val="0"/>
              </a:spcAft>
            </a:pPr>
            <a:r>
              <a:rPr lang="en-GB" sz="2200" b="0" dirty="0" smtClean="0"/>
              <a:t>“PRG - Pregnancy Related” has been added</a:t>
            </a:r>
          </a:p>
          <a:p>
            <a:pPr fontAlgn="auto">
              <a:spcAft>
                <a:spcPts val="0"/>
              </a:spcAft>
            </a:pPr>
            <a:r>
              <a:rPr lang="en-GB" sz="2200" b="0" dirty="0" smtClean="0"/>
              <a:t>This is not the same as “MAT - Maternity/Paternity Leave” and can be used for such absences as morning sickness</a:t>
            </a:r>
            <a:endParaRPr lang="en-GB" sz="2200" b="0" dirty="0"/>
          </a:p>
        </p:txBody>
      </p:sp>
      <p:sp>
        <p:nvSpPr>
          <p:cNvPr id="6" name="Rectangle 5"/>
          <p:cNvSpPr/>
          <p:nvPr/>
        </p:nvSpPr>
        <p:spPr>
          <a:xfrm>
            <a:off x="1691680" y="4005064"/>
            <a:ext cx="2736304" cy="144016"/>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305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85833" b="52533"/>
          <a:stretch/>
        </p:blipFill>
        <p:spPr>
          <a:xfrm>
            <a:off x="2871316" y="1844824"/>
            <a:ext cx="3400600" cy="3560465"/>
          </a:xfrm>
          <a:prstGeom prst="rect">
            <a:avLst/>
          </a:prstGeom>
          <a:ln w="25400">
            <a:solidFill>
              <a:srgbClr val="C00000"/>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384"/>
            <a:ext cx="8229600" cy="1143000"/>
          </a:xfrm>
        </p:spPr>
        <p:txBody>
          <a:bodyPr/>
          <a:lstStyle/>
          <a:p>
            <a:r>
              <a:rPr lang="en-GB" dirty="0"/>
              <a:t>Absence Type Summer Release 2016 </a:t>
            </a:r>
          </a:p>
        </p:txBody>
      </p:sp>
      <p:sp>
        <p:nvSpPr>
          <p:cNvPr id="3" name="Text Placeholder 2"/>
          <p:cNvSpPr>
            <a:spLocks noGrp="1"/>
          </p:cNvSpPr>
          <p:nvPr>
            <p:ph type="body" sz="quarter" idx="10"/>
          </p:nvPr>
        </p:nvSpPr>
        <p:spPr>
          <a:xfrm>
            <a:off x="467544" y="980729"/>
            <a:ext cx="8208144" cy="504056"/>
          </a:xfrm>
        </p:spPr>
        <p:txBody>
          <a:bodyPr>
            <a:normAutofit/>
          </a:bodyPr>
          <a:lstStyle/>
          <a:p>
            <a:r>
              <a:rPr lang="en-GB" sz="2200" dirty="0" smtClean="0"/>
              <a:t>Staff Details</a:t>
            </a:r>
            <a:endParaRPr lang="en-GB" sz="2200" dirty="0"/>
          </a:p>
        </p:txBody>
      </p:sp>
      <p:sp>
        <p:nvSpPr>
          <p:cNvPr id="6" name="Rectangle 5"/>
          <p:cNvSpPr/>
          <p:nvPr/>
        </p:nvSpPr>
        <p:spPr>
          <a:xfrm>
            <a:off x="4211960" y="2708920"/>
            <a:ext cx="1512168" cy="216024"/>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54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6263" y="1700808"/>
            <a:ext cx="5650706" cy="3814763"/>
          </a:xfrm>
          <a:prstGeom prst="rect">
            <a:avLst/>
          </a:prstGeom>
          <a:ln w="25400">
            <a:solidFill>
              <a:srgbClr val="C00000"/>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384"/>
            <a:ext cx="8229600" cy="1143000"/>
          </a:xfrm>
        </p:spPr>
        <p:txBody>
          <a:bodyPr/>
          <a:lstStyle/>
          <a:p>
            <a:r>
              <a:rPr lang="en-GB" dirty="0"/>
              <a:t>Absence Type Summer Release 2016 </a:t>
            </a:r>
          </a:p>
        </p:txBody>
      </p:sp>
      <p:sp>
        <p:nvSpPr>
          <p:cNvPr id="3" name="Text Placeholder 2"/>
          <p:cNvSpPr>
            <a:spLocks noGrp="1"/>
          </p:cNvSpPr>
          <p:nvPr>
            <p:ph type="body" sz="quarter" idx="10"/>
          </p:nvPr>
        </p:nvSpPr>
        <p:spPr>
          <a:xfrm>
            <a:off x="467544" y="980729"/>
            <a:ext cx="8208144" cy="504056"/>
          </a:xfrm>
        </p:spPr>
        <p:txBody>
          <a:bodyPr>
            <a:normAutofit/>
          </a:bodyPr>
          <a:lstStyle/>
          <a:p>
            <a:r>
              <a:rPr lang="en-GB" sz="2200" dirty="0" smtClean="0"/>
              <a:t>Staff Details</a:t>
            </a:r>
            <a:endParaRPr lang="en-GB" sz="2200" dirty="0"/>
          </a:p>
        </p:txBody>
      </p:sp>
      <p:sp>
        <p:nvSpPr>
          <p:cNvPr id="6" name="Rectangle 5"/>
          <p:cNvSpPr/>
          <p:nvPr/>
        </p:nvSpPr>
        <p:spPr>
          <a:xfrm>
            <a:off x="1979712" y="2564904"/>
            <a:ext cx="2664296" cy="288032"/>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20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06947" y="2348880"/>
            <a:ext cx="6129338" cy="2593181"/>
          </a:xfrm>
          <a:prstGeom prst="rect">
            <a:avLst/>
          </a:prstGeom>
          <a:ln w="25400">
            <a:solidFill>
              <a:srgbClr val="C00000"/>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384"/>
            <a:ext cx="8229600" cy="1143000"/>
          </a:xfrm>
        </p:spPr>
        <p:txBody>
          <a:bodyPr/>
          <a:lstStyle/>
          <a:p>
            <a:r>
              <a:rPr lang="en-GB" dirty="0"/>
              <a:t>Absence Type Summer Release 2016 </a:t>
            </a:r>
          </a:p>
        </p:txBody>
      </p:sp>
      <p:sp>
        <p:nvSpPr>
          <p:cNvPr id="3" name="Text Placeholder 2"/>
          <p:cNvSpPr>
            <a:spLocks noGrp="1"/>
          </p:cNvSpPr>
          <p:nvPr>
            <p:ph type="body" sz="quarter" idx="10"/>
          </p:nvPr>
        </p:nvSpPr>
        <p:spPr>
          <a:xfrm>
            <a:off x="467544" y="980729"/>
            <a:ext cx="8208144" cy="504056"/>
          </a:xfrm>
        </p:spPr>
        <p:txBody>
          <a:bodyPr>
            <a:normAutofit/>
          </a:bodyPr>
          <a:lstStyle/>
          <a:p>
            <a:r>
              <a:rPr lang="en-GB" sz="2200" dirty="0" smtClean="0"/>
              <a:t>SWC Detail Report</a:t>
            </a:r>
            <a:endParaRPr lang="en-GB" sz="2200" dirty="0"/>
          </a:p>
        </p:txBody>
      </p:sp>
      <p:sp>
        <p:nvSpPr>
          <p:cNvPr id="6" name="Rectangle 5"/>
          <p:cNvSpPr/>
          <p:nvPr/>
        </p:nvSpPr>
        <p:spPr>
          <a:xfrm>
            <a:off x="1506946" y="4293096"/>
            <a:ext cx="4649229" cy="504056"/>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753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88672" y="5517231"/>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solidFill>
                  <a:srgbClr val="005B82"/>
                </a:solidFill>
              </a:rPr>
              <a:t>Pay Details Panel in SWC </a:t>
            </a:r>
            <a:endParaRPr lang="en-GB" dirty="0">
              <a:solidFill>
                <a:srgbClr val="005B82"/>
              </a:solidFill>
            </a:endParaRPr>
          </a:p>
        </p:txBody>
      </p:sp>
      <p:sp>
        <p:nvSpPr>
          <p:cNvPr id="3" name="Rectangle 2"/>
          <p:cNvSpPr/>
          <p:nvPr/>
        </p:nvSpPr>
        <p:spPr>
          <a:xfrm rot="19871507">
            <a:off x="1209564" y="1949832"/>
            <a:ext cx="6724919" cy="1754326"/>
          </a:xfrm>
          <a:prstGeom prst="rect">
            <a:avLst/>
          </a:prstGeom>
          <a:noFill/>
        </p:spPr>
        <p:txBody>
          <a:bodyPr wrap="none" lIns="91440" tIns="45720" rIns="91440" bIns="45720">
            <a:spAutoFit/>
          </a:bodyPr>
          <a:lstStyle/>
          <a:p>
            <a:pPr algn="ct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Pay Details Panel in</a:t>
            </a:r>
            <a:b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SWC 2016</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621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7078" y="3084066"/>
            <a:ext cx="4029075" cy="2793206"/>
          </a:xfrm>
          <a:prstGeom prst="rect">
            <a:avLst/>
          </a:prstGeom>
          <a:ln w="25400">
            <a:solidFill>
              <a:srgbClr val="C00000"/>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384"/>
            <a:ext cx="8229600" cy="1143000"/>
          </a:xfrm>
        </p:spPr>
        <p:txBody>
          <a:bodyPr/>
          <a:lstStyle/>
          <a:p>
            <a:r>
              <a:rPr lang="en-GB" dirty="0" smtClean="0"/>
              <a:t>Pay Details Panel in SWC 2016</a:t>
            </a:r>
            <a:endParaRPr lang="en-GB" dirty="0"/>
          </a:p>
        </p:txBody>
      </p:sp>
      <p:sp>
        <p:nvSpPr>
          <p:cNvPr id="3" name="Text Placeholder 2"/>
          <p:cNvSpPr>
            <a:spLocks noGrp="1"/>
          </p:cNvSpPr>
          <p:nvPr>
            <p:ph type="body" sz="quarter" idx="10"/>
          </p:nvPr>
        </p:nvSpPr>
        <p:spPr>
          <a:xfrm>
            <a:off x="467544" y="980728"/>
            <a:ext cx="8208144" cy="1902420"/>
          </a:xfrm>
        </p:spPr>
        <p:txBody>
          <a:bodyPr>
            <a:normAutofit/>
          </a:bodyPr>
          <a:lstStyle/>
          <a:p>
            <a:r>
              <a:rPr lang="en-GB" sz="2200" dirty="0" smtClean="0"/>
              <a:t>School Workforce Census Settings</a:t>
            </a:r>
          </a:p>
          <a:p>
            <a:pPr lvl="1"/>
            <a:r>
              <a:rPr lang="en-GB" sz="2200" dirty="0" smtClean="0"/>
              <a:t>By default Allow editing of Base Pay is not ticked</a:t>
            </a:r>
          </a:p>
          <a:p>
            <a:pPr lvl="1"/>
            <a:r>
              <a:rPr lang="en-GB" sz="2200" dirty="0" smtClean="0"/>
              <a:t>If it is ticked SWC will display the Pay Details and will allow the totals to be adjusted, but in most cases it will be better to correct the data the total has been derived from </a:t>
            </a:r>
            <a:endParaRPr lang="en-GB" sz="2200" dirty="0"/>
          </a:p>
        </p:txBody>
      </p:sp>
      <p:sp>
        <p:nvSpPr>
          <p:cNvPr id="6" name="Rectangle 5"/>
          <p:cNvSpPr/>
          <p:nvPr/>
        </p:nvSpPr>
        <p:spPr>
          <a:xfrm>
            <a:off x="2411761" y="5532338"/>
            <a:ext cx="1656184" cy="288032"/>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025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31963" y="2840229"/>
            <a:ext cx="5879306" cy="2971800"/>
          </a:xfrm>
          <a:prstGeom prst="rect">
            <a:avLst/>
          </a:prstGeom>
          <a:ln w="25400">
            <a:solidFill>
              <a:srgbClr val="C00000"/>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384"/>
            <a:ext cx="8229600" cy="1143000"/>
          </a:xfrm>
        </p:spPr>
        <p:txBody>
          <a:bodyPr/>
          <a:lstStyle/>
          <a:p>
            <a:r>
              <a:rPr lang="en-GB" dirty="0" smtClean="0"/>
              <a:t>Pay Details Panel in SWC 2016</a:t>
            </a:r>
            <a:endParaRPr lang="en-GB" dirty="0"/>
          </a:p>
        </p:txBody>
      </p:sp>
      <p:sp>
        <p:nvSpPr>
          <p:cNvPr id="3" name="Text Placeholder 2"/>
          <p:cNvSpPr>
            <a:spLocks noGrp="1"/>
          </p:cNvSpPr>
          <p:nvPr>
            <p:ph type="body" sz="quarter" idx="10"/>
          </p:nvPr>
        </p:nvSpPr>
        <p:spPr>
          <a:xfrm>
            <a:off x="467544" y="980728"/>
            <a:ext cx="8208144" cy="1794258"/>
          </a:xfrm>
        </p:spPr>
        <p:txBody>
          <a:bodyPr>
            <a:normAutofit/>
          </a:bodyPr>
          <a:lstStyle/>
          <a:p>
            <a:r>
              <a:rPr lang="en-GB" sz="2200" dirty="0" smtClean="0"/>
              <a:t>School Workforce Census 2016</a:t>
            </a:r>
          </a:p>
          <a:p>
            <a:pPr lvl="1"/>
            <a:r>
              <a:rPr lang="en-GB" sz="2200" dirty="0" smtClean="0"/>
              <a:t>Where Pay Details panel is displayed the non-greyed out items can be edited, but we suggest that such editing only takes place where absolutely necessary</a:t>
            </a:r>
            <a:endParaRPr lang="en-GB" sz="2200" dirty="0"/>
          </a:p>
        </p:txBody>
      </p:sp>
      <p:sp>
        <p:nvSpPr>
          <p:cNvPr id="6" name="Rectangle 5"/>
          <p:cNvSpPr/>
          <p:nvPr/>
        </p:nvSpPr>
        <p:spPr>
          <a:xfrm>
            <a:off x="5148064" y="3145028"/>
            <a:ext cx="1584176" cy="1512168"/>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83968" y="4873219"/>
            <a:ext cx="2448272" cy="1004053"/>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50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31963" y="2840229"/>
            <a:ext cx="5879306" cy="2971800"/>
          </a:xfrm>
          <a:prstGeom prst="rect">
            <a:avLst/>
          </a:prstGeom>
          <a:ln w="25400">
            <a:solidFill>
              <a:srgbClr val="C00000"/>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27384"/>
            <a:ext cx="8229600" cy="1143000"/>
          </a:xfrm>
        </p:spPr>
        <p:txBody>
          <a:bodyPr/>
          <a:lstStyle/>
          <a:p>
            <a:r>
              <a:rPr lang="en-GB" dirty="0" smtClean="0"/>
              <a:t>Pay Details Panel in SWC 2016</a:t>
            </a:r>
            <a:endParaRPr lang="en-GB" dirty="0"/>
          </a:p>
        </p:txBody>
      </p:sp>
      <p:sp>
        <p:nvSpPr>
          <p:cNvPr id="3" name="Text Placeholder 2"/>
          <p:cNvSpPr>
            <a:spLocks noGrp="1"/>
          </p:cNvSpPr>
          <p:nvPr>
            <p:ph type="body" sz="quarter" idx="10"/>
          </p:nvPr>
        </p:nvSpPr>
        <p:spPr>
          <a:xfrm>
            <a:off x="467544" y="980728"/>
            <a:ext cx="8208144" cy="1794258"/>
          </a:xfrm>
        </p:spPr>
        <p:txBody>
          <a:bodyPr>
            <a:normAutofit/>
          </a:bodyPr>
          <a:lstStyle/>
          <a:p>
            <a:r>
              <a:rPr lang="en-GB" sz="2200" dirty="0" smtClean="0"/>
              <a:t>School Workforce Census 2016</a:t>
            </a:r>
          </a:p>
          <a:p>
            <a:pPr lvl="1"/>
            <a:r>
              <a:rPr lang="en-GB" sz="2200" dirty="0" smtClean="0"/>
              <a:t>For the 2015 Return the DfE specified that the Pay Framework code must be “Pre2014” but for this return they specified “Pre 2014”, which is in line with CBDS </a:t>
            </a:r>
            <a:endParaRPr lang="en-GB" sz="2200" dirty="0"/>
          </a:p>
        </p:txBody>
      </p:sp>
      <p:sp>
        <p:nvSpPr>
          <p:cNvPr id="7" name="Rectangle 6"/>
          <p:cNvSpPr/>
          <p:nvPr/>
        </p:nvSpPr>
        <p:spPr>
          <a:xfrm>
            <a:off x="5436096" y="4873219"/>
            <a:ext cx="648072" cy="1004053"/>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92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8"/>
            <a:ext cx="8208144" cy="4968552"/>
          </a:xfrm>
        </p:spPr>
        <p:txBody>
          <a:bodyPr/>
          <a:lstStyle/>
          <a:p>
            <a:r>
              <a:rPr lang="en-GB" dirty="0" smtClean="0"/>
              <a:t>Non Consolidated Payments</a:t>
            </a:r>
          </a:p>
          <a:p>
            <a:pPr lvl="1"/>
            <a:r>
              <a:rPr lang="en-GB" sz="2200" dirty="0" smtClean="0"/>
              <a:t>The two main methods for entering such Spot </a:t>
            </a:r>
            <a:r>
              <a:rPr lang="en-GB" sz="2200" dirty="0"/>
              <a:t>A</a:t>
            </a:r>
            <a:r>
              <a:rPr lang="en-GB" sz="2200" dirty="0" smtClean="0"/>
              <a:t>llowances are as follows</a:t>
            </a:r>
          </a:p>
          <a:p>
            <a:pPr marL="1371600" lvl="2" indent="-457200">
              <a:buFont typeface="+mj-lt"/>
              <a:buAutoNum type="arabicPeriod"/>
            </a:pPr>
            <a:r>
              <a:rPr lang="en-GB" sz="2000" dirty="0" smtClean="0"/>
              <a:t>Enter the Allowance Award in the Service Term as zero so the Actual </a:t>
            </a:r>
            <a:r>
              <a:rPr lang="en-GB" sz="2000" dirty="0"/>
              <a:t>A</a:t>
            </a:r>
            <a:r>
              <a:rPr lang="en-GB" sz="2000" dirty="0" smtClean="0"/>
              <a:t>mount can be entered directly into the Spot Allowance for the Contract</a:t>
            </a:r>
          </a:p>
          <a:p>
            <a:pPr marL="1371600" lvl="2" indent="-457200">
              <a:buFont typeface="+mj-lt"/>
              <a:buAutoNum type="arabicPeriod"/>
            </a:pPr>
            <a:r>
              <a:rPr lang="en-GB" sz="2000" dirty="0" smtClean="0"/>
              <a:t>Enter the Allowance Award in the Service as twelve times the Actual Amount for the month of the allowance, so that the application calculates the actual amount via pro-rata and pay factor; pay factor is helpful for part-time staff.</a:t>
            </a:r>
            <a:endParaRPr lang="en-GB" sz="2000" dirty="0"/>
          </a:p>
        </p:txBody>
      </p:sp>
      <p:sp>
        <p:nvSpPr>
          <p:cNvPr id="2" name="Title 1"/>
          <p:cNvSpPr>
            <a:spLocks noGrp="1"/>
          </p:cNvSpPr>
          <p:nvPr>
            <p:ph type="title"/>
          </p:nvPr>
        </p:nvSpPr>
        <p:spPr>
          <a:xfrm>
            <a:off x="457200" y="-27384"/>
            <a:ext cx="8229600" cy="1143000"/>
          </a:xfrm>
        </p:spPr>
        <p:txBody>
          <a:bodyPr/>
          <a:lstStyle/>
          <a:p>
            <a:r>
              <a:rPr lang="en-GB" dirty="0" smtClean="0"/>
              <a:t>Spot Allowances</a:t>
            </a:r>
            <a:endParaRPr lang="en-GB" dirty="0"/>
          </a:p>
        </p:txBody>
      </p:sp>
    </p:spTree>
    <p:extLst>
      <p:ext uri="{BB962C8B-B14F-4D97-AF65-F5344CB8AC3E}">
        <p14:creationId xmlns:p14="http://schemas.microsoft.com/office/powerpoint/2010/main" val="280729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88672" y="5517231"/>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solidFill>
                  <a:srgbClr val="005B82"/>
                </a:solidFill>
              </a:rPr>
              <a:t>School Workforce Census 2016</a:t>
            </a:r>
            <a:endParaRPr lang="en-GB" dirty="0">
              <a:solidFill>
                <a:srgbClr val="005B82"/>
              </a:solidFill>
            </a:endParaRPr>
          </a:p>
        </p:txBody>
      </p:sp>
      <p:sp>
        <p:nvSpPr>
          <p:cNvPr id="3" name="Rectangle 2"/>
          <p:cNvSpPr/>
          <p:nvPr/>
        </p:nvSpPr>
        <p:spPr>
          <a:xfrm rot="19871507">
            <a:off x="177063" y="1949832"/>
            <a:ext cx="8789906" cy="1754326"/>
          </a:xfrm>
          <a:prstGeom prst="rect">
            <a:avLst/>
          </a:prstGeom>
          <a:noFill/>
        </p:spPr>
        <p:txBody>
          <a:bodyPr wrap="none" lIns="91440" tIns="45720" rIns="91440" bIns="45720">
            <a:spAutoFit/>
          </a:bodyPr>
          <a:lstStyle/>
          <a:p>
            <a:pPr algn="ct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School Workforce Census</a:t>
            </a:r>
            <a:b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2016</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9001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pic>
        <p:nvPicPr>
          <p:cNvPr id="4" name="Picture 3"/>
          <p:cNvPicPr>
            <a:picLocks noChangeAspect="1"/>
          </p:cNvPicPr>
          <p:nvPr/>
        </p:nvPicPr>
        <p:blipFill rotWithShape="1">
          <a:blip r:embed="rId2"/>
          <a:srcRect b="63460"/>
          <a:stretch/>
        </p:blipFill>
        <p:spPr>
          <a:xfrm>
            <a:off x="1060648" y="2060848"/>
            <a:ext cx="7543800" cy="1172915"/>
          </a:xfrm>
          <a:prstGeom prst="rect">
            <a:avLst/>
          </a:prstGeom>
          <a:ln w="25400">
            <a:solidFill>
              <a:srgbClr val="C00000"/>
            </a:solidFill>
          </a:ln>
          <a:effectLst>
            <a:outerShdw blurRad="50800" dist="38100" dir="2700000" algn="tl" rotWithShape="0">
              <a:prstClr val="black">
                <a:alpha val="40000"/>
              </a:prstClr>
            </a:outerShdw>
          </a:effectLst>
        </p:spPr>
      </p:pic>
      <p:sp>
        <p:nvSpPr>
          <p:cNvPr id="5" name="Rectangle 4"/>
          <p:cNvSpPr/>
          <p:nvPr/>
        </p:nvSpPr>
        <p:spPr>
          <a:xfrm>
            <a:off x="1232532" y="2368401"/>
            <a:ext cx="2808312" cy="278905"/>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60648" y="3448521"/>
            <a:ext cx="3772284" cy="1368152"/>
          </a:xfrm>
          <a:prstGeom prst="rect">
            <a:avLst/>
          </a:prstGeom>
          <a:solidFill>
            <a:srgbClr val="298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200" u="sng" dirty="0" smtClean="0"/>
              <a:t>Census Date</a:t>
            </a:r>
          </a:p>
          <a:p>
            <a:pPr algn="l"/>
            <a:endParaRPr lang="en-GB" sz="2200" dirty="0"/>
          </a:p>
          <a:p>
            <a:pPr algn="l"/>
            <a:r>
              <a:rPr lang="en-GB" sz="2200" b="0" dirty="0" smtClean="0"/>
              <a:t>First Thursday of November as usual</a:t>
            </a:r>
            <a:endParaRPr lang="en-GB" sz="2200" b="0" dirty="0"/>
          </a:p>
        </p:txBody>
      </p:sp>
      <p:sp>
        <p:nvSpPr>
          <p:cNvPr id="8" name="Text Placeholder 2"/>
          <p:cNvSpPr>
            <a:spLocks noGrp="1"/>
          </p:cNvSpPr>
          <p:nvPr>
            <p:ph type="body" sz="quarter" idx="10"/>
          </p:nvPr>
        </p:nvSpPr>
        <p:spPr>
          <a:xfrm>
            <a:off x="467544" y="980729"/>
            <a:ext cx="8208144" cy="1008111"/>
          </a:xfrm>
        </p:spPr>
        <p:txBody>
          <a:bodyPr>
            <a:normAutofit/>
          </a:bodyPr>
          <a:lstStyle/>
          <a:p>
            <a:r>
              <a:rPr lang="en-GB" dirty="0"/>
              <a:t>DfE </a:t>
            </a:r>
            <a:r>
              <a:rPr lang="en-GB" dirty="0" smtClean="0"/>
              <a:t>specification changes</a:t>
            </a:r>
            <a:endParaRPr lang="en-GB" dirty="0"/>
          </a:p>
          <a:p>
            <a:pPr marL="914400" lvl="1" indent="-457200">
              <a:buFont typeface="+mj-lt"/>
              <a:buAutoNum type="arabicPeriod"/>
            </a:pPr>
            <a:r>
              <a:rPr lang="en-GB" sz="2200" dirty="0" smtClean="0"/>
              <a:t>Dates</a:t>
            </a:r>
            <a:endParaRPr lang="en-GB" sz="2200" dirty="0"/>
          </a:p>
        </p:txBody>
      </p:sp>
    </p:spTree>
    <p:extLst>
      <p:ext uri="{BB962C8B-B14F-4D97-AF65-F5344CB8AC3E}">
        <p14:creationId xmlns:p14="http://schemas.microsoft.com/office/powerpoint/2010/main" val="37959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pic>
        <p:nvPicPr>
          <p:cNvPr id="4" name="Picture 3"/>
          <p:cNvPicPr>
            <a:picLocks noChangeAspect="1"/>
          </p:cNvPicPr>
          <p:nvPr/>
        </p:nvPicPr>
        <p:blipFill rotWithShape="1">
          <a:blip r:embed="rId2"/>
          <a:srcRect b="63460"/>
          <a:stretch/>
        </p:blipFill>
        <p:spPr>
          <a:xfrm>
            <a:off x="1060648" y="2060848"/>
            <a:ext cx="7543800" cy="1172915"/>
          </a:xfrm>
          <a:prstGeom prst="rect">
            <a:avLst/>
          </a:prstGeom>
          <a:ln w="25400">
            <a:solidFill>
              <a:srgbClr val="C00000"/>
            </a:solidFill>
          </a:ln>
          <a:effectLst>
            <a:outerShdw blurRad="50800" dist="38100" dir="2700000" algn="tl" rotWithShape="0">
              <a:prstClr val="black">
                <a:alpha val="40000"/>
              </a:prstClr>
            </a:outerShdw>
          </a:effectLst>
        </p:spPr>
      </p:pic>
      <p:sp>
        <p:nvSpPr>
          <p:cNvPr id="5" name="Rectangle 4"/>
          <p:cNvSpPr/>
          <p:nvPr/>
        </p:nvSpPr>
        <p:spPr>
          <a:xfrm>
            <a:off x="1232532" y="2665560"/>
            <a:ext cx="6408712" cy="278905"/>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60648" y="3448521"/>
            <a:ext cx="3772284" cy="1800200"/>
          </a:xfrm>
          <a:prstGeom prst="rect">
            <a:avLst/>
          </a:prstGeom>
          <a:solidFill>
            <a:srgbClr val="298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200" u="sng" dirty="0" smtClean="0"/>
              <a:t>Absences</a:t>
            </a:r>
          </a:p>
          <a:p>
            <a:pPr algn="l"/>
            <a:endParaRPr lang="en-GB" sz="2200" dirty="0"/>
          </a:p>
          <a:p>
            <a:pPr algn="l"/>
            <a:r>
              <a:rPr lang="en-GB" sz="2200" b="0" dirty="0" smtClean="0"/>
              <a:t>Between the </a:t>
            </a:r>
            <a:r>
              <a:rPr lang="en-GB" sz="2200" b="0" dirty="0" err="1" smtClean="0"/>
              <a:t>DfEs</a:t>
            </a:r>
            <a:r>
              <a:rPr lang="en-GB" sz="2200" b="0" dirty="0" smtClean="0"/>
              <a:t> notional start and end of the previous Academic Year (inclusive)</a:t>
            </a:r>
            <a:endParaRPr lang="en-GB" sz="2200" b="0" dirty="0"/>
          </a:p>
        </p:txBody>
      </p:sp>
      <p:sp>
        <p:nvSpPr>
          <p:cNvPr id="8" name="Text Placeholder 2"/>
          <p:cNvSpPr>
            <a:spLocks noGrp="1"/>
          </p:cNvSpPr>
          <p:nvPr>
            <p:ph type="body" sz="quarter" idx="10"/>
          </p:nvPr>
        </p:nvSpPr>
        <p:spPr>
          <a:xfrm>
            <a:off x="467544" y="980729"/>
            <a:ext cx="8208144" cy="1008111"/>
          </a:xfrm>
        </p:spPr>
        <p:txBody>
          <a:bodyPr>
            <a:normAutofit/>
          </a:bodyPr>
          <a:lstStyle/>
          <a:p>
            <a:r>
              <a:rPr lang="en-GB" dirty="0"/>
              <a:t>DfE specification changes</a:t>
            </a:r>
          </a:p>
          <a:p>
            <a:pPr marL="914400" lvl="1" indent="-457200">
              <a:buFont typeface="+mj-lt"/>
              <a:buAutoNum type="arabicPeriod"/>
            </a:pPr>
            <a:r>
              <a:rPr lang="en-GB" sz="2200" dirty="0" smtClean="0"/>
              <a:t>Dates</a:t>
            </a:r>
            <a:endParaRPr lang="en-GB" sz="2200" dirty="0"/>
          </a:p>
        </p:txBody>
      </p:sp>
    </p:spTree>
    <p:extLst>
      <p:ext uri="{BB962C8B-B14F-4D97-AF65-F5344CB8AC3E}">
        <p14:creationId xmlns:p14="http://schemas.microsoft.com/office/powerpoint/2010/main" val="312052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sp>
        <p:nvSpPr>
          <p:cNvPr id="3" name="Text Placeholder 2"/>
          <p:cNvSpPr>
            <a:spLocks noGrp="1"/>
          </p:cNvSpPr>
          <p:nvPr>
            <p:ph type="body" sz="quarter" idx="10"/>
          </p:nvPr>
        </p:nvSpPr>
        <p:spPr>
          <a:xfrm>
            <a:off x="467544" y="980729"/>
            <a:ext cx="8208144" cy="1008111"/>
          </a:xfrm>
        </p:spPr>
        <p:txBody>
          <a:bodyPr>
            <a:normAutofit/>
          </a:bodyPr>
          <a:lstStyle/>
          <a:p>
            <a:r>
              <a:rPr lang="en-GB" dirty="0"/>
              <a:t>DfE specification changes</a:t>
            </a:r>
          </a:p>
          <a:p>
            <a:pPr marL="914400" lvl="1" indent="-457200">
              <a:buFont typeface="+mj-lt"/>
              <a:buAutoNum type="arabicPeriod"/>
            </a:pPr>
            <a:r>
              <a:rPr lang="en-GB" sz="2200" dirty="0" smtClean="0"/>
              <a:t>Dates</a:t>
            </a:r>
            <a:endParaRPr lang="en-GB" sz="2200" dirty="0"/>
          </a:p>
        </p:txBody>
      </p:sp>
      <p:pic>
        <p:nvPicPr>
          <p:cNvPr id="4" name="Picture 3"/>
          <p:cNvPicPr>
            <a:picLocks noChangeAspect="1"/>
          </p:cNvPicPr>
          <p:nvPr/>
        </p:nvPicPr>
        <p:blipFill rotWithShape="1">
          <a:blip r:embed="rId2"/>
          <a:srcRect b="63460"/>
          <a:stretch/>
        </p:blipFill>
        <p:spPr>
          <a:xfrm>
            <a:off x="1060648" y="2060848"/>
            <a:ext cx="7543800" cy="1172915"/>
          </a:xfrm>
          <a:prstGeom prst="rect">
            <a:avLst/>
          </a:prstGeom>
          <a:ln w="25400">
            <a:solidFill>
              <a:srgbClr val="C00000"/>
            </a:solidFill>
          </a:ln>
          <a:effectLst>
            <a:outerShdw blurRad="50800" dist="38100" dir="2700000" algn="tl" rotWithShape="0">
              <a:prstClr val="black">
                <a:alpha val="40000"/>
              </a:prstClr>
            </a:outerShdw>
          </a:effectLst>
        </p:spPr>
      </p:pic>
      <p:sp>
        <p:nvSpPr>
          <p:cNvPr id="5" name="Rectangle 4"/>
          <p:cNvSpPr/>
          <p:nvPr/>
        </p:nvSpPr>
        <p:spPr>
          <a:xfrm>
            <a:off x="1232532" y="2881584"/>
            <a:ext cx="6408712" cy="278905"/>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60648" y="3448521"/>
            <a:ext cx="3772284" cy="2088232"/>
          </a:xfrm>
          <a:prstGeom prst="rect">
            <a:avLst/>
          </a:prstGeom>
          <a:solidFill>
            <a:srgbClr val="298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200" u="sng" dirty="0" smtClean="0"/>
              <a:t>Continuous Contracts</a:t>
            </a:r>
          </a:p>
          <a:p>
            <a:pPr algn="l"/>
            <a:endParaRPr lang="en-GB" sz="2200" dirty="0" smtClean="0"/>
          </a:p>
          <a:p>
            <a:pPr algn="l"/>
            <a:r>
              <a:rPr lang="en-GB" sz="2200" b="0" dirty="0" smtClean="0"/>
              <a:t>Between the </a:t>
            </a:r>
            <a:r>
              <a:rPr lang="en-GB" sz="2200" b="0" dirty="0" err="1" smtClean="0"/>
              <a:t>DfEs</a:t>
            </a:r>
            <a:r>
              <a:rPr lang="en-GB" sz="2200" b="0" dirty="0" smtClean="0"/>
              <a:t> notional start of the previous Academic Year and Census Day (inclusive)</a:t>
            </a:r>
            <a:endParaRPr lang="en-GB" sz="2200" b="0" dirty="0"/>
          </a:p>
        </p:txBody>
      </p:sp>
    </p:spTree>
    <p:extLst>
      <p:ext uri="{BB962C8B-B14F-4D97-AF65-F5344CB8AC3E}">
        <p14:creationId xmlns:p14="http://schemas.microsoft.com/office/powerpoint/2010/main" val="1830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sp>
        <p:nvSpPr>
          <p:cNvPr id="3" name="Text Placeholder 2"/>
          <p:cNvSpPr>
            <a:spLocks noGrp="1"/>
          </p:cNvSpPr>
          <p:nvPr>
            <p:ph type="body" sz="quarter" idx="10"/>
          </p:nvPr>
        </p:nvSpPr>
        <p:spPr>
          <a:xfrm>
            <a:off x="467544" y="980728"/>
            <a:ext cx="8208144" cy="2160240"/>
          </a:xfrm>
        </p:spPr>
        <p:txBody>
          <a:bodyPr>
            <a:normAutofit/>
          </a:bodyPr>
          <a:lstStyle/>
          <a:p>
            <a:r>
              <a:rPr lang="en-GB" dirty="0"/>
              <a:t>DfE specification changes</a:t>
            </a:r>
          </a:p>
          <a:p>
            <a:pPr marL="914400" lvl="1" indent="-457200">
              <a:buFont typeface="+mj-lt"/>
              <a:buAutoNum type="arabicPeriod" startAt="2"/>
            </a:pPr>
            <a:r>
              <a:rPr lang="en-GB" sz="2200" dirty="0" smtClean="0"/>
              <a:t>Vacancy information is now required for all teachers and not just qualified teachers; this has made no difference to the user interface as we have always left it up to the user to decide which vacancies to include</a:t>
            </a:r>
          </a:p>
        </p:txBody>
      </p:sp>
      <p:pic>
        <p:nvPicPr>
          <p:cNvPr id="6" name="Picture 5"/>
          <p:cNvPicPr>
            <a:picLocks noChangeAspect="1"/>
          </p:cNvPicPr>
          <p:nvPr/>
        </p:nvPicPr>
        <p:blipFill>
          <a:blip r:embed="rId2"/>
          <a:stretch>
            <a:fillRect/>
          </a:stretch>
        </p:blipFill>
        <p:spPr>
          <a:xfrm>
            <a:off x="1014028" y="3572619"/>
            <a:ext cx="7115175" cy="1152525"/>
          </a:xfrm>
          <a:prstGeom prst="rect">
            <a:avLst/>
          </a:prstGeom>
          <a:ln w="25400">
            <a:solidFill>
              <a:schemeClr val="accent1">
                <a:shade val="95000"/>
                <a:satMod val="10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598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sp>
        <p:nvSpPr>
          <p:cNvPr id="3" name="Text Placeholder 2"/>
          <p:cNvSpPr>
            <a:spLocks noGrp="1"/>
          </p:cNvSpPr>
          <p:nvPr>
            <p:ph type="body" sz="quarter" idx="10"/>
          </p:nvPr>
        </p:nvSpPr>
        <p:spPr>
          <a:xfrm>
            <a:off x="467544" y="980728"/>
            <a:ext cx="8208144" cy="1440160"/>
          </a:xfrm>
        </p:spPr>
        <p:txBody>
          <a:bodyPr>
            <a:normAutofit/>
          </a:bodyPr>
          <a:lstStyle/>
          <a:p>
            <a:r>
              <a:rPr lang="en-GB" dirty="0"/>
              <a:t>DfE specification changes</a:t>
            </a:r>
          </a:p>
          <a:p>
            <a:pPr marL="914400" lvl="1" indent="-457200">
              <a:buFont typeface="+mj-lt"/>
              <a:buAutoNum type="arabicPeriod" startAt="3"/>
            </a:pPr>
            <a:r>
              <a:rPr lang="en-GB" sz="2200" dirty="0" err="1" smtClean="0"/>
              <a:t>Codeset</a:t>
            </a:r>
            <a:r>
              <a:rPr lang="en-GB" sz="2200" dirty="0" smtClean="0"/>
              <a:t> of absence categories extended to identify pregnancy related absences</a:t>
            </a:r>
          </a:p>
        </p:txBody>
      </p:sp>
      <p:pic>
        <p:nvPicPr>
          <p:cNvPr id="8" name="Picture 7"/>
          <p:cNvPicPr>
            <a:picLocks noChangeAspect="1"/>
          </p:cNvPicPr>
          <p:nvPr/>
        </p:nvPicPr>
        <p:blipFill>
          <a:blip r:embed="rId2"/>
          <a:stretch>
            <a:fillRect/>
          </a:stretch>
        </p:blipFill>
        <p:spPr>
          <a:xfrm>
            <a:off x="1506947" y="2636019"/>
            <a:ext cx="6129338" cy="2593181"/>
          </a:xfrm>
          <a:prstGeom prst="rect">
            <a:avLst/>
          </a:prstGeom>
          <a:ln w="25400">
            <a:solidFill>
              <a:srgbClr val="C00000"/>
            </a:solidFill>
          </a:ln>
          <a:effectLst>
            <a:outerShdw blurRad="50800" dist="38100" dir="2700000" algn="tl" rotWithShape="0">
              <a:prstClr val="black">
                <a:alpha val="40000"/>
              </a:prstClr>
            </a:outerShdw>
          </a:effectLst>
        </p:spPr>
      </p:pic>
      <p:sp>
        <p:nvSpPr>
          <p:cNvPr id="9" name="Rectangle 8"/>
          <p:cNvSpPr/>
          <p:nvPr/>
        </p:nvSpPr>
        <p:spPr>
          <a:xfrm>
            <a:off x="1506946" y="4580235"/>
            <a:ext cx="4649229" cy="504056"/>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520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sp>
        <p:nvSpPr>
          <p:cNvPr id="3" name="Text Placeholder 2"/>
          <p:cNvSpPr>
            <a:spLocks noGrp="1"/>
          </p:cNvSpPr>
          <p:nvPr>
            <p:ph type="body" sz="quarter" idx="10"/>
          </p:nvPr>
        </p:nvSpPr>
        <p:spPr>
          <a:xfrm>
            <a:off x="467544" y="980728"/>
            <a:ext cx="8208144" cy="1224136"/>
          </a:xfrm>
        </p:spPr>
        <p:txBody>
          <a:bodyPr>
            <a:normAutofit/>
          </a:bodyPr>
          <a:lstStyle/>
          <a:p>
            <a:r>
              <a:rPr lang="en-GB" dirty="0"/>
              <a:t>DfE specification changes</a:t>
            </a:r>
          </a:p>
          <a:p>
            <a:pPr marL="914400" lvl="1" indent="-457200">
              <a:buFont typeface="+mj-lt"/>
              <a:buAutoNum type="arabicPeriod" startAt="4"/>
            </a:pPr>
            <a:r>
              <a:rPr lang="en-GB" sz="2200" dirty="0" smtClean="0"/>
              <a:t>Regional Pay Range no longer collected</a:t>
            </a:r>
          </a:p>
        </p:txBody>
      </p:sp>
      <p:pic>
        <p:nvPicPr>
          <p:cNvPr id="4" name="Picture 3"/>
          <p:cNvPicPr>
            <a:picLocks noChangeAspect="1"/>
          </p:cNvPicPr>
          <p:nvPr/>
        </p:nvPicPr>
        <p:blipFill>
          <a:blip r:embed="rId2"/>
          <a:stretch>
            <a:fillRect/>
          </a:stretch>
        </p:blipFill>
        <p:spPr>
          <a:xfrm>
            <a:off x="1774838" y="2348880"/>
            <a:ext cx="5593556" cy="3014663"/>
          </a:xfrm>
          <a:prstGeom prst="rect">
            <a:avLst/>
          </a:prstGeom>
          <a:ln w="25400">
            <a:solidFill>
              <a:schemeClr val="accent1"/>
            </a:solidFill>
          </a:ln>
          <a:effectLst>
            <a:outerShdw blurRad="50800" dist="38100" dir="2700000" algn="tl" rotWithShape="0">
              <a:prstClr val="black">
                <a:alpha val="40000"/>
              </a:prstClr>
            </a:outerShdw>
          </a:effectLst>
        </p:spPr>
      </p:pic>
      <p:cxnSp>
        <p:nvCxnSpPr>
          <p:cNvPr id="6" name="Straight Connector 5"/>
          <p:cNvCxnSpPr/>
          <p:nvPr/>
        </p:nvCxnSpPr>
        <p:spPr>
          <a:xfrm>
            <a:off x="4644008" y="2708920"/>
            <a:ext cx="792088" cy="1512168"/>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67944" y="4509120"/>
            <a:ext cx="576064" cy="792088"/>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540188" y="2708920"/>
            <a:ext cx="751892" cy="1448544"/>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020226" y="4517504"/>
            <a:ext cx="479766" cy="783704"/>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25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sp>
        <p:nvSpPr>
          <p:cNvPr id="3" name="Text Placeholder 2"/>
          <p:cNvSpPr>
            <a:spLocks noGrp="1"/>
          </p:cNvSpPr>
          <p:nvPr>
            <p:ph type="body" sz="quarter" idx="10"/>
          </p:nvPr>
        </p:nvSpPr>
        <p:spPr>
          <a:xfrm>
            <a:off x="467544" y="980728"/>
            <a:ext cx="8208144" cy="1080120"/>
          </a:xfrm>
        </p:spPr>
        <p:txBody>
          <a:bodyPr>
            <a:normAutofit/>
          </a:bodyPr>
          <a:lstStyle/>
          <a:p>
            <a:r>
              <a:rPr lang="en-GB" dirty="0"/>
              <a:t>DfE specification changes</a:t>
            </a:r>
          </a:p>
          <a:p>
            <a:pPr marL="914400" lvl="1" indent="-457200">
              <a:buFont typeface="+mj-lt"/>
              <a:buAutoNum type="arabicPeriod" startAt="5"/>
            </a:pPr>
            <a:r>
              <a:rPr lang="en-GB" sz="2200" dirty="0" smtClean="0"/>
              <a:t>Validation removed</a:t>
            </a:r>
          </a:p>
        </p:txBody>
      </p:sp>
      <p:graphicFrame>
        <p:nvGraphicFramePr>
          <p:cNvPr id="5" name="Table 4"/>
          <p:cNvGraphicFramePr>
            <a:graphicFrameLocks noGrp="1"/>
          </p:cNvGraphicFramePr>
          <p:nvPr>
            <p:extLst>
              <p:ext uri="{D42A27DB-BD31-4B8C-83A1-F6EECF244321}">
                <p14:modId xmlns:p14="http://schemas.microsoft.com/office/powerpoint/2010/main" val="3120569900"/>
              </p:ext>
            </p:extLst>
          </p:nvPr>
        </p:nvGraphicFramePr>
        <p:xfrm>
          <a:off x="899592" y="2924944"/>
          <a:ext cx="7340600" cy="14859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571253"/>
                <a:gridCol w="3227579"/>
                <a:gridCol w="3541768"/>
              </a:tblGrid>
              <a:tr h="323850">
                <a:tc>
                  <a:txBody>
                    <a:bodyPr/>
                    <a:lstStyle/>
                    <a:p>
                      <a:pPr algn="l" fontAlgn="t"/>
                      <a:r>
                        <a:rPr lang="en-GB" sz="1000" b="1" u="none" strike="noStrike" dirty="0">
                          <a:solidFill>
                            <a:schemeClr val="bg1"/>
                          </a:solidFill>
                          <a:effectLst/>
                        </a:rPr>
                        <a:t>Rule number</a:t>
                      </a:r>
                      <a:endParaRPr lang="en-GB" sz="1000" b="1" i="0" u="none" strike="noStrike" dirty="0">
                        <a:solidFill>
                          <a:schemeClr val="bg1"/>
                        </a:solidFill>
                        <a:effectLst/>
                        <a:latin typeface="Arial" panose="020B0604020202020204" pitchFamily="34" charset="0"/>
                      </a:endParaRPr>
                    </a:p>
                  </a:txBody>
                  <a:tcPr marL="9525" marR="9525" marT="9525" marB="0">
                    <a:solidFill>
                      <a:schemeClr val="accent1"/>
                    </a:solidFill>
                  </a:tcPr>
                </a:tc>
                <a:tc>
                  <a:txBody>
                    <a:bodyPr/>
                    <a:lstStyle/>
                    <a:p>
                      <a:pPr algn="l" fontAlgn="t"/>
                      <a:r>
                        <a:rPr lang="en-GB" sz="1000" b="1" u="none" strike="noStrike" dirty="0">
                          <a:solidFill>
                            <a:schemeClr val="bg1"/>
                          </a:solidFill>
                          <a:effectLst/>
                        </a:rPr>
                        <a:t>Error/Query Messages</a:t>
                      </a:r>
                      <a:endParaRPr lang="en-GB" sz="1000" b="1" i="0" u="none" strike="noStrike" dirty="0">
                        <a:solidFill>
                          <a:schemeClr val="bg1"/>
                        </a:solidFill>
                        <a:effectLst/>
                        <a:latin typeface="Arial" panose="020B0604020202020204" pitchFamily="34" charset="0"/>
                      </a:endParaRPr>
                    </a:p>
                  </a:txBody>
                  <a:tcPr marL="9525" marR="9525" marT="9525" marB="0">
                    <a:solidFill>
                      <a:schemeClr val="accent1"/>
                    </a:solidFill>
                  </a:tcPr>
                </a:tc>
                <a:tc>
                  <a:txBody>
                    <a:bodyPr/>
                    <a:lstStyle/>
                    <a:p>
                      <a:pPr algn="l" fontAlgn="t"/>
                      <a:r>
                        <a:rPr lang="en-GB" sz="1000" b="1" u="none" strike="noStrike" dirty="0">
                          <a:solidFill>
                            <a:schemeClr val="bg1"/>
                          </a:solidFill>
                          <a:effectLst/>
                        </a:rPr>
                        <a:t>Amendment notes</a:t>
                      </a:r>
                      <a:endParaRPr lang="en-GB" sz="1000" b="1" i="0" u="none" strike="noStrike" dirty="0">
                        <a:solidFill>
                          <a:schemeClr val="bg1"/>
                        </a:solidFill>
                        <a:effectLst/>
                        <a:latin typeface="Arial" panose="020B0604020202020204" pitchFamily="34" charset="0"/>
                      </a:endParaRPr>
                    </a:p>
                  </a:txBody>
                  <a:tcPr marL="9525" marR="9525" marT="9525" marB="0">
                    <a:solidFill>
                      <a:schemeClr val="accent1"/>
                    </a:solidFill>
                  </a:tcPr>
                </a:tc>
              </a:tr>
              <a:tr h="190500">
                <a:tc>
                  <a:txBody>
                    <a:bodyPr/>
                    <a:lstStyle/>
                    <a:p>
                      <a:pPr algn="l" fontAlgn="t"/>
                      <a:r>
                        <a:rPr lang="en-GB" sz="1000" u="none" strike="noStrike">
                          <a:solidFill>
                            <a:schemeClr val="accent6">
                              <a:lumMod val="10000"/>
                            </a:schemeClr>
                          </a:solidFill>
                          <a:effectLst/>
                        </a:rPr>
                        <a:t>4510</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Regional Pay Range is invalid</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Rule removed for 2016</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323850">
                <a:tc>
                  <a:txBody>
                    <a:bodyPr/>
                    <a:lstStyle/>
                    <a:p>
                      <a:pPr algn="l" fontAlgn="t"/>
                      <a:r>
                        <a:rPr lang="en-GB" sz="1000" u="none" strike="noStrike">
                          <a:solidFill>
                            <a:schemeClr val="accent6">
                              <a:lumMod val="10000"/>
                            </a:schemeClr>
                          </a:solidFill>
                          <a:effectLst/>
                        </a:rPr>
                        <a:t>4511Q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Please Check: Regional Pay Range of ‘Inner London’ is inappropriate for this Local Authority.</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Rule removed for 2016</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323850">
                <a:tc>
                  <a:txBody>
                    <a:bodyPr/>
                    <a:lstStyle/>
                    <a:p>
                      <a:pPr algn="l" fontAlgn="t"/>
                      <a:r>
                        <a:rPr lang="en-GB" sz="1000" u="none" strike="noStrike">
                          <a:solidFill>
                            <a:schemeClr val="accent6">
                              <a:lumMod val="10000"/>
                            </a:schemeClr>
                          </a:solidFill>
                          <a:effectLst/>
                        </a:rPr>
                        <a:t>4512Q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Please Check: Regional Pay Range of ‘Outer London’ is inappropriate for this Local Authority.</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Rule removed for 2016</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323850">
                <a:tc>
                  <a:txBody>
                    <a:bodyPr/>
                    <a:lstStyle/>
                    <a:p>
                      <a:pPr algn="l" fontAlgn="t"/>
                      <a:r>
                        <a:rPr lang="en-GB" sz="1000" u="none" strike="noStrike">
                          <a:solidFill>
                            <a:schemeClr val="accent6">
                              <a:lumMod val="10000"/>
                            </a:schemeClr>
                          </a:solidFill>
                          <a:effectLst/>
                        </a:rPr>
                        <a:t>4513Q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Please Check: Regional Pay Range of ‘London Fringe’ is inappropriate for this Local Authority.</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Rule removed for 2016</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277778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sp>
        <p:nvSpPr>
          <p:cNvPr id="3" name="Text Placeholder 2"/>
          <p:cNvSpPr>
            <a:spLocks noGrp="1"/>
          </p:cNvSpPr>
          <p:nvPr>
            <p:ph type="body" sz="quarter" idx="10"/>
          </p:nvPr>
        </p:nvSpPr>
        <p:spPr>
          <a:xfrm>
            <a:off x="467544" y="980728"/>
            <a:ext cx="8208144" cy="864096"/>
          </a:xfrm>
        </p:spPr>
        <p:txBody>
          <a:bodyPr>
            <a:normAutofit/>
          </a:bodyPr>
          <a:lstStyle/>
          <a:p>
            <a:r>
              <a:rPr lang="en-GB" dirty="0"/>
              <a:t>DfE specification changes</a:t>
            </a:r>
          </a:p>
          <a:p>
            <a:pPr marL="914400" lvl="1" indent="-457200">
              <a:buFont typeface="+mj-lt"/>
              <a:buAutoNum type="arabicPeriod" startAt="6"/>
            </a:pPr>
            <a:r>
              <a:rPr lang="en-GB" sz="2200" dirty="0" smtClean="0"/>
              <a:t>Validation changed from Error to Query</a:t>
            </a:r>
          </a:p>
        </p:txBody>
      </p:sp>
      <p:graphicFrame>
        <p:nvGraphicFramePr>
          <p:cNvPr id="4" name="Table 3"/>
          <p:cNvGraphicFramePr>
            <a:graphicFrameLocks noGrp="1"/>
          </p:cNvGraphicFramePr>
          <p:nvPr>
            <p:extLst>
              <p:ext uri="{D42A27DB-BD31-4B8C-83A1-F6EECF244321}">
                <p14:modId xmlns:p14="http://schemas.microsoft.com/office/powerpoint/2010/main" val="3014309422"/>
              </p:ext>
            </p:extLst>
          </p:nvPr>
        </p:nvGraphicFramePr>
        <p:xfrm>
          <a:off x="901316" y="2996952"/>
          <a:ext cx="7340600" cy="145732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571253"/>
                <a:gridCol w="3227579"/>
                <a:gridCol w="3541768"/>
              </a:tblGrid>
              <a:tr h="323850">
                <a:tc>
                  <a:txBody>
                    <a:bodyPr/>
                    <a:lstStyle/>
                    <a:p>
                      <a:pPr algn="l" fontAlgn="t"/>
                      <a:r>
                        <a:rPr lang="en-GB" sz="1000" b="1" u="none" strike="noStrike" dirty="0">
                          <a:solidFill>
                            <a:schemeClr val="bg1"/>
                          </a:solidFill>
                          <a:effectLst/>
                        </a:rPr>
                        <a:t>Rule number</a:t>
                      </a:r>
                      <a:endParaRPr lang="en-GB" sz="1000" b="1" i="0" u="none" strike="noStrike" dirty="0">
                        <a:solidFill>
                          <a:schemeClr val="bg1"/>
                        </a:solidFill>
                        <a:effectLst/>
                        <a:latin typeface="Arial" panose="020B0604020202020204" pitchFamily="34" charset="0"/>
                      </a:endParaRPr>
                    </a:p>
                  </a:txBody>
                  <a:tcPr marL="9525" marR="9525" marT="9525" marB="0">
                    <a:solidFill>
                      <a:schemeClr val="accent1"/>
                    </a:solidFill>
                  </a:tcPr>
                </a:tc>
                <a:tc>
                  <a:txBody>
                    <a:bodyPr/>
                    <a:lstStyle/>
                    <a:p>
                      <a:pPr algn="l" fontAlgn="t"/>
                      <a:r>
                        <a:rPr lang="en-GB" sz="1000" b="1" u="none" strike="noStrike">
                          <a:solidFill>
                            <a:schemeClr val="bg1"/>
                          </a:solidFill>
                          <a:effectLst/>
                        </a:rPr>
                        <a:t>Error/Query Messages</a:t>
                      </a:r>
                      <a:endParaRPr lang="en-GB" sz="1000" b="1" i="0" u="none" strike="noStrike">
                        <a:solidFill>
                          <a:schemeClr val="bg1"/>
                        </a:solidFill>
                        <a:effectLst/>
                        <a:latin typeface="Arial" panose="020B0604020202020204" pitchFamily="34" charset="0"/>
                      </a:endParaRPr>
                    </a:p>
                  </a:txBody>
                  <a:tcPr marL="9525" marR="9525" marT="9525" marB="0">
                    <a:solidFill>
                      <a:schemeClr val="accent1"/>
                    </a:solidFill>
                  </a:tcPr>
                </a:tc>
                <a:tc>
                  <a:txBody>
                    <a:bodyPr/>
                    <a:lstStyle/>
                    <a:p>
                      <a:pPr algn="l" fontAlgn="t"/>
                      <a:r>
                        <a:rPr lang="en-GB" sz="1000" b="1" u="none" strike="noStrike" dirty="0">
                          <a:solidFill>
                            <a:schemeClr val="bg1"/>
                          </a:solidFill>
                          <a:effectLst/>
                        </a:rPr>
                        <a:t>Amendment notes</a:t>
                      </a:r>
                      <a:endParaRPr lang="en-GB" sz="1000" b="1" i="0" u="none" strike="noStrike" dirty="0">
                        <a:solidFill>
                          <a:schemeClr val="bg1"/>
                        </a:solidFill>
                        <a:effectLst/>
                        <a:latin typeface="Arial" panose="020B0604020202020204" pitchFamily="34" charset="0"/>
                      </a:endParaRPr>
                    </a:p>
                  </a:txBody>
                  <a:tcPr marL="9525" marR="9525" marT="9525" marB="0">
                    <a:solidFill>
                      <a:schemeClr val="accent1"/>
                    </a:solidFill>
                  </a:tcPr>
                </a:tc>
              </a:tr>
              <a:tr h="323850">
                <a:tc>
                  <a:txBody>
                    <a:bodyPr/>
                    <a:lstStyle/>
                    <a:p>
                      <a:pPr algn="l" fontAlgn="t"/>
                      <a:r>
                        <a:rPr lang="en-GB" sz="1000" u="none" strike="noStrike">
                          <a:solidFill>
                            <a:schemeClr val="accent6">
                              <a:lumMod val="10000"/>
                            </a:schemeClr>
                          </a:solidFill>
                          <a:effectLst/>
                        </a:rPr>
                        <a:t>4238Q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HLTA Status is missing for a Teaching Assistant</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Changed from an error to a query for 2016. Also looks for role = TASS</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323850">
                <a:tc>
                  <a:txBody>
                    <a:bodyPr/>
                    <a:lstStyle/>
                    <a:p>
                      <a:pPr algn="l" fontAlgn="t"/>
                      <a:r>
                        <a:rPr lang="en-GB" sz="1000" u="none" strike="noStrike">
                          <a:solidFill>
                            <a:schemeClr val="accent6">
                              <a:lumMod val="10000"/>
                            </a:schemeClr>
                          </a:solidFill>
                          <a:effectLst/>
                        </a:rPr>
                        <a:t>4480Q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The Pay Range supplied is not valid for a support staff or teaching assistant Post</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Changed from an error to a query for 2016</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485775">
                <a:tc>
                  <a:txBody>
                    <a:bodyPr/>
                    <a:lstStyle/>
                    <a:p>
                      <a:pPr algn="l" fontAlgn="t"/>
                      <a:r>
                        <a:rPr lang="en-GB" sz="1000" u="none" strike="noStrike">
                          <a:solidFill>
                            <a:schemeClr val="accent6">
                              <a:lumMod val="10000"/>
                            </a:schemeClr>
                          </a:solidFill>
                          <a:effectLst/>
                        </a:rPr>
                        <a:t>4725Q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Role of TASS (Teaching Assistant) or HLTA (Higher Level Teaching Assistant) should normally be linked to post of TAS (Teaching Assistant)</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Changed from an error to a query for 2016</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404402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sp>
        <p:nvSpPr>
          <p:cNvPr id="3" name="Text Placeholder 2"/>
          <p:cNvSpPr>
            <a:spLocks noGrp="1"/>
          </p:cNvSpPr>
          <p:nvPr>
            <p:ph type="body" sz="quarter" idx="10"/>
          </p:nvPr>
        </p:nvSpPr>
        <p:spPr>
          <a:xfrm>
            <a:off x="467544" y="980728"/>
            <a:ext cx="8208144" cy="1008112"/>
          </a:xfrm>
        </p:spPr>
        <p:txBody>
          <a:bodyPr>
            <a:normAutofit/>
          </a:bodyPr>
          <a:lstStyle/>
          <a:p>
            <a:r>
              <a:rPr lang="en-GB" dirty="0"/>
              <a:t>DfE specification changes</a:t>
            </a:r>
          </a:p>
          <a:p>
            <a:pPr marL="914400" lvl="1" indent="-457200">
              <a:buFont typeface="+mj-lt"/>
              <a:buAutoNum type="arabicPeriod" startAt="7"/>
            </a:pPr>
            <a:r>
              <a:rPr lang="en-GB" sz="2200" dirty="0" smtClean="0"/>
              <a:t>Validation updated</a:t>
            </a:r>
          </a:p>
        </p:txBody>
      </p:sp>
      <p:graphicFrame>
        <p:nvGraphicFramePr>
          <p:cNvPr id="5" name="Table 4"/>
          <p:cNvGraphicFramePr>
            <a:graphicFrameLocks noGrp="1"/>
          </p:cNvGraphicFramePr>
          <p:nvPr>
            <p:extLst>
              <p:ext uri="{D42A27DB-BD31-4B8C-83A1-F6EECF244321}">
                <p14:modId xmlns:p14="http://schemas.microsoft.com/office/powerpoint/2010/main" val="4029472111"/>
              </p:ext>
            </p:extLst>
          </p:nvPr>
        </p:nvGraphicFramePr>
        <p:xfrm>
          <a:off x="901316" y="1916832"/>
          <a:ext cx="7340600" cy="4029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571253"/>
                <a:gridCol w="3227579"/>
                <a:gridCol w="3541768"/>
              </a:tblGrid>
              <a:tr h="323850">
                <a:tc>
                  <a:txBody>
                    <a:bodyPr/>
                    <a:lstStyle/>
                    <a:p>
                      <a:pPr algn="l" fontAlgn="t"/>
                      <a:r>
                        <a:rPr lang="en-GB" sz="1000" b="1" u="none" strike="noStrike" dirty="0">
                          <a:solidFill>
                            <a:schemeClr val="bg1"/>
                          </a:solidFill>
                          <a:effectLst/>
                        </a:rPr>
                        <a:t>Rule number</a:t>
                      </a:r>
                      <a:endParaRPr lang="en-GB" sz="1000" b="1" i="0" u="none" strike="noStrike" dirty="0">
                        <a:solidFill>
                          <a:schemeClr val="bg1"/>
                        </a:solidFill>
                        <a:effectLst/>
                        <a:latin typeface="Arial" panose="020B0604020202020204" pitchFamily="34" charset="0"/>
                      </a:endParaRPr>
                    </a:p>
                  </a:txBody>
                  <a:tcPr marL="9525" marR="9525" marT="9525" marB="0">
                    <a:solidFill>
                      <a:schemeClr val="accent1"/>
                    </a:solidFill>
                  </a:tcPr>
                </a:tc>
                <a:tc>
                  <a:txBody>
                    <a:bodyPr/>
                    <a:lstStyle/>
                    <a:p>
                      <a:pPr algn="l" fontAlgn="t"/>
                      <a:r>
                        <a:rPr lang="en-GB" sz="1000" b="1" u="none" strike="noStrike" dirty="0">
                          <a:solidFill>
                            <a:schemeClr val="bg1"/>
                          </a:solidFill>
                          <a:effectLst/>
                        </a:rPr>
                        <a:t>Error/Query Messages</a:t>
                      </a:r>
                      <a:endParaRPr lang="en-GB" sz="1000" b="1" i="0" u="none" strike="noStrike" dirty="0">
                        <a:solidFill>
                          <a:schemeClr val="bg1"/>
                        </a:solidFill>
                        <a:effectLst/>
                        <a:latin typeface="Arial" panose="020B0604020202020204" pitchFamily="34" charset="0"/>
                      </a:endParaRPr>
                    </a:p>
                  </a:txBody>
                  <a:tcPr marL="9525" marR="9525" marT="9525" marB="0">
                    <a:solidFill>
                      <a:schemeClr val="accent1"/>
                    </a:solidFill>
                  </a:tcPr>
                </a:tc>
                <a:tc>
                  <a:txBody>
                    <a:bodyPr/>
                    <a:lstStyle/>
                    <a:p>
                      <a:pPr algn="l" fontAlgn="t"/>
                      <a:r>
                        <a:rPr lang="en-GB" sz="1000" b="1" u="none" strike="noStrike" dirty="0">
                          <a:solidFill>
                            <a:schemeClr val="bg1"/>
                          </a:solidFill>
                          <a:effectLst/>
                        </a:rPr>
                        <a:t>Amendment notes</a:t>
                      </a:r>
                      <a:endParaRPr lang="en-GB" sz="1000" b="1" i="0" u="none" strike="noStrike" dirty="0">
                        <a:solidFill>
                          <a:schemeClr val="bg1"/>
                        </a:solidFill>
                        <a:effectLst/>
                        <a:latin typeface="Arial" panose="020B0604020202020204" pitchFamily="34" charset="0"/>
                      </a:endParaRPr>
                    </a:p>
                  </a:txBody>
                  <a:tcPr marL="9525" marR="9525" marT="9525" marB="0">
                    <a:solidFill>
                      <a:schemeClr val="accent1"/>
                    </a:solidFill>
                  </a:tcPr>
                </a:tc>
              </a:tr>
              <a:tr h="323850">
                <a:tc>
                  <a:txBody>
                    <a:bodyPr/>
                    <a:lstStyle/>
                    <a:p>
                      <a:pPr algn="l" fontAlgn="t"/>
                      <a:r>
                        <a:rPr lang="en-GB" sz="1000" u="none" strike="noStrike">
                          <a:solidFill>
                            <a:schemeClr val="accent6">
                              <a:lumMod val="10000"/>
                            </a:schemeClr>
                          </a:solidFill>
                          <a:effectLst/>
                        </a:rPr>
                        <a:t>4920</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First Day of absence must be in the previous academic year (01/09/2015 to 01/08/2016)</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Wording of error message changed for greater clarity.</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485775">
                <a:tc>
                  <a:txBody>
                    <a:bodyPr/>
                    <a:lstStyle/>
                    <a:p>
                      <a:pPr algn="l" fontAlgn="t"/>
                      <a:r>
                        <a:rPr lang="en-GB" sz="1000" u="none" strike="noStrike">
                          <a:solidFill>
                            <a:schemeClr val="accent6">
                              <a:lumMod val="10000"/>
                            </a:schemeClr>
                          </a:solidFill>
                          <a:effectLst/>
                        </a:rPr>
                        <a:t>4521Q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Please supply the Framework under which this leadership teacher is being paid, ie ‘Pre 2014’ framework or ‘2014’ framework</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Coding changed for 2016</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323850">
                <a:tc>
                  <a:txBody>
                    <a:bodyPr/>
                    <a:lstStyle/>
                    <a:p>
                      <a:pPr algn="l" fontAlgn="t"/>
                      <a:r>
                        <a:rPr lang="en-GB" sz="1000" u="none" strike="noStrike">
                          <a:solidFill>
                            <a:schemeClr val="accent6">
                              <a:lumMod val="10000"/>
                            </a:schemeClr>
                          </a:solidFill>
                          <a:effectLst/>
                        </a:rPr>
                        <a:t>4523Q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Please supply the Pay Range Minimum for this leadership teacher.</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Coding changed for 2016</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323850">
                <a:tc>
                  <a:txBody>
                    <a:bodyPr/>
                    <a:lstStyle/>
                    <a:p>
                      <a:pPr algn="l" fontAlgn="t"/>
                      <a:r>
                        <a:rPr lang="en-GB" sz="1000" u="none" strike="noStrike">
                          <a:solidFill>
                            <a:schemeClr val="accent6">
                              <a:lumMod val="10000"/>
                            </a:schemeClr>
                          </a:solidFill>
                          <a:effectLst/>
                        </a:rPr>
                        <a:t>4524Q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Please supply the Pay Range Maximum for this leadership teacher.</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Coding changed for 2016</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323850">
                <a:tc>
                  <a:txBody>
                    <a:bodyPr/>
                    <a:lstStyle/>
                    <a:p>
                      <a:pPr algn="l" fontAlgn="t"/>
                      <a:r>
                        <a:rPr lang="en-GB" sz="1000" u="none" strike="noStrike">
                          <a:solidFill>
                            <a:schemeClr val="accent6">
                              <a:lumMod val="10000"/>
                            </a:schemeClr>
                          </a:solidFill>
                          <a:effectLst/>
                        </a:rPr>
                        <a:t>4545Q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Staff member appears to be paid less than the minimum wage for apprentices, please check.</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Updated in line with changes in National Minimum Wage rate, see https://www.gov.uk/national-minimum-wage-rates </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485775">
                <a:tc>
                  <a:txBody>
                    <a:bodyPr/>
                    <a:lstStyle/>
                    <a:p>
                      <a:pPr algn="l" fontAlgn="t"/>
                      <a:r>
                        <a:rPr lang="en-GB" sz="1000" u="none" strike="noStrike">
                          <a:solidFill>
                            <a:schemeClr val="accent6">
                              <a:lumMod val="10000"/>
                            </a:schemeClr>
                          </a:solidFill>
                          <a:effectLst/>
                        </a:rPr>
                        <a:t>4565Q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Staff member appears to be paid more than the maximum of the local government pay scale, please check.</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Maximum updated to £47,000</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485775">
                <a:tc>
                  <a:txBody>
                    <a:bodyPr/>
                    <a:lstStyle/>
                    <a:p>
                      <a:pPr algn="l" fontAlgn="t"/>
                      <a:r>
                        <a:rPr lang="en-GB" sz="1000" u="none" strike="noStrike">
                          <a:solidFill>
                            <a:schemeClr val="accent6">
                              <a:lumMod val="10000"/>
                            </a:schemeClr>
                          </a:solidFill>
                          <a:effectLst/>
                        </a:rPr>
                        <a:t>4746Q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The open contract for this member of staff is for less than 0.5 hours per week.  Please check, if this is a zero hours contract it should be removed from the return.</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Changed to check individual contracts</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485775">
                <a:tc>
                  <a:txBody>
                    <a:bodyPr/>
                    <a:lstStyle/>
                    <a:p>
                      <a:pPr algn="l" fontAlgn="t"/>
                      <a:r>
                        <a:rPr lang="en-GB" sz="1000" b="0" i="0" u="none" strike="noStrike" dirty="0" smtClean="0">
                          <a:solidFill>
                            <a:schemeClr val="accent6">
                              <a:lumMod val="10000"/>
                            </a:schemeClr>
                          </a:solidFill>
                          <a:effectLst/>
                          <a:latin typeface="Arial" panose="020B0604020202020204" pitchFamily="34" charset="0"/>
                        </a:rPr>
                        <a:t>5960Q</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b="0" i="0" u="none" strike="noStrike" dirty="0" smtClean="0">
                          <a:solidFill>
                            <a:schemeClr val="accent6">
                              <a:lumMod val="10000"/>
                            </a:schemeClr>
                          </a:solidFill>
                          <a:effectLst/>
                          <a:latin typeface="Arial" panose="020B0604020202020204" pitchFamily="34" charset="0"/>
                        </a:rPr>
                        <a:t>Please check - more than one absence record with absence category of sickness or pregnancy related absence covering the same date(s)</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b="0" i="0" u="none" strike="noStrike" dirty="0" smtClean="0">
                          <a:solidFill>
                            <a:schemeClr val="accent6">
                              <a:lumMod val="10000"/>
                            </a:schemeClr>
                          </a:solidFill>
                          <a:effectLst/>
                          <a:latin typeface="Arial" panose="020B0604020202020204" pitchFamily="34" charset="0"/>
                        </a:rPr>
                        <a:t>Message and coding changed to take</a:t>
                      </a:r>
                      <a:r>
                        <a:rPr lang="en-GB" sz="1000" b="0" i="0" u="none" strike="noStrike" baseline="0" dirty="0" smtClean="0">
                          <a:solidFill>
                            <a:schemeClr val="accent6">
                              <a:lumMod val="10000"/>
                            </a:schemeClr>
                          </a:solidFill>
                          <a:effectLst/>
                          <a:latin typeface="Arial" panose="020B0604020202020204" pitchFamily="34" charset="0"/>
                        </a:rPr>
                        <a:t> account of the new “PRG - Pregnancy related absence”</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361950">
                <a:tc>
                  <a:txBody>
                    <a:bodyPr/>
                    <a:lstStyle/>
                    <a:p>
                      <a:pPr algn="l" fontAlgn="t"/>
                      <a:r>
                        <a:rPr lang="en-GB" sz="1000" u="none" strike="noStrike">
                          <a:solidFill>
                            <a:schemeClr val="accent6">
                              <a:lumMod val="10000"/>
                            </a:schemeClr>
                          </a:solidFill>
                          <a:effectLst/>
                        </a:rPr>
                        <a:t>6540Q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At least one staff record in this school’s return should show a role of Head Teacher or Executive Head Teacher.</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A check for an open contract has been added to this rule</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5489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88672" y="5517231"/>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solidFill>
                  <a:srgbClr val="005B82"/>
                </a:solidFill>
              </a:rPr>
              <a:t>Spot Allowances in Autumn Release 2015 and Earlier </a:t>
            </a:r>
            <a:endParaRPr lang="en-GB" dirty="0">
              <a:solidFill>
                <a:srgbClr val="005B82"/>
              </a:solidFill>
            </a:endParaRPr>
          </a:p>
        </p:txBody>
      </p:sp>
      <p:sp>
        <p:nvSpPr>
          <p:cNvPr id="3" name="Rectangle 2"/>
          <p:cNvSpPr/>
          <p:nvPr/>
        </p:nvSpPr>
        <p:spPr>
          <a:xfrm rot="19871507">
            <a:off x="901792" y="1949832"/>
            <a:ext cx="7340472" cy="1754326"/>
          </a:xfrm>
          <a:prstGeom prst="rect">
            <a:avLst/>
          </a:prstGeom>
          <a:noFill/>
        </p:spPr>
        <p:txBody>
          <a:bodyPr wrap="none" lIns="91440" tIns="45720" rIns="91440" bIns="45720">
            <a:spAutoFit/>
          </a:bodyPr>
          <a:lstStyle/>
          <a:p>
            <a:pPr algn="ct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Spot Allowances in</a:t>
            </a:r>
            <a:b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Autumn Release 2015</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9768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sp>
        <p:nvSpPr>
          <p:cNvPr id="3" name="Text Placeholder 2"/>
          <p:cNvSpPr>
            <a:spLocks noGrp="1"/>
          </p:cNvSpPr>
          <p:nvPr>
            <p:ph type="body" sz="quarter" idx="10"/>
          </p:nvPr>
        </p:nvSpPr>
        <p:spPr>
          <a:xfrm>
            <a:off x="467544" y="980728"/>
            <a:ext cx="8208144" cy="864096"/>
          </a:xfrm>
        </p:spPr>
        <p:txBody>
          <a:bodyPr>
            <a:normAutofit/>
          </a:bodyPr>
          <a:lstStyle/>
          <a:p>
            <a:r>
              <a:rPr lang="en-GB" dirty="0"/>
              <a:t>DfE specification changes</a:t>
            </a:r>
          </a:p>
          <a:p>
            <a:pPr marL="914400" lvl="1" indent="-457200">
              <a:buFont typeface="+mj-lt"/>
              <a:buAutoNum type="arabicPeriod" startAt="8"/>
            </a:pPr>
            <a:r>
              <a:rPr lang="en-GB" sz="2200" dirty="0" smtClean="0"/>
              <a:t>Validation added</a:t>
            </a:r>
          </a:p>
        </p:txBody>
      </p:sp>
      <p:graphicFrame>
        <p:nvGraphicFramePr>
          <p:cNvPr id="4" name="Table 3"/>
          <p:cNvGraphicFramePr>
            <a:graphicFrameLocks noGrp="1"/>
          </p:cNvGraphicFramePr>
          <p:nvPr>
            <p:extLst>
              <p:ext uri="{D42A27DB-BD31-4B8C-83A1-F6EECF244321}">
                <p14:modId xmlns:p14="http://schemas.microsoft.com/office/powerpoint/2010/main" val="3704842867"/>
              </p:ext>
            </p:extLst>
          </p:nvPr>
        </p:nvGraphicFramePr>
        <p:xfrm>
          <a:off x="901700" y="3134519"/>
          <a:ext cx="7340600" cy="135255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571253"/>
                <a:gridCol w="3227579"/>
                <a:gridCol w="3541768"/>
              </a:tblGrid>
              <a:tr h="323850">
                <a:tc>
                  <a:txBody>
                    <a:bodyPr/>
                    <a:lstStyle/>
                    <a:p>
                      <a:pPr algn="l" fontAlgn="t"/>
                      <a:r>
                        <a:rPr lang="en-GB" sz="1000" b="1" u="none" strike="noStrike">
                          <a:solidFill>
                            <a:schemeClr val="bg1"/>
                          </a:solidFill>
                          <a:effectLst/>
                        </a:rPr>
                        <a:t>Rule number</a:t>
                      </a:r>
                      <a:endParaRPr lang="en-GB" sz="1000" b="1" i="0" u="none" strike="noStrike">
                        <a:solidFill>
                          <a:schemeClr val="bg1"/>
                        </a:solidFill>
                        <a:effectLst/>
                        <a:latin typeface="Arial" panose="020B0604020202020204" pitchFamily="34" charset="0"/>
                      </a:endParaRPr>
                    </a:p>
                  </a:txBody>
                  <a:tcPr marL="9525" marR="9525" marT="9525" marB="0">
                    <a:solidFill>
                      <a:schemeClr val="accent1"/>
                    </a:solidFill>
                  </a:tcPr>
                </a:tc>
                <a:tc>
                  <a:txBody>
                    <a:bodyPr/>
                    <a:lstStyle/>
                    <a:p>
                      <a:pPr algn="l" fontAlgn="t"/>
                      <a:r>
                        <a:rPr lang="en-GB" sz="1000" b="1" u="none" strike="noStrike">
                          <a:solidFill>
                            <a:schemeClr val="bg1"/>
                          </a:solidFill>
                          <a:effectLst/>
                        </a:rPr>
                        <a:t>Error/Query Messages</a:t>
                      </a:r>
                      <a:endParaRPr lang="en-GB" sz="1000" b="1" i="0" u="none" strike="noStrike">
                        <a:solidFill>
                          <a:schemeClr val="bg1"/>
                        </a:solidFill>
                        <a:effectLst/>
                        <a:latin typeface="Arial" panose="020B0604020202020204" pitchFamily="34" charset="0"/>
                      </a:endParaRPr>
                    </a:p>
                  </a:txBody>
                  <a:tcPr marL="9525" marR="9525" marT="9525" marB="0">
                    <a:solidFill>
                      <a:schemeClr val="accent1"/>
                    </a:solidFill>
                  </a:tcPr>
                </a:tc>
                <a:tc>
                  <a:txBody>
                    <a:bodyPr/>
                    <a:lstStyle/>
                    <a:p>
                      <a:pPr algn="l" fontAlgn="t"/>
                      <a:r>
                        <a:rPr lang="en-GB" sz="1000" b="1" u="none" strike="noStrike" dirty="0">
                          <a:solidFill>
                            <a:schemeClr val="bg1"/>
                          </a:solidFill>
                          <a:effectLst/>
                        </a:rPr>
                        <a:t>Amendment notes</a:t>
                      </a:r>
                      <a:endParaRPr lang="en-GB" sz="1000" b="1" i="0" u="none" strike="noStrike" dirty="0">
                        <a:solidFill>
                          <a:schemeClr val="bg1"/>
                        </a:solidFill>
                        <a:effectLst/>
                        <a:latin typeface="Arial" panose="020B0604020202020204" pitchFamily="34" charset="0"/>
                      </a:endParaRPr>
                    </a:p>
                  </a:txBody>
                  <a:tcPr marL="9525" marR="9525" marT="9525" marB="0">
                    <a:solidFill>
                      <a:schemeClr val="accent1"/>
                    </a:solidFill>
                  </a:tcPr>
                </a:tc>
              </a:tr>
              <a:tr h="190500">
                <a:tc>
                  <a:txBody>
                    <a:bodyPr/>
                    <a:lstStyle/>
                    <a:p>
                      <a:pPr algn="l" fontAlgn="t"/>
                      <a:r>
                        <a:rPr lang="en-GB" sz="1000" u="none" strike="noStrike">
                          <a:solidFill>
                            <a:schemeClr val="accent6">
                              <a:lumMod val="10000"/>
                            </a:schemeClr>
                          </a:solidFill>
                          <a:effectLst/>
                        </a:rPr>
                        <a:t>4722Q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Post appears to be inconsistent with Role Identifier</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New Rule, checking compatibility of post and role.</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190500">
                <a:tc>
                  <a:txBody>
                    <a:bodyPr/>
                    <a:lstStyle/>
                    <a:p>
                      <a:pPr algn="l" fontAlgn="t"/>
                      <a:r>
                        <a:rPr lang="en-GB" sz="1000" u="none" strike="noStrike">
                          <a:solidFill>
                            <a:schemeClr val="accent6">
                              <a:lumMod val="10000"/>
                            </a:schemeClr>
                          </a:solidFill>
                          <a:effectLst/>
                        </a:rPr>
                        <a:t>4723Q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Post appears to be inconsistent with Role Identifier</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New Rule, checking compatibility of post and role.</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323850">
                <a:tc>
                  <a:txBody>
                    <a:bodyPr/>
                    <a:lstStyle/>
                    <a:p>
                      <a:pPr algn="l" fontAlgn="t"/>
                      <a:r>
                        <a:rPr lang="en-GB" sz="1000" u="none" strike="noStrike">
                          <a:solidFill>
                            <a:schemeClr val="accent6">
                              <a:lumMod val="10000"/>
                            </a:schemeClr>
                          </a:solidFill>
                          <a:effectLst/>
                        </a:rPr>
                        <a:t>6550Q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At least one staff record in this school’s return should show a role of SENCO (SEN Co-ordinator).</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New Rule, checking that there is a SEN Co Ordinator within the school.</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r h="323850">
                <a:tc>
                  <a:txBody>
                    <a:bodyPr/>
                    <a:lstStyle/>
                    <a:p>
                      <a:pPr algn="l" fontAlgn="t"/>
                      <a:r>
                        <a:rPr lang="en-GB" sz="1000" u="none" strike="noStrike">
                          <a:solidFill>
                            <a:schemeClr val="accent6">
                              <a:lumMod val="10000"/>
                            </a:schemeClr>
                          </a:solidFill>
                          <a:effectLst/>
                        </a:rPr>
                        <a:t>7240Q</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a:solidFill>
                            <a:schemeClr val="accent6">
                              <a:lumMod val="10000"/>
                            </a:schemeClr>
                          </a:solidFill>
                          <a:effectLst/>
                        </a:rPr>
                        <a:t>Please note that this return contains no vacancy records.  Please ensure that this is correct.</a:t>
                      </a:r>
                      <a:endParaRPr lang="en-GB" sz="1000" b="0" i="0" u="none" strike="noStrike">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GB" sz="1000" u="none" strike="noStrike" dirty="0">
                          <a:solidFill>
                            <a:schemeClr val="accent6">
                              <a:lumMod val="10000"/>
                            </a:schemeClr>
                          </a:solidFill>
                          <a:effectLst/>
                        </a:rPr>
                        <a:t>New Rule, checking compatibility of post and role.</a:t>
                      </a:r>
                      <a:endParaRPr lang="en-GB" sz="1000" b="0" i="0" u="none" strike="noStrike" dirty="0">
                        <a:solidFill>
                          <a:schemeClr val="accent6">
                            <a:lumMod val="10000"/>
                          </a:schemeClr>
                        </a:solidFill>
                        <a:effectLst/>
                        <a:latin typeface="Arial" panose="020B0604020202020204" pitchFamily="34" charset="0"/>
                      </a:endParaRPr>
                    </a:p>
                  </a:txBody>
                  <a:tcPr marL="9525" marR="9525" marT="9525"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247168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School Workforce Census 2016</a:t>
            </a:r>
            <a:endParaRPr lang="en-GB" dirty="0"/>
          </a:p>
        </p:txBody>
      </p:sp>
      <p:sp>
        <p:nvSpPr>
          <p:cNvPr id="3" name="Text Placeholder 2"/>
          <p:cNvSpPr>
            <a:spLocks noGrp="1"/>
          </p:cNvSpPr>
          <p:nvPr>
            <p:ph type="body" sz="quarter" idx="10"/>
          </p:nvPr>
        </p:nvSpPr>
        <p:spPr>
          <a:xfrm>
            <a:off x="467544" y="980728"/>
            <a:ext cx="8208144" cy="3456384"/>
          </a:xfrm>
        </p:spPr>
        <p:txBody>
          <a:bodyPr>
            <a:normAutofit/>
          </a:bodyPr>
          <a:lstStyle/>
          <a:p>
            <a:r>
              <a:rPr lang="en-GB" dirty="0"/>
              <a:t>DfE specification changes</a:t>
            </a:r>
          </a:p>
          <a:p>
            <a:pPr marL="914400" lvl="1" indent="-457200">
              <a:buFont typeface="+mj-lt"/>
              <a:buAutoNum type="arabicPeriod" startAt="8"/>
            </a:pPr>
            <a:r>
              <a:rPr lang="en-GB" sz="2200" dirty="0" smtClean="0"/>
              <a:t>Summary Report</a:t>
            </a:r>
          </a:p>
          <a:p>
            <a:pPr lvl="2"/>
            <a:r>
              <a:rPr lang="en-GB" sz="2200" dirty="0" smtClean="0"/>
              <a:t>The DfE have not yet provided the specification for their Summary Report, but we expect this to be very similar to the 2015 version apart from the yearly update to dates</a:t>
            </a:r>
          </a:p>
        </p:txBody>
      </p:sp>
    </p:spTree>
    <p:extLst>
      <p:ext uri="{BB962C8B-B14F-4D97-AF65-F5344CB8AC3E}">
        <p14:creationId xmlns:p14="http://schemas.microsoft.com/office/powerpoint/2010/main" val="392979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88672" y="5517231"/>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solidFill>
                  <a:srgbClr val="005B82"/>
                </a:solidFill>
              </a:rPr>
              <a:t>Thank you for your time</a:t>
            </a:r>
            <a:endParaRPr lang="en-GB" dirty="0">
              <a:solidFill>
                <a:srgbClr val="005B82"/>
              </a:solidFill>
            </a:endParaRPr>
          </a:p>
        </p:txBody>
      </p:sp>
      <p:sp>
        <p:nvSpPr>
          <p:cNvPr id="5" name="Rectangle 4"/>
          <p:cNvSpPr/>
          <p:nvPr/>
        </p:nvSpPr>
        <p:spPr>
          <a:xfrm rot="19871507">
            <a:off x="536293" y="2365330"/>
            <a:ext cx="8071441" cy="923330"/>
          </a:xfrm>
          <a:prstGeom prst="rect">
            <a:avLst/>
          </a:prstGeom>
          <a:noFill/>
        </p:spPr>
        <p:txBody>
          <a:bodyPr wrap="none" lIns="91440" tIns="45720" rIns="91440" bIns="45720">
            <a:spAutoFit/>
          </a:bodyPr>
          <a:lstStyle/>
          <a:p>
            <a:pPr algn="ctr"/>
            <a:r>
              <a:rPr lang="en-US" sz="54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 for your time</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68329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8"/>
            <a:ext cx="8208144" cy="3528391"/>
          </a:xfrm>
        </p:spPr>
        <p:txBody>
          <a:bodyPr/>
          <a:lstStyle/>
          <a:p>
            <a:r>
              <a:rPr lang="en-GB" dirty="0" smtClean="0"/>
              <a:t>Methods Used</a:t>
            </a:r>
          </a:p>
          <a:p>
            <a:pPr lvl="1"/>
            <a:r>
              <a:rPr lang="en-GB" dirty="0" smtClean="0"/>
              <a:t>Prior to the Spring Release 2016 there where two main methods used for indicated a spot allowance</a:t>
            </a:r>
          </a:p>
          <a:p>
            <a:pPr lvl="1"/>
            <a:r>
              <a:rPr lang="en-GB" dirty="0" smtClean="0"/>
              <a:t>For convenience, we will refer to these methods as Method 1 and Method 2</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spTree>
    <p:extLst>
      <p:ext uri="{BB962C8B-B14F-4D97-AF65-F5344CB8AC3E}">
        <p14:creationId xmlns:p14="http://schemas.microsoft.com/office/powerpoint/2010/main" val="85766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8"/>
            <a:ext cx="8208144" cy="1008111"/>
          </a:xfrm>
        </p:spPr>
        <p:txBody>
          <a:bodyPr/>
          <a:lstStyle/>
          <a:p>
            <a:r>
              <a:rPr lang="en-GB" dirty="0" smtClean="0"/>
              <a:t>Method 1</a:t>
            </a:r>
          </a:p>
          <a:p>
            <a:pPr lvl="1"/>
            <a:r>
              <a:rPr lang="en-GB" sz="2000" dirty="0" smtClean="0"/>
              <a:t>We set up the allowance in the relevant Service Term</a:t>
            </a:r>
            <a:endParaRPr lang="en-GB" sz="2000"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pic>
        <p:nvPicPr>
          <p:cNvPr id="6" name="Picture 5"/>
          <p:cNvPicPr>
            <a:picLocks noChangeAspect="1"/>
          </p:cNvPicPr>
          <p:nvPr/>
        </p:nvPicPr>
        <p:blipFill rotWithShape="1">
          <a:blip r:embed="rId2"/>
          <a:srcRect l="-225" r="82648" b="48866"/>
          <a:stretch/>
        </p:blipFill>
        <p:spPr>
          <a:xfrm>
            <a:off x="2462163" y="2132856"/>
            <a:ext cx="4218906" cy="3835489"/>
          </a:xfrm>
          <a:prstGeom prst="rect">
            <a:avLst/>
          </a:prstGeom>
          <a:ln w="25400">
            <a:solidFill>
              <a:schemeClr val="accent1"/>
            </a:solidFill>
          </a:ln>
          <a:effectLst>
            <a:outerShdw blurRad="50800" dist="38100" dir="2700000" algn="tl" rotWithShape="0">
              <a:prstClr val="black">
                <a:alpha val="40000"/>
              </a:prstClr>
            </a:outerShdw>
          </a:effectLst>
        </p:spPr>
      </p:pic>
      <p:sp>
        <p:nvSpPr>
          <p:cNvPr id="7" name="Rectangle 6"/>
          <p:cNvSpPr/>
          <p:nvPr/>
        </p:nvSpPr>
        <p:spPr>
          <a:xfrm>
            <a:off x="5076056" y="4797152"/>
            <a:ext cx="1512168" cy="288032"/>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77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8"/>
            <a:ext cx="8208144" cy="1152127"/>
          </a:xfrm>
        </p:spPr>
        <p:txBody>
          <a:bodyPr>
            <a:normAutofit fontScale="92500" lnSpcReduction="10000"/>
          </a:bodyPr>
          <a:lstStyle/>
          <a:p>
            <a:r>
              <a:rPr lang="en-GB" dirty="0" smtClean="0"/>
              <a:t>Method 1</a:t>
            </a:r>
          </a:p>
          <a:p>
            <a:pPr lvl="1"/>
            <a:r>
              <a:rPr lang="en-GB" dirty="0" smtClean="0"/>
              <a:t>For this method we set the amount to 0 so it can be input directly for the workforce member’s contract</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pic>
        <p:nvPicPr>
          <p:cNvPr id="4" name="Picture 3"/>
          <p:cNvPicPr>
            <a:picLocks noChangeAspect="1"/>
          </p:cNvPicPr>
          <p:nvPr/>
        </p:nvPicPr>
        <p:blipFill>
          <a:blip r:embed="rId2"/>
          <a:stretch>
            <a:fillRect/>
          </a:stretch>
        </p:blipFill>
        <p:spPr>
          <a:xfrm>
            <a:off x="1939144" y="2276872"/>
            <a:ext cx="5264944" cy="2286000"/>
          </a:xfrm>
          <a:prstGeom prst="rect">
            <a:avLst/>
          </a:prstGeom>
          <a:ln w="25400">
            <a:solidFill>
              <a:schemeClr val="accent1"/>
            </a:solidFill>
          </a:ln>
          <a:effectLst>
            <a:outerShdw blurRad="50800" dist="38100" dir="2700000" algn="tl" rotWithShape="0">
              <a:prstClr val="black">
                <a:alpha val="40000"/>
              </a:prstClr>
            </a:outerShdw>
          </a:effectLst>
        </p:spPr>
      </p:pic>
      <p:sp>
        <p:nvSpPr>
          <p:cNvPr id="6" name="Rectangle 5"/>
          <p:cNvSpPr/>
          <p:nvPr/>
        </p:nvSpPr>
        <p:spPr>
          <a:xfrm>
            <a:off x="4211960" y="3501008"/>
            <a:ext cx="504056" cy="432048"/>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775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980729"/>
            <a:ext cx="8208144" cy="504056"/>
          </a:xfrm>
        </p:spPr>
        <p:txBody>
          <a:bodyPr/>
          <a:lstStyle/>
          <a:p>
            <a:r>
              <a:rPr lang="en-GB" dirty="0" smtClean="0"/>
              <a:t>Method 1</a:t>
            </a:r>
            <a:endParaRPr lang="en-GB" dirty="0"/>
          </a:p>
        </p:txBody>
      </p:sp>
      <p:sp>
        <p:nvSpPr>
          <p:cNvPr id="2" name="Title 1"/>
          <p:cNvSpPr>
            <a:spLocks noGrp="1"/>
          </p:cNvSpPr>
          <p:nvPr>
            <p:ph type="title"/>
          </p:nvPr>
        </p:nvSpPr>
        <p:spPr>
          <a:xfrm>
            <a:off x="457200" y="-27384"/>
            <a:ext cx="8229600" cy="1143000"/>
          </a:xfrm>
        </p:spPr>
        <p:txBody>
          <a:bodyPr/>
          <a:lstStyle/>
          <a:p>
            <a:r>
              <a:rPr lang="en-GB" dirty="0" smtClean="0"/>
              <a:t>Spot Allowances Autumn Release 2015</a:t>
            </a:r>
            <a:endParaRPr lang="en-GB" dirty="0"/>
          </a:p>
        </p:txBody>
      </p:sp>
      <p:pic>
        <p:nvPicPr>
          <p:cNvPr id="5" name="Picture 4"/>
          <p:cNvPicPr>
            <a:picLocks noChangeAspect="1"/>
          </p:cNvPicPr>
          <p:nvPr/>
        </p:nvPicPr>
        <p:blipFill rotWithShape="1">
          <a:blip r:embed="rId2"/>
          <a:srcRect r="85533" b="51573"/>
          <a:stretch/>
        </p:blipFill>
        <p:spPr>
          <a:xfrm>
            <a:off x="2835312" y="1772816"/>
            <a:ext cx="3472608" cy="3632473"/>
          </a:xfrm>
          <a:prstGeom prst="rect">
            <a:avLst/>
          </a:prstGeom>
          <a:ln w="25400">
            <a:solidFill>
              <a:schemeClr val="accent1"/>
            </a:solidFill>
          </a:ln>
          <a:effectLst>
            <a:outerShdw blurRad="50800" dist="38100" dir="2700000" algn="tl" rotWithShape="0">
              <a:prstClr val="black">
                <a:alpha val="40000"/>
              </a:prstClr>
            </a:outerShdw>
          </a:effectLst>
        </p:spPr>
      </p:pic>
      <p:sp>
        <p:nvSpPr>
          <p:cNvPr id="6" name="Rectangle 5"/>
          <p:cNvSpPr/>
          <p:nvPr/>
        </p:nvSpPr>
        <p:spPr>
          <a:xfrm>
            <a:off x="4139952" y="2564904"/>
            <a:ext cx="1512168" cy="288032"/>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97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SIMS INDY CONFERENCE 2014">
  <a:themeElements>
    <a:clrScheme name="SIMS Indy Conference 2014">
      <a:dk1>
        <a:srgbClr val="525253"/>
      </a:dk1>
      <a:lt1>
        <a:srgbClr val="FFFFFF"/>
      </a:lt1>
      <a:dk2>
        <a:srgbClr val="4F2683"/>
      </a:dk2>
      <a:lt2>
        <a:srgbClr val="FFFFFF"/>
      </a:lt2>
      <a:accent1>
        <a:srgbClr val="CA005D"/>
      </a:accent1>
      <a:accent2>
        <a:srgbClr val="6773B6"/>
      </a:accent2>
      <a:accent3>
        <a:srgbClr val="9CA299"/>
      </a:accent3>
      <a:accent4>
        <a:srgbClr val="005B82"/>
      </a:accent4>
      <a:accent5>
        <a:srgbClr val="3CB6CE"/>
      </a:accent5>
      <a:accent6>
        <a:srgbClr val="DCDCDC"/>
      </a:accent6>
      <a:hlink>
        <a:srgbClr val="4F2683"/>
      </a:hlink>
      <a:folHlink>
        <a:srgbClr val="005B82"/>
      </a:folHlink>
    </a:clrScheme>
    <a:fontScheme name="SIMS Indy Conference">
      <a:majorFont>
        <a:latin typeface="Arial"/>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FF218D8CA8624DAA112EB3F2D5B75E" ma:contentTypeVersion="2" ma:contentTypeDescription="Create a new document." ma:contentTypeScope="" ma:versionID="43fba05f5b25b2f14849f0e7a14ac932">
  <xsd:schema xmlns:xsd="http://www.w3.org/2001/XMLSchema" xmlns:xs="http://www.w3.org/2001/XMLSchema" xmlns:p="http://schemas.microsoft.com/office/2006/metadata/properties" xmlns:ns2="6b6087f7-758a-4179-9682-c83adc197dd8" targetNamespace="http://schemas.microsoft.com/office/2006/metadata/properties" ma:root="true" ma:fieldsID="783d16e2977f18c1de4beca2a6521f7e" ns2:_="">
    <xsd:import namespace="6b6087f7-758a-4179-9682-c83adc197dd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087f7-758a-4179-9682-c83adc197dd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8D22EEF-5B09-4A7B-8250-83D495E48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087f7-758a-4179-9682-c83adc197d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02FC98-9AE6-49F7-96CB-12DB318D4D4F}">
  <ds:schemaRefs>
    <ds:schemaRef ds:uri="http://schemas.microsoft.com/sharepoint/v3/contenttype/forms"/>
  </ds:schemaRefs>
</ds:datastoreItem>
</file>

<file path=customXml/itemProps3.xml><?xml version="1.0" encoding="utf-8"?>
<ds:datastoreItem xmlns:ds="http://schemas.openxmlformats.org/officeDocument/2006/customXml" ds:itemID="{4D30DD0A-D6B2-4F85-99AA-149AE208E8BF}">
  <ds:schemaRefs>
    <ds:schemaRef ds:uri="http://schemas.microsoft.com/office/2006/documentManagement/types"/>
    <ds:schemaRef ds:uri="6b6087f7-758a-4179-9682-c83adc197dd8"/>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58118</TotalTime>
  <Words>1670</Words>
  <Application>Microsoft Office PowerPoint</Application>
  <PresentationFormat>On-screen Show (4:3)</PresentationFormat>
  <Paragraphs>233</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ＭＳ Ｐゴシック</vt:lpstr>
      <vt:lpstr>Arial</vt:lpstr>
      <vt:lpstr>Wingdings</vt:lpstr>
      <vt:lpstr>SIMS INDY CONFERENCE 2014</vt:lpstr>
      <vt:lpstr>School Workforce Census 2016 Overview of Changes </vt:lpstr>
      <vt:lpstr>PowerPoint Presentation</vt:lpstr>
      <vt:lpstr>Spot Allowances</vt:lpstr>
      <vt:lpstr>Spot Allowances</vt:lpstr>
      <vt:lpstr>PowerPoint Presentation</vt:lpstr>
      <vt:lpstr>Spot Allowances Autumn Release 2015</vt:lpstr>
      <vt:lpstr>Spot Allowances Autumn Release 2015</vt:lpstr>
      <vt:lpstr>Spot Allowances Autumn Release 2015</vt:lpstr>
      <vt:lpstr>Spot Allowances Autumn Release 2015</vt:lpstr>
      <vt:lpstr>Spot Allowances Autumn Release 2015</vt:lpstr>
      <vt:lpstr>Spot Allowances Autumn Release 2015</vt:lpstr>
      <vt:lpstr>Spot Allowances Autumn Release 2015</vt:lpstr>
      <vt:lpstr>Spot Allowances Autumn Release 2015</vt:lpstr>
      <vt:lpstr>Spot Allowances Autumn Release 2015</vt:lpstr>
      <vt:lpstr>Spot Allowances Autumn Release 2015</vt:lpstr>
      <vt:lpstr>Spot Allowances Autumn Release 2015</vt:lpstr>
      <vt:lpstr>PowerPoint Presentation</vt:lpstr>
      <vt:lpstr>Spot Allowances Spring Release 2016</vt:lpstr>
      <vt:lpstr>Spot Allowances Spring Release 2016</vt:lpstr>
      <vt:lpstr>Spot Allowances Spring Release 2016</vt:lpstr>
      <vt:lpstr>Spot Allowances Spring Release 2016</vt:lpstr>
      <vt:lpstr>Spot Allowances Spring Release 2016</vt:lpstr>
      <vt:lpstr>Spot Allowances Spring Release 2016</vt:lpstr>
      <vt:lpstr>Spot Allowances Spring Release 2016</vt:lpstr>
      <vt:lpstr>Spot Allowances Spring Release 2016</vt:lpstr>
      <vt:lpstr>PowerPoint Presentation</vt:lpstr>
      <vt:lpstr>Spot Allowances Summer Release 2016</vt:lpstr>
      <vt:lpstr>Spot Allowances Summer Release 2016</vt:lpstr>
      <vt:lpstr>PowerPoint Presentation</vt:lpstr>
      <vt:lpstr>Absence Type Summer Release 2016 </vt:lpstr>
      <vt:lpstr>Absence Type Summer Release 2016 </vt:lpstr>
      <vt:lpstr>Absence Type Summer Release 2016 </vt:lpstr>
      <vt:lpstr>Absence Type Summer Release 2016 </vt:lpstr>
      <vt:lpstr>Absence Type Summer Release 2016 </vt:lpstr>
      <vt:lpstr>Absence Type Summer Release 2016 </vt:lpstr>
      <vt:lpstr>PowerPoint Presentation</vt:lpstr>
      <vt:lpstr>Pay Details Panel in SWC 2016</vt:lpstr>
      <vt:lpstr>Pay Details Panel in SWC 2016</vt:lpstr>
      <vt:lpstr>Pay Details Panel in SWC 2016</vt:lpstr>
      <vt:lpstr>PowerPoint Presentation</vt:lpstr>
      <vt:lpstr>School Workforce Census 2016</vt:lpstr>
      <vt:lpstr>School Workforce Census 2016</vt:lpstr>
      <vt:lpstr>School Workforce Census 2016</vt:lpstr>
      <vt:lpstr>School Workforce Census 2016</vt:lpstr>
      <vt:lpstr>School Workforce Census 2016</vt:lpstr>
      <vt:lpstr>School Workforce Census 2016</vt:lpstr>
      <vt:lpstr>School Workforce Census 2016</vt:lpstr>
      <vt:lpstr>School Workforce Census 2016</vt:lpstr>
      <vt:lpstr>School Workforce Census 2016</vt:lpstr>
      <vt:lpstr>School Workforce Census 2016</vt:lpstr>
      <vt:lpstr>School Workforce Census 2016</vt:lpstr>
      <vt:lpstr>PowerPoint Presentation</vt:lpstr>
    </vt:vector>
  </TitlesOfParts>
  <Company>Capita group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Workforce Census 2016 - Overview of Changes</dc:title>
  <dc:subject>School Workforce Census 2016 - Overview of Changes</dc:subject>
  <dc:creator>Jim Haywood</dc:creator>
  <cp:keywords>SWC SWC16</cp:keywords>
  <dc:description>Version 1.1: Validation Updated table extended to take account of late change to 4960Q
Version 1.0: First version for customers</dc:description>
  <cp:lastModifiedBy>Haywood, Jim (CCS)</cp:lastModifiedBy>
  <cp:revision>2580</cp:revision>
  <cp:lastPrinted>2012-07-31T11:40:34Z</cp:lastPrinted>
  <dcterms:created xsi:type="dcterms:W3CDTF">2006-01-17T10:00:01Z</dcterms:created>
  <dcterms:modified xsi:type="dcterms:W3CDTF">2016-05-10T17:46:57Z</dcterms:modified>
  <cp:contentStatus>Version 1.1</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0x01010053FF218D8CA8624DAA112EB3F2D5B75E</vt:lpwstr>
  </property>
  <property fmtid="{D5CDD505-2E9C-101B-9397-08002B2CF9AE}" pid="3" name="_Published">
    <vt:lpwstr>false</vt:lpwstr>
  </property>
  <property fmtid="{D5CDD505-2E9C-101B-9397-08002B2CF9AE}" pid="4" name="_Authorised">
    <vt:lpwstr>false</vt:lpwstr>
  </property>
  <property fmtid="{D5CDD505-2E9C-101B-9397-08002B2CF9AE}" pid="5" name="_Owner">
    <vt:lpwstr>sitecore\nicholss40</vt:lpwstr>
  </property>
  <property fmtid="{D5CDD505-2E9C-101B-9397-08002B2CF9AE}" pid="6" name="_NotifyGroup">
    <vt:lpwstr>false</vt:lpwstr>
  </property>
  <property fmtid="{D5CDD505-2E9C-101B-9397-08002B2CF9AE}" pid="7" name="_ContentReviewDate">
    <vt:lpwstr>2013-01-31T12:55:00+00:00</vt:lpwstr>
  </property>
</Properties>
</file>