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50" r:id="rId3"/>
    <p:sldMasterId id="2147483653" r:id="rId4"/>
  </p:sldMasterIdLst>
  <p:notesMasterIdLst>
    <p:notesMasterId r:id="rId97"/>
  </p:notesMasterIdLst>
  <p:handoutMasterIdLst>
    <p:handoutMasterId r:id="rId98"/>
  </p:handoutMasterIdLst>
  <p:sldIdLst>
    <p:sldId id="681" r:id="rId5"/>
    <p:sldId id="924" r:id="rId6"/>
    <p:sldId id="919" r:id="rId7"/>
    <p:sldId id="836" r:id="rId8"/>
    <p:sldId id="837" r:id="rId9"/>
    <p:sldId id="908" r:id="rId10"/>
    <p:sldId id="899" r:id="rId11"/>
    <p:sldId id="838" r:id="rId12"/>
    <p:sldId id="888" r:id="rId13"/>
    <p:sldId id="840" r:id="rId14"/>
    <p:sldId id="841" r:id="rId15"/>
    <p:sldId id="842" r:id="rId16"/>
    <p:sldId id="843" r:id="rId17"/>
    <p:sldId id="844" r:id="rId18"/>
    <p:sldId id="845" r:id="rId19"/>
    <p:sldId id="846" r:id="rId20"/>
    <p:sldId id="847" r:id="rId21"/>
    <p:sldId id="848" r:id="rId22"/>
    <p:sldId id="849" r:id="rId23"/>
    <p:sldId id="900" r:id="rId24"/>
    <p:sldId id="851" r:id="rId25"/>
    <p:sldId id="857" r:id="rId26"/>
    <p:sldId id="858" r:id="rId27"/>
    <p:sldId id="920" r:id="rId28"/>
    <p:sldId id="921" r:id="rId29"/>
    <p:sldId id="926" r:id="rId30"/>
    <p:sldId id="927" r:id="rId31"/>
    <p:sldId id="929" r:id="rId32"/>
    <p:sldId id="954" r:id="rId33"/>
    <p:sldId id="930" r:id="rId34"/>
    <p:sldId id="956" r:id="rId35"/>
    <p:sldId id="957" r:id="rId36"/>
    <p:sldId id="932" r:id="rId37"/>
    <p:sldId id="934" r:id="rId38"/>
    <p:sldId id="958" r:id="rId39"/>
    <p:sldId id="959" r:id="rId40"/>
    <p:sldId id="935" r:id="rId41"/>
    <p:sldId id="936" r:id="rId42"/>
    <p:sldId id="960" r:id="rId43"/>
    <p:sldId id="937" r:id="rId44"/>
    <p:sldId id="938" r:id="rId45"/>
    <p:sldId id="939" r:id="rId46"/>
    <p:sldId id="940" r:id="rId47"/>
    <p:sldId id="941" r:id="rId48"/>
    <p:sldId id="942" r:id="rId49"/>
    <p:sldId id="943" r:id="rId50"/>
    <p:sldId id="944" r:id="rId51"/>
    <p:sldId id="946" r:id="rId52"/>
    <p:sldId id="945" r:id="rId53"/>
    <p:sldId id="922" r:id="rId54"/>
    <p:sldId id="947" r:id="rId55"/>
    <p:sldId id="859" r:id="rId56"/>
    <p:sldId id="860" r:id="rId57"/>
    <p:sldId id="861" r:id="rId58"/>
    <p:sldId id="862" r:id="rId59"/>
    <p:sldId id="863" r:id="rId60"/>
    <p:sldId id="864" r:id="rId61"/>
    <p:sldId id="865" r:id="rId62"/>
    <p:sldId id="866" r:id="rId63"/>
    <p:sldId id="867" r:id="rId64"/>
    <p:sldId id="890" r:id="rId65"/>
    <p:sldId id="891" r:id="rId66"/>
    <p:sldId id="892" r:id="rId67"/>
    <p:sldId id="914" r:id="rId68"/>
    <p:sldId id="915" r:id="rId69"/>
    <p:sldId id="916" r:id="rId70"/>
    <p:sldId id="917" r:id="rId71"/>
    <p:sldId id="918" r:id="rId72"/>
    <p:sldId id="949" r:id="rId73"/>
    <p:sldId id="950" r:id="rId74"/>
    <p:sldId id="951" r:id="rId75"/>
    <p:sldId id="895" r:id="rId76"/>
    <p:sldId id="952" r:id="rId77"/>
    <p:sldId id="897" r:id="rId78"/>
    <p:sldId id="898" r:id="rId79"/>
    <p:sldId id="868" r:id="rId80"/>
    <p:sldId id="869" r:id="rId81"/>
    <p:sldId id="875" r:id="rId82"/>
    <p:sldId id="876" r:id="rId83"/>
    <p:sldId id="877" r:id="rId84"/>
    <p:sldId id="878" r:id="rId85"/>
    <p:sldId id="953" r:id="rId86"/>
    <p:sldId id="882" r:id="rId87"/>
    <p:sldId id="883" r:id="rId88"/>
    <p:sldId id="884" r:id="rId89"/>
    <p:sldId id="885" r:id="rId90"/>
    <p:sldId id="886" r:id="rId91"/>
    <p:sldId id="901" r:id="rId92"/>
    <p:sldId id="902" r:id="rId93"/>
    <p:sldId id="903" r:id="rId94"/>
    <p:sldId id="907" r:id="rId95"/>
    <p:sldId id="714" r:id="rId9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2D8"/>
    <a:srgbClr val="19C3FF"/>
    <a:srgbClr val="FF0066"/>
    <a:srgbClr val="FF6699"/>
    <a:srgbClr val="008000"/>
    <a:srgbClr val="99CC00"/>
    <a:srgbClr val="FFD757"/>
    <a:srgbClr val="FFE07D"/>
    <a:srgbClr val="0066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9" autoAdjust="0"/>
    <p:restoredTop sz="96529" autoAdjust="0"/>
  </p:normalViewPr>
  <p:slideViewPr>
    <p:cSldViewPr snapToGrid="0" snapToObjects="1">
      <p:cViewPr varScale="1">
        <p:scale>
          <a:sx n="137" d="100"/>
          <a:sy n="137" d="100"/>
        </p:scale>
        <p:origin x="732" y="108"/>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90A4E8-1B2B-404F-A984-1F63746F1BB3}" type="datetimeFigureOut">
              <a:rPr lang="en-US" smtClean="0"/>
              <a:t>7/18/2018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29E6C0-DB50-D24A-853B-4CE84FB484D7}" type="slidenum">
              <a:rPr lang="en-US" smtClean="0"/>
              <a:t>‹#›</a:t>
            </a:fld>
            <a:endParaRPr lang="en-US" dirty="0"/>
          </a:p>
        </p:txBody>
      </p:sp>
    </p:spTree>
    <p:extLst>
      <p:ext uri="{BB962C8B-B14F-4D97-AF65-F5344CB8AC3E}">
        <p14:creationId xmlns:p14="http://schemas.microsoft.com/office/powerpoint/2010/main" val="2566830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90089-00FD-4A01-9839-CF33D9064F1C}" type="datetimeFigureOut">
              <a:rPr lang="en-GB" smtClean="0"/>
              <a:t>18/07/2018</a:t>
            </a:fld>
            <a:endParaRPr lang="en-GB" dirty="0"/>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25652-D439-48CF-9B5F-DB1FD5303938}" type="slidenum">
              <a:rPr lang="en-GB" smtClean="0"/>
              <a:t>‹#›</a:t>
            </a:fld>
            <a:endParaRPr lang="en-GB" dirty="0"/>
          </a:p>
        </p:txBody>
      </p:sp>
    </p:spTree>
    <p:extLst>
      <p:ext uri="{BB962C8B-B14F-4D97-AF65-F5344CB8AC3E}">
        <p14:creationId xmlns:p14="http://schemas.microsoft.com/office/powerpoint/2010/main" val="94006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25652-D439-48CF-9B5F-DB1FD53039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3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2441" y="3897314"/>
            <a:ext cx="4194175" cy="836083"/>
          </a:xfrm>
          <a:prstGeom prst="rect">
            <a:avLst/>
          </a:prstGeom>
        </p:spPr>
        <p:txBody>
          <a:bodyPr vert="horz"/>
          <a:lstStyle>
            <a:lvl1pPr marL="0" indent="0">
              <a:buNone/>
              <a:defRPr/>
            </a:lvl1pPr>
          </a:lstStyle>
          <a:p>
            <a:r>
              <a:rPr lang="en-US" sz="2667" b="1" dirty="0">
                <a:solidFill>
                  <a:schemeClr val="bg1"/>
                </a:solidFill>
                <a:latin typeface="Arial"/>
                <a:cs typeface="Arial"/>
              </a:rPr>
              <a:t>Presentation</a:t>
            </a:r>
            <a:r>
              <a:rPr lang="en-US" sz="2667" b="1" baseline="0" dirty="0">
                <a:solidFill>
                  <a:schemeClr val="bg1"/>
                </a:solidFill>
                <a:latin typeface="Arial"/>
                <a:cs typeface="Arial"/>
              </a:rPr>
              <a:t> Title Over Two Lines</a:t>
            </a:r>
            <a:endParaRPr lang="en-US" sz="2667" b="1" dirty="0">
              <a:solidFill>
                <a:schemeClr val="bg1"/>
              </a:solidFill>
              <a:latin typeface="Arial"/>
              <a:cs typeface="Arial"/>
            </a:endParaRPr>
          </a:p>
        </p:txBody>
      </p:sp>
      <p:sp>
        <p:nvSpPr>
          <p:cNvPr id="12" name="Text Placeholder 11"/>
          <p:cNvSpPr>
            <a:spLocks noGrp="1"/>
          </p:cNvSpPr>
          <p:nvPr>
            <p:ph type="body" sz="quarter" idx="11" hasCustomPrompt="1"/>
          </p:nvPr>
        </p:nvSpPr>
        <p:spPr>
          <a:xfrm>
            <a:off x="452441" y="4863042"/>
            <a:ext cx="4194175" cy="505354"/>
          </a:xfrm>
          <a:prstGeom prst="rect">
            <a:avLst/>
          </a:prstGeom>
        </p:spPr>
        <p:txBody>
          <a:bodyPr vert="horz"/>
          <a:lstStyle>
            <a:lvl1pPr marL="0" indent="0" algn="l">
              <a:buNone/>
              <a:defRPr sz="2667"/>
            </a:lvl1pPr>
          </a:lstStyle>
          <a:p>
            <a:r>
              <a:rPr lang="en-US" sz="2333" b="0" i="1" dirty="0">
                <a:solidFill>
                  <a:schemeClr val="bg1"/>
                </a:solidFill>
                <a:latin typeface="Arial"/>
                <a:cs typeface="Arial"/>
              </a:rPr>
              <a:t>Click to add text</a:t>
            </a:r>
          </a:p>
        </p:txBody>
      </p:sp>
    </p:spTree>
    <p:extLst>
      <p:ext uri="{BB962C8B-B14F-4D97-AF65-F5344CB8AC3E}">
        <p14:creationId xmlns:p14="http://schemas.microsoft.com/office/powerpoint/2010/main" val="179371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98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a:cs typeface="Arial"/>
              </a:defRPr>
            </a:lvl1pPr>
          </a:lstStyle>
          <a:p>
            <a:r>
              <a:rPr lang="en-GB" dirty="0"/>
              <a:t>Click to edit Master title style</a:t>
            </a:r>
            <a:endParaRPr lang="en-US" dirty="0"/>
          </a:p>
        </p:txBody>
      </p:sp>
      <p:sp>
        <p:nvSpPr>
          <p:cNvPr id="3" name="Content Placeholder 2"/>
          <p:cNvSpPr>
            <a:spLocks noGrp="1"/>
          </p:cNvSpPr>
          <p:nvPr>
            <p:ph idx="1"/>
          </p:nvPr>
        </p:nvSpPr>
        <p:spPr>
          <a:xfrm>
            <a:off x="457200" y="1333501"/>
            <a:ext cx="8229600" cy="362237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668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SUS_Divider.jpg"/>
          <p:cNvPicPr>
            <a:picLocks noChangeAspect="1"/>
          </p:cNvPicPr>
          <p:nvPr userDrawn="1"/>
        </p:nvPicPr>
        <p:blipFill rotWithShape="1">
          <a:blip r:embed="rId2">
            <a:extLst>
              <a:ext uri="{28A0092B-C50C-407E-A947-70E740481C1C}">
                <a14:useLocalDpi xmlns:a14="http://schemas.microsoft.com/office/drawing/2010/main" val="0"/>
              </a:ext>
            </a:extLst>
          </a:blip>
          <a:srcRect b="27037"/>
          <a:stretch/>
        </p:blipFill>
        <p:spPr>
          <a:xfrm>
            <a:off x="0" y="0"/>
            <a:ext cx="9144000" cy="4169833"/>
          </a:xfrm>
          <a:prstGeom prst="rect">
            <a:avLst/>
          </a:prstGeom>
        </p:spPr>
      </p:pic>
      <p:sp>
        <p:nvSpPr>
          <p:cNvPr id="5" name="Text Placeholder 4"/>
          <p:cNvSpPr>
            <a:spLocks noGrp="1"/>
          </p:cNvSpPr>
          <p:nvPr>
            <p:ph type="body" sz="quarter" idx="10" hasCustomPrompt="1"/>
          </p:nvPr>
        </p:nvSpPr>
        <p:spPr>
          <a:xfrm>
            <a:off x="444500" y="4318001"/>
            <a:ext cx="8140700" cy="656167"/>
          </a:xfrm>
        </p:spPr>
        <p:txBody>
          <a:bodyPr/>
          <a:lstStyle>
            <a:lvl1pPr marL="0" indent="0">
              <a:buNone/>
              <a:defRPr baseline="0"/>
            </a:lvl1pPr>
          </a:lstStyle>
          <a:p>
            <a:pPr lvl="0"/>
            <a:r>
              <a:rPr lang="en-GB" dirty="0"/>
              <a:t>Insert Divider Title Here</a:t>
            </a:r>
            <a:endParaRPr lang="en-US" dirty="0"/>
          </a:p>
        </p:txBody>
      </p:sp>
    </p:spTree>
    <p:extLst>
      <p:ext uri="{BB962C8B-B14F-4D97-AF65-F5344CB8AC3E}">
        <p14:creationId xmlns:p14="http://schemas.microsoft.com/office/powerpoint/2010/main" val="196823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6481"/>
          <a:stretch/>
        </p:blipFill>
        <p:spPr>
          <a:xfrm>
            <a:off x="3" y="0"/>
            <a:ext cx="9143999" cy="4201583"/>
          </a:xfrm>
          <a:prstGeom prst="rect">
            <a:avLst/>
          </a:prstGeom>
        </p:spPr>
      </p:pic>
      <p:sp>
        <p:nvSpPr>
          <p:cNvPr id="5" name="Text Placeholder 4"/>
          <p:cNvSpPr>
            <a:spLocks noGrp="1"/>
          </p:cNvSpPr>
          <p:nvPr>
            <p:ph type="body" sz="quarter" idx="10" hasCustomPrompt="1"/>
          </p:nvPr>
        </p:nvSpPr>
        <p:spPr>
          <a:xfrm>
            <a:off x="444500" y="4318001"/>
            <a:ext cx="8140700" cy="656167"/>
          </a:xfrm>
        </p:spPr>
        <p:txBody>
          <a:bodyPr/>
          <a:lstStyle>
            <a:lvl1pPr marL="0" indent="0">
              <a:buNone/>
              <a:defRPr baseline="0"/>
            </a:lvl1pPr>
          </a:lstStyle>
          <a:p>
            <a:pPr lvl="0"/>
            <a:r>
              <a:rPr lang="en-GB" dirty="0"/>
              <a:t>Insert Divider Title Here</a:t>
            </a:r>
            <a:endParaRPr lang="en-US" dirty="0"/>
          </a:p>
        </p:txBody>
      </p:sp>
    </p:spTree>
    <p:extLst>
      <p:ext uri="{BB962C8B-B14F-4D97-AF65-F5344CB8AC3E}">
        <p14:creationId xmlns:p14="http://schemas.microsoft.com/office/powerpoint/2010/main" val="2262189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7408"/>
          <a:stretch/>
        </p:blipFill>
        <p:spPr>
          <a:xfrm>
            <a:off x="3" y="1"/>
            <a:ext cx="9143999" cy="4148667"/>
          </a:xfrm>
          <a:prstGeom prst="rect">
            <a:avLst/>
          </a:prstGeom>
        </p:spPr>
      </p:pic>
      <p:sp>
        <p:nvSpPr>
          <p:cNvPr id="5" name="Text Placeholder 4"/>
          <p:cNvSpPr>
            <a:spLocks noGrp="1"/>
          </p:cNvSpPr>
          <p:nvPr>
            <p:ph type="body" sz="quarter" idx="10" hasCustomPrompt="1"/>
          </p:nvPr>
        </p:nvSpPr>
        <p:spPr>
          <a:xfrm>
            <a:off x="444500" y="4318001"/>
            <a:ext cx="8140700" cy="656167"/>
          </a:xfrm>
        </p:spPr>
        <p:txBody>
          <a:bodyPr/>
          <a:lstStyle>
            <a:lvl1pPr marL="0" indent="0">
              <a:buNone/>
              <a:defRPr baseline="0"/>
            </a:lvl1pPr>
          </a:lstStyle>
          <a:p>
            <a:pPr lvl="0"/>
            <a:r>
              <a:rPr lang="en-GB" dirty="0"/>
              <a:t>Insert Divider Title Here</a:t>
            </a:r>
            <a:endParaRPr lang="en-US" dirty="0"/>
          </a:p>
        </p:txBody>
      </p:sp>
    </p:spTree>
    <p:extLst>
      <p:ext uri="{BB962C8B-B14F-4D97-AF65-F5344CB8AC3E}">
        <p14:creationId xmlns:p14="http://schemas.microsoft.com/office/powerpoint/2010/main" val="283820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Text Placeholder 2"/>
          <p:cNvSpPr>
            <a:spLocks noGrp="1"/>
          </p:cNvSpPr>
          <p:nvPr>
            <p:ph idx="1"/>
          </p:nvPr>
        </p:nvSpPr>
        <p:spPr>
          <a:xfrm>
            <a:off x="457200" y="1333500"/>
            <a:ext cx="8229600" cy="37716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3436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21195193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380970" rtl="0" eaLnBrk="1" latinLnBrk="0" hangingPunct="1">
        <a:spcBef>
          <a:spcPct val="0"/>
        </a:spcBef>
        <a:buNone/>
        <a:defRPr sz="3667" kern="1200">
          <a:solidFill>
            <a:schemeClr val="tx1"/>
          </a:solidFill>
          <a:latin typeface="+mj-lt"/>
          <a:ea typeface="+mj-ea"/>
          <a:cs typeface="+mj-cs"/>
        </a:defRPr>
      </a:lvl1pPr>
    </p:titleStyle>
    <p:bodyStyle>
      <a:lvl1pPr marL="285728" indent="-285728" algn="l" defTabSz="380970" rtl="0" eaLnBrk="1" latinLnBrk="0" hangingPunct="1">
        <a:spcBef>
          <a:spcPct val="20000"/>
        </a:spcBef>
        <a:buFont typeface="Arial"/>
        <a:buChar char="•"/>
        <a:defRPr sz="2667" kern="1200">
          <a:solidFill>
            <a:schemeClr val="tx1"/>
          </a:solidFill>
          <a:latin typeface="+mn-lt"/>
          <a:ea typeface="+mn-ea"/>
          <a:cs typeface="+mn-cs"/>
        </a:defRPr>
      </a:lvl1pPr>
      <a:lvl2pPr marL="619075" indent="-238105" algn="l" defTabSz="380970" rtl="0" eaLnBrk="1" latinLnBrk="0" hangingPunct="1">
        <a:spcBef>
          <a:spcPct val="20000"/>
        </a:spcBef>
        <a:buFont typeface="Arial"/>
        <a:buChar char="–"/>
        <a:defRPr sz="2333" kern="1200">
          <a:solidFill>
            <a:schemeClr val="tx1"/>
          </a:solidFill>
          <a:latin typeface="+mn-lt"/>
          <a:ea typeface="+mn-ea"/>
          <a:cs typeface="+mn-cs"/>
        </a:defRPr>
      </a:lvl2pPr>
      <a:lvl3pPr marL="952424" indent="-190484" algn="l" defTabSz="380970" rtl="0" eaLnBrk="1" latinLnBrk="0" hangingPunct="1">
        <a:spcBef>
          <a:spcPct val="20000"/>
        </a:spcBef>
        <a:buFont typeface="Arial"/>
        <a:buChar char="•"/>
        <a:defRPr sz="2000" kern="1200">
          <a:solidFill>
            <a:schemeClr val="tx1"/>
          </a:solidFill>
          <a:latin typeface="+mn-lt"/>
          <a:ea typeface="+mn-ea"/>
          <a:cs typeface="+mn-cs"/>
        </a:defRPr>
      </a:lvl3pPr>
      <a:lvl4pPr marL="1333393" indent="-190484" algn="l" defTabSz="380970" rtl="0" eaLnBrk="1" latinLnBrk="0" hangingPunct="1">
        <a:spcBef>
          <a:spcPct val="20000"/>
        </a:spcBef>
        <a:buFont typeface="Arial"/>
        <a:buChar char="–"/>
        <a:defRPr sz="1667" kern="1200">
          <a:solidFill>
            <a:schemeClr val="tx1"/>
          </a:solidFill>
          <a:latin typeface="+mn-lt"/>
          <a:ea typeface="+mn-ea"/>
          <a:cs typeface="+mn-cs"/>
        </a:defRPr>
      </a:lvl4pPr>
      <a:lvl5pPr marL="1714362" indent="-190484" algn="l" defTabSz="380970" rtl="0" eaLnBrk="1" latinLnBrk="0" hangingPunct="1">
        <a:spcBef>
          <a:spcPct val="20000"/>
        </a:spcBef>
        <a:buFont typeface="Arial"/>
        <a:buChar char="»"/>
        <a:defRPr sz="1667" kern="1200">
          <a:solidFill>
            <a:schemeClr val="tx1"/>
          </a:solidFill>
          <a:latin typeface="+mn-lt"/>
          <a:ea typeface="+mn-ea"/>
          <a:cs typeface="+mn-cs"/>
        </a:defRPr>
      </a:lvl5pPr>
      <a:lvl6pPr marL="2095332" indent="-190484" algn="l" defTabSz="380970" rtl="0" eaLnBrk="1" latinLnBrk="0" hangingPunct="1">
        <a:spcBef>
          <a:spcPct val="20000"/>
        </a:spcBef>
        <a:buFont typeface="Arial"/>
        <a:buChar char="•"/>
        <a:defRPr sz="1667" kern="1200">
          <a:solidFill>
            <a:schemeClr val="tx1"/>
          </a:solidFill>
          <a:latin typeface="+mn-lt"/>
          <a:ea typeface="+mn-ea"/>
          <a:cs typeface="+mn-cs"/>
        </a:defRPr>
      </a:lvl6pPr>
      <a:lvl7pPr marL="2476302" indent="-190484" algn="l" defTabSz="380970" rtl="0" eaLnBrk="1" latinLnBrk="0" hangingPunct="1">
        <a:spcBef>
          <a:spcPct val="20000"/>
        </a:spcBef>
        <a:buFont typeface="Arial"/>
        <a:buChar char="•"/>
        <a:defRPr sz="1667" kern="1200">
          <a:solidFill>
            <a:schemeClr val="tx1"/>
          </a:solidFill>
          <a:latin typeface="+mn-lt"/>
          <a:ea typeface="+mn-ea"/>
          <a:cs typeface="+mn-cs"/>
        </a:defRPr>
      </a:lvl7pPr>
      <a:lvl8pPr marL="2857272" indent="-190484" algn="l" defTabSz="380970" rtl="0" eaLnBrk="1" latinLnBrk="0" hangingPunct="1">
        <a:spcBef>
          <a:spcPct val="20000"/>
        </a:spcBef>
        <a:buFont typeface="Arial"/>
        <a:buChar char="•"/>
        <a:defRPr sz="1667" kern="1200">
          <a:solidFill>
            <a:schemeClr val="tx1"/>
          </a:solidFill>
          <a:latin typeface="+mn-lt"/>
          <a:ea typeface="+mn-ea"/>
          <a:cs typeface="+mn-cs"/>
        </a:defRPr>
      </a:lvl8pPr>
      <a:lvl9pPr marL="3238240" indent="-190484" algn="l" defTabSz="380970"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70" rtl="0" eaLnBrk="1" latinLnBrk="0" hangingPunct="1">
        <a:defRPr sz="1500" kern="1200">
          <a:solidFill>
            <a:schemeClr val="tx1"/>
          </a:solidFill>
          <a:latin typeface="+mn-lt"/>
          <a:ea typeface="+mn-ea"/>
          <a:cs typeface="+mn-cs"/>
        </a:defRPr>
      </a:lvl1pPr>
      <a:lvl2pPr marL="380970" algn="l" defTabSz="380970" rtl="0" eaLnBrk="1" latinLnBrk="0" hangingPunct="1">
        <a:defRPr sz="1500" kern="1200">
          <a:solidFill>
            <a:schemeClr val="tx1"/>
          </a:solidFill>
          <a:latin typeface="+mn-lt"/>
          <a:ea typeface="+mn-ea"/>
          <a:cs typeface="+mn-cs"/>
        </a:defRPr>
      </a:lvl2pPr>
      <a:lvl3pPr marL="761940" algn="l" defTabSz="380970" rtl="0" eaLnBrk="1" latinLnBrk="0" hangingPunct="1">
        <a:defRPr sz="1500" kern="1200">
          <a:solidFill>
            <a:schemeClr val="tx1"/>
          </a:solidFill>
          <a:latin typeface="+mn-lt"/>
          <a:ea typeface="+mn-ea"/>
          <a:cs typeface="+mn-cs"/>
        </a:defRPr>
      </a:lvl3pPr>
      <a:lvl4pPr marL="1142908" algn="l" defTabSz="380970" rtl="0" eaLnBrk="1" latinLnBrk="0" hangingPunct="1">
        <a:defRPr sz="1500" kern="1200">
          <a:solidFill>
            <a:schemeClr val="tx1"/>
          </a:solidFill>
          <a:latin typeface="+mn-lt"/>
          <a:ea typeface="+mn-ea"/>
          <a:cs typeface="+mn-cs"/>
        </a:defRPr>
      </a:lvl4pPr>
      <a:lvl5pPr marL="1523878" algn="l" defTabSz="380970" rtl="0" eaLnBrk="1" latinLnBrk="0" hangingPunct="1">
        <a:defRPr sz="1500" kern="1200">
          <a:solidFill>
            <a:schemeClr val="tx1"/>
          </a:solidFill>
          <a:latin typeface="+mn-lt"/>
          <a:ea typeface="+mn-ea"/>
          <a:cs typeface="+mn-cs"/>
        </a:defRPr>
      </a:lvl5pPr>
      <a:lvl6pPr marL="1904848" algn="l" defTabSz="380970" rtl="0" eaLnBrk="1" latinLnBrk="0" hangingPunct="1">
        <a:defRPr sz="1500" kern="1200">
          <a:solidFill>
            <a:schemeClr val="tx1"/>
          </a:solidFill>
          <a:latin typeface="+mn-lt"/>
          <a:ea typeface="+mn-ea"/>
          <a:cs typeface="+mn-cs"/>
        </a:defRPr>
      </a:lvl6pPr>
      <a:lvl7pPr marL="2285818" algn="l" defTabSz="380970" rtl="0" eaLnBrk="1" latinLnBrk="0" hangingPunct="1">
        <a:defRPr sz="1500" kern="1200">
          <a:solidFill>
            <a:schemeClr val="tx1"/>
          </a:solidFill>
          <a:latin typeface="+mn-lt"/>
          <a:ea typeface="+mn-ea"/>
          <a:cs typeface="+mn-cs"/>
        </a:defRPr>
      </a:lvl7pPr>
      <a:lvl8pPr marL="2666787" algn="l" defTabSz="380970" rtl="0" eaLnBrk="1" latinLnBrk="0" hangingPunct="1">
        <a:defRPr sz="1500" kern="1200">
          <a:solidFill>
            <a:schemeClr val="tx1"/>
          </a:solidFill>
          <a:latin typeface="+mn-lt"/>
          <a:ea typeface="+mn-ea"/>
          <a:cs typeface="+mn-cs"/>
        </a:defRPr>
      </a:lvl8pPr>
      <a:lvl9pPr marL="3047756" algn="l" defTabSz="380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85797"/>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380970" rtl="0" eaLnBrk="1" latinLnBrk="0" hangingPunct="1">
        <a:spcBef>
          <a:spcPct val="0"/>
        </a:spcBef>
        <a:buNone/>
        <a:defRPr sz="3667" kern="1200">
          <a:solidFill>
            <a:schemeClr val="tx1"/>
          </a:solidFill>
          <a:latin typeface="+mj-lt"/>
          <a:ea typeface="+mj-ea"/>
          <a:cs typeface="+mj-cs"/>
        </a:defRPr>
      </a:lvl1pPr>
    </p:titleStyle>
    <p:bodyStyle>
      <a:lvl1pPr marL="285728" indent="-285728" algn="l" defTabSz="380970" rtl="0" eaLnBrk="1" latinLnBrk="0" hangingPunct="1">
        <a:spcBef>
          <a:spcPct val="20000"/>
        </a:spcBef>
        <a:buFont typeface="Arial"/>
        <a:buChar char="•"/>
        <a:defRPr sz="2667" kern="1200">
          <a:solidFill>
            <a:schemeClr val="tx1"/>
          </a:solidFill>
          <a:latin typeface="+mn-lt"/>
          <a:ea typeface="+mn-ea"/>
          <a:cs typeface="+mn-cs"/>
        </a:defRPr>
      </a:lvl1pPr>
      <a:lvl2pPr marL="619075" indent="-238105" algn="l" defTabSz="380970" rtl="0" eaLnBrk="1" latinLnBrk="0" hangingPunct="1">
        <a:spcBef>
          <a:spcPct val="20000"/>
        </a:spcBef>
        <a:buFont typeface="Arial"/>
        <a:buChar char="–"/>
        <a:defRPr sz="2333" kern="1200">
          <a:solidFill>
            <a:schemeClr val="tx1"/>
          </a:solidFill>
          <a:latin typeface="+mn-lt"/>
          <a:ea typeface="+mn-ea"/>
          <a:cs typeface="+mn-cs"/>
        </a:defRPr>
      </a:lvl2pPr>
      <a:lvl3pPr marL="952424" indent="-190484" algn="l" defTabSz="380970" rtl="0" eaLnBrk="1" latinLnBrk="0" hangingPunct="1">
        <a:spcBef>
          <a:spcPct val="20000"/>
        </a:spcBef>
        <a:buFont typeface="Arial"/>
        <a:buChar char="•"/>
        <a:defRPr sz="2000" kern="1200">
          <a:solidFill>
            <a:schemeClr val="tx1"/>
          </a:solidFill>
          <a:latin typeface="+mn-lt"/>
          <a:ea typeface="+mn-ea"/>
          <a:cs typeface="+mn-cs"/>
        </a:defRPr>
      </a:lvl3pPr>
      <a:lvl4pPr marL="1333393" indent="-190484" algn="l" defTabSz="380970" rtl="0" eaLnBrk="1" latinLnBrk="0" hangingPunct="1">
        <a:spcBef>
          <a:spcPct val="20000"/>
        </a:spcBef>
        <a:buFont typeface="Arial"/>
        <a:buChar char="–"/>
        <a:defRPr sz="1667" kern="1200">
          <a:solidFill>
            <a:schemeClr val="tx1"/>
          </a:solidFill>
          <a:latin typeface="+mn-lt"/>
          <a:ea typeface="+mn-ea"/>
          <a:cs typeface="+mn-cs"/>
        </a:defRPr>
      </a:lvl4pPr>
      <a:lvl5pPr marL="1714362" indent="-190484" algn="l" defTabSz="380970" rtl="0" eaLnBrk="1" latinLnBrk="0" hangingPunct="1">
        <a:spcBef>
          <a:spcPct val="20000"/>
        </a:spcBef>
        <a:buFont typeface="Arial"/>
        <a:buChar char="»"/>
        <a:defRPr sz="1667" kern="1200">
          <a:solidFill>
            <a:schemeClr val="tx1"/>
          </a:solidFill>
          <a:latin typeface="+mn-lt"/>
          <a:ea typeface="+mn-ea"/>
          <a:cs typeface="+mn-cs"/>
        </a:defRPr>
      </a:lvl5pPr>
      <a:lvl6pPr marL="2095332" indent="-190484" algn="l" defTabSz="380970" rtl="0" eaLnBrk="1" latinLnBrk="0" hangingPunct="1">
        <a:spcBef>
          <a:spcPct val="20000"/>
        </a:spcBef>
        <a:buFont typeface="Arial"/>
        <a:buChar char="•"/>
        <a:defRPr sz="1667" kern="1200">
          <a:solidFill>
            <a:schemeClr val="tx1"/>
          </a:solidFill>
          <a:latin typeface="+mn-lt"/>
          <a:ea typeface="+mn-ea"/>
          <a:cs typeface="+mn-cs"/>
        </a:defRPr>
      </a:lvl6pPr>
      <a:lvl7pPr marL="2476302" indent="-190484" algn="l" defTabSz="380970" rtl="0" eaLnBrk="1" latinLnBrk="0" hangingPunct="1">
        <a:spcBef>
          <a:spcPct val="20000"/>
        </a:spcBef>
        <a:buFont typeface="Arial"/>
        <a:buChar char="•"/>
        <a:defRPr sz="1667" kern="1200">
          <a:solidFill>
            <a:schemeClr val="tx1"/>
          </a:solidFill>
          <a:latin typeface="+mn-lt"/>
          <a:ea typeface="+mn-ea"/>
          <a:cs typeface="+mn-cs"/>
        </a:defRPr>
      </a:lvl7pPr>
      <a:lvl8pPr marL="2857272" indent="-190484" algn="l" defTabSz="380970" rtl="0" eaLnBrk="1" latinLnBrk="0" hangingPunct="1">
        <a:spcBef>
          <a:spcPct val="20000"/>
        </a:spcBef>
        <a:buFont typeface="Arial"/>
        <a:buChar char="•"/>
        <a:defRPr sz="1667" kern="1200">
          <a:solidFill>
            <a:schemeClr val="tx1"/>
          </a:solidFill>
          <a:latin typeface="+mn-lt"/>
          <a:ea typeface="+mn-ea"/>
          <a:cs typeface="+mn-cs"/>
        </a:defRPr>
      </a:lvl8pPr>
      <a:lvl9pPr marL="3238240" indent="-190484" algn="l" defTabSz="380970"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70" rtl="0" eaLnBrk="1" latinLnBrk="0" hangingPunct="1">
        <a:defRPr sz="1500" kern="1200">
          <a:solidFill>
            <a:schemeClr val="tx1"/>
          </a:solidFill>
          <a:latin typeface="+mn-lt"/>
          <a:ea typeface="+mn-ea"/>
          <a:cs typeface="+mn-cs"/>
        </a:defRPr>
      </a:lvl1pPr>
      <a:lvl2pPr marL="380970" algn="l" defTabSz="380970" rtl="0" eaLnBrk="1" latinLnBrk="0" hangingPunct="1">
        <a:defRPr sz="1500" kern="1200">
          <a:solidFill>
            <a:schemeClr val="tx1"/>
          </a:solidFill>
          <a:latin typeface="+mn-lt"/>
          <a:ea typeface="+mn-ea"/>
          <a:cs typeface="+mn-cs"/>
        </a:defRPr>
      </a:lvl2pPr>
      <a:lvl3pPr marL="761940" algn="l" defTabSz="380970" rtl="0" eaLnBrk="1" latinLnBrk="0" hangingPunct="1">
        <a:defRPr sz="1500" kern="1200">
          <a:solidFill>
            <a:schemeClr val="tx1"/>
          </a:solidFill>
          <a:latin typeface="+mn-lt"/>
          <a:ea typeface="+mn-ea"/>
          <a:cs typeface="+mn-cs"/>
        </a:defRPr>
      </a:lvl3pPr>
      <a:lvl4pPr marL="1142908" algn="l" defTabSz="380970" rtl="0" eaLnBrk="1" latinLnBrk="0" hangingPunct="1">
        <a:defRPr sz="1500" kern="1200">
          <a:solidFill>
            <a:schemeClr val="tx1"/>
          </a:solidFill>
          <a:latin typeface="+mn-lt"/>
          <a:ea typeface="+mn-ea"/>
          <a:cs typeface="+mn-cs"/>
        </a:defRPr>
      </a:lvl4pPr>
      <a:lvl5pPr marL="1523878" algn="l" defTabSz="380970" rtl="0" eaLnBrk="1" latinLnBrk="0" hangingPunct="1">
        <a:defRPr sz="1500" kern="1200">
          <a:solidFill>
            <a:schemeClr val="tx1"/>
          </a:solidFill>
          <a:latin typeface="+mn-lt"/>
          <a:ea typeface="+mn-ea"/>
          <a:cs typeface="+mn-cs"/>
        </a:defRPr>
      </a:lvl5pPr>
      <a:lvl6pPr marL="1904848" algn="l" defTabSz="380970" rtl="0" eaLnBrk="1" latinLnBrk="0" hangingPunct="1">
        <a:defRPr sz="1500" kern="1200">
          <a:solidFill>
            <a:schemeClr val="tx1"/>
          </a:solidFill>
          <a:latin typeface="+mn-lt"/>
          <a:ea typeface="+mn-ea"/>
          <a:cs typeface="+mn-cs"/>
        </a:defRPr>
      </a:lvl6pPr>
      <a:lvl7pPr marL="2285818" algn="l" defTabSz="380970" rtl="0" eaLnBrk="1" latinLnBrk="0" hangingPunct="1">
        <a:defRPr sz="1500" kern="1200">
          <a:solidFill>
            <a:schemeClr val="tx1"/>
          </a:solidFill>
          <a:latin typeface="+mn-lt"/>
          <a:ea typeface="+mn-ea"/>
          <a:cs typeface="+mn-cs"/>
        </a:defRPr>
      </a:lvl7pPr>
      <a:lvl8pPr marL="2666787" algn="l" defTabSz="380970" rtl="0" eaLnBrk="1" latinLnBrk="0" hangingPunct="1">
        <a:defRPr sz="1500" kern="1200">
          <a:solidFill>
            <a:schemeClr val="tx1"/>
          </a:solidFill>
          <a:latin typeface="+mn-lt"/>
          <a:ea typeface="+mn-ea"/>
          <a:cs typeface="+mn-cs"/>
        </a:defRPr>
      </a:lvl8pPr>
      <a:lvl9pPr marL="3047756" algn="l" defTabSz="380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333502"/>
            <a:ext cx="8229600" cy="363916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SIMS-CORPORATE-CMYK.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0" y="5105137"/>
            <a:ext cx="1137770" cy="441077"/>
          </a:xfrm>
          <a:prstGeom prst="rect">
            <a:avLst/>
          </a:prstGeom>
        </p:spPr>
      </p:pic>
      <p:sp>
        <p:nvSpPr>
          <p:cNvPr id="9" name="TextBox 8"/>
          <p:cNvSpPr txBox="1"/>
          <p:nvPr userDrawn="1"/>
        </p:nvSpPr>
        <p:spPr>
          <a:xfrm>
            <a:off x="6329354" y="5239332"/>
            <a:ext cx="2914266" cy="271934"/>
          </a:xfrm>
          <a:prstGeom prst="rect">
            <a:avLst/>
          </a:prstGeom>
          <a:noFill/>
        </p:spPr>
        <p:txBody>
          <a:bodyPr wrap="square" rtlCol="0">
            <a:spAutoFit/>
          </a:bodyPr>
          <a:lstStyle/>
          <a:p>
            <a:r>
              <a:rPr lang="en-US" sz="1167" b="1" dirty="0">
                <a:solidFill>
                  <a:srgbClr val="145292"/>
                </a:solidFill>
                <a:latin typeface="Arial"/>
                <a:cs typeface="Arial"/>
              </a:rPr>
              <a:t>SIMS</a:t>
            </a:r>
            <a:r>
              <a:rPr lang="en-US" sz="1167" dirty="0">
                <a:solidFill>
                  <a:srgbClr val="145292"/>
                </a:solidFill>
                <a:latin typeface="Arial"/>
                <a:cs typeface="Arial"/>
              </a:rPr>
              <a:t> Support Unit Seminars</a:t>
            </a:r>
          </a:p>
        </p:txBody>
      </p:sp>
    </p:spTree>
    <p:extLst>
      <p:ext uri="{BB962C8B-B14F-4D97-AF65-F5344CB8AC3E}">
        <p14:creationId xmlns:p14="http://schemas.microsoft.com/office/powerpoint/2010/main" val="1799847571"/>
      </p:ext>
    </p:extLst>
  </p:cSld>
  <p:clrMap bg1="lt1" tx1="dk1" bg2="lt2" tx2="dk2" accent1="accent1" accent2="accent2" accent3="accent3" accent4="accent4" accent5="accent5" accent6="accent6" hlink="hlink" folHlink="folHlink"/>
  <p:sldLayoutIdLst>
    <p:sldLayoutId id="2147483652" r:id="rId1"/>
    <p:sldLayoutId id="2147483656" r:id="rId2"/>
    <p:sldLayoutId id="2147483657" r:id="rId3"/>
    <p:sldLayoutId id="2147483658" r:id="rId4"/>
  </p:sldLayoutIdLst>
  <p:txStyles>
    <p:titleStyle>
      <a:lvl1pPr algn="l" defTabSz="380970" rtl="0" eaLnBrk="1" latinLnBrk="0" hangingPunct="1">
        <a:spcBef>
          <a:spcPct val="0"/>
        </a:spcBef>
        <a:buNone/>
        <a:defRPr sz="3667" kern="1200">
          <a:solidFill>
            <a:schemeClr val="tx1"/>
          </a:solidFill>
          <a:latin typeface="Arial"/>
          <a:ea typeface="+mj-ea"/>
          <a:cs typeface="Arial"/>
        </a:defRPr>
      </a:lvl1pPr>
    </p:titleStyle>
    <p:bodyStyle>
      <a:lvl1pPr marL="285728" indent="-285728" algn="l" defTabSz="380970" rtl="0" eaLnBrk="1" latinLnBrk="0" hangingPunct="1">
        <a:spcBef>
          <a:spcPct val="20000"/>
        </a:spcBef>
        <a:buFont typeface="Arial"/>
        <a:buChar char="•"/>
        <a:defRPr sz="2667" kern="1200">
          <a:solidFill>
            <a:schemeClr val="tx1"/>
          </a:solidFill>
          <a:latin typeface="Arial"/>
          <a:ea typeface="+mn-ea"/>
          <a:cs typeface="Arial"/>
        </a:defRPr>
      </a:lvl1pPr>
      <a:lvl2pPr marL="619075" indent="-238105" algn="l" defTabSz="380970" rtl="0" eaLnBrk="1" latinLnBrk="0" hangingPunct="1">
        <a:spcBef>
          <a:spcPct val="20000"/>
        </a:spcBef>
        <a:buFont typeface="Arial"/>
        <a:buChar char="–"/>
        <a:defRPr sz="2333" kern="1200">
          <a:solidFill>
            <a:schemeClr val="tx1"/>
          </a:solidFill>
          <a:latin typeface="Arial"/>
          <a:ea typeface="+mn-ea"/>
          <a:cs typeface="Arial"/>
        </a:defRPr>
      </a:lvl2pPr>
      <a:lvl3pPr marL="952424" indent="-190484" algn="l" defTabSz="380970" rtl="0" eaLnBrk="1" latinLnBrk="0" hangingPunct="1">
        <a:spcBef>
          <a:spcPct val="20000"/>
        </a:spcBef>
        <a:buFont typeface="Arial"/>
        <a:buChar char="•"/>
        <a:defRPr sz="2000" kern="1200">
          <a:solidFill>
            <a:schemeClr val="tx1"/>
          </a:solidFill>
          <a:latin typeface="Arial"/>
          <a:ea typeface="+mn-ea"/>
          <a:cs typeface="Arial"/>
        </a:defRPr>
      </a:lvl3pPr>
      <a:lvl4pPr marL="1333393" indent="-190484" algn="l" defTabSz="380970" rtl="0" eaLnBrk="1" latinLnBrk="0" hangingPunct="1">
        <a:spcBef>
          <a:spcPct val="20000"/>
        </a:spcBef>
        <a:buFont typeface="Arial"/>
        <a:buChar char="–"/>
        <a:defRPr sz="1667" kern="1200">
          <a:solidFill>
            <a:schemeClr val="tx1"/>
          </a:solidFill>
          <a:latin typeface="Arial"/>
          <a:ea typeface="+mn-ea"/>
          <a:cs typeface="Arial"/>
        </a:defRPr>
      </a:lvl4pPr>
      <a:lvl5pPr marL="1714362" indent="-190484" algn="l" defTabSz="380970" rtl="0" eaLnBrk="1" latinLnBrk="0" hangingPunct="1">
        <a:spcBef>
          <a:spcPct val="20000"/>
        </a:spcBef>
        <a:buFont typeface="Arial"/>
        <a:buChar char="»"/>
        <a:defRPr sz="1667" kern="1200">
          <a:solidFill>
            <a:schemeClr val="tx1"/>
          </a:solidFill>
          <a:latin typeface="Arial"/>
          <a:ea typeface="+mn-ea"/>
          <a:cs typeface="Arial"/>
        </a:defRPr>
      </a:lvl5pPr>
      <a:lvl6pPr marL="2095332" indent="-190484" algn="l" defTabSz="380970" rtl="0" eaLnBrk="1" latinLnBrk="0" hangingPunct="1">
        <a:spcBef>
          <a:spcPct val="20000"/>
        </a:spcBef>
        <a:buFont typeface="Arial"/>
        <a:buChar char="•"/>
        <a:defRPr sz="1667" kern="1200">
          <a:solidFill>
            <a:schemeClr val="tx1"/>
          </a:solidFill>
          <a:latin typeface="+mn-lt"/>
          <a:ea typeface="+mn-ea"/>
          <a:cs typeface="+mn-cs"/>
        </a:defRPr>
      </a:lvl6pPr>
      <a:lvl7pPr marL="2476302" indent="-190484" algn="l" defTabSz="380970" rtl="0" eaLnBrk="1" latinLnBrk="0" hangingPunct="1">
        <a:spcBef>
          <a:spcPct val="20000"/>
        </a:spcBef>
        <a:buFont typeface="Arial"/>
        <a:buChar char="•"/>
        <a:defRPr sz="1667" kern="1200">
          <a:solidFill>
            <a:schemeClr val="tx1"/>
          </a:solidFill>
          <a:latin typeface="+mn-lt"/>
          <a:ea typeface="+mn-ea"/>
          <a:cs typeface="+mn-cs"/>
        </a:defRPr>
      </a:lvl7pPr>
      <a:lvl8pPr marL="2857272" indent="-190484" algn="l" defTabSz="380970" rtl="0" eaLnBrk="1" latinLnBrk="0" hangingPunct="1">
        <a:spcBef>
          <a:spcPct val="20000"/>
        </a:spcBef>
        <a:buFont typeface="Arial"/>
        <a:buChar char="•"/>
        <a:defRPr sz="1667" kern="1200">
          <a:solidFill>
            <a:schemeClr val="tx1"/>
          </a:solidFill>
          <a:latin typeface="+mn-lt"/>
          <a:ea typeface="+mn-ea"/>
          <a:cs typeface="+mn-cs"/>
        </a:defRPr>
      </a:lvl8pPr>
      <a:lvl9pPr marL="3238240" indent="-190484" algn="l" defTabSz="380970"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70" rtl="0" eaLnBrk="1" latinLnBrk="0" hangingPunct="1">
        <a:defRPr sz="1500" kern="1200">
          <a:solidFill>
            <a:schemeClr val="tx1"/>
          </a:solidFill>
          <a:latin typeface="+mn-lt"/>
          <a:ea typeface="+mn-ea"/>
          <a:cs typeface="+mn-cs"/>
        </a:defRPr>
      </a:lvl1pPr>
      <a:lvl2pPr marL="380970" algn="l" defTabSz="380970" rtl="0" eaLnBrk="1" latinLnBrk="0" hangingPunct="1">
        <a:defRPr sz="1500" kern="1200">
          <a:solidFill>
            <a:schemeClr val="tx1"/>
          </a:solidFill>
          <a:latin typeface="+mn-lt"/>
          <a:ea typeface="+mn-ea"/>
          <a:cs typeface="+mn-cs"/>
        </a:defRPr>
      </a:lvl2pPr>
      <a:lvl3pPr marL="761940" algn="l" defTabSz="380970" rtl="0" eaLnBrk="1" latinLnBrk="0" hangingPunct="1">
        <a:defRPr sz="1500" kern="1200">
          <a:solidFill>
            <a:schemeClr val="tx1"/>
          </a:solidFill>
          <a:latin typeface="+mn-lt"/>
          <a:ea typeface="+mn-ea"/>
          <a:cs typeface="+mn-cs"/>
        </a:defRPr>
      </a:lvl3pPr>
      <a:lvl4pPr marL="1142908" algn="l" defTabSz="380970" rtl="0" eaLnBrk="1" latinLnBrk="0" hangingPunct="1">
        <a:defRPr sz="1500" kern="1200">
          <a:solidFill>
            <a:schemeClr val="tx1"/>
          </a:solidFill>
          <a:latin typeface="+mn-lt"/>
          <a:ea typeface="+mn-ea"/>
          <a:cs typeface="+mn-cs"/>
        </a:defRPr>
      </a:lvl4pPr>
      <a:lvl5pPr marL="1523878" algn="l" defTabSz="380970" rtl="0" eaLnBrk="1" latinLnBrk="0" hangingPunct="1">
        <a:defRPr sz="1500" kern="1200">
          <a:solidFill>
            <a:schemeClr val="tx1"/>
          </a:solidFill>
          <a:latin typeface="+mn-lt"/>
          <a:ea typeface="+mn-ea"/>
          <a:cs typeface="+mn-cs"/>
        </a:defRPr>
      </a:lvl5pPr>
      <a:lvl6pPr marL="1904848" algn="l" defTabSz="380970" rtl="0" eaLnBrk="1" latinLnBrk="0" hangingPunct="1">
        <a:defRPr sz="1500" kern="1200">
          <a:solidFill>
            <a:schemeClr val="tx1"/>
          </a:solidFill>
          <a:latin typeface="+mn-lt"/>
          <a:ea typeface="+mn-ea"/>
          <a:cs typeface="+mn-cs"/>
        </a:defRPr>
      </a:lvl6pPr>
      <a:lvl7pPr marL="2285818" algn="l" defTabSz="380970" rtl="0" eaLnBrk="1" latinLnBrk="0" hangingPunct="1">
        <a:defRPr sz="1500" kern="1200">
          <a:solidFill>
            <a:schemeClr val="tx1"/>
          </a:solidFill>
          <a:latin typeface="+mn-lt"/>
          <a:ea typeface="+mn-ea"/>
          <a:cs typeface="+mn-cs"/>
        </a:defRPr>
      </a:lvl7pPr>
      <a:lvl8pPr marL="2666787" algn="l" defTabSz="380970" rtl="0" eaLnBrk="1" latinLnBrk="0" hangingPunct="1">
        <a:defRPr sz="1500" kern="1200">
          <a:solidFill>
            <a:schemeClr val="tx1"/>
          </a:solidFill>
          <a:latin typeface="+mn-lt"/>
          <a:ea typeface="+mn-ea"/>
          <a:cs typeface="+mn-cs"/>
        </a:defRPr>
      </a:lvl8pPr>
      <a:lvl9pPr marL="3047756" algn="l" defTabSz="380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p:cNvSpPr txBox="1"/>
          <p:nvPr userDrawn="1"/>
        </p:nvSpPr>
        <p:spPr>
          <a:xfrm>
            <a:off x="6329354" y="5239332"/>
            <a:ext cx="2914266" cy="271934"/>
          </a:xfrm>
          <a:prstGeom prst="rect">
            <a:avLst/>
          </a:prstGeom>
          <a:noFill/>
        </p:spPr>
        <p:txBody>
          <a:bodyPr wrap="square" rtlCol="0">
            <a:spAutoFit/>
          </a:bodyPr>
          <a:lstStyle/>
          <a:p>
            <a:r>
              <a:rPr lang="en-US" sz="1167" b="1" dirty="0">
                <a:solidFill>
                  <a:srgbClr val="B6191F"/>
                </a:solidFill>
                <a:latin typeface="Arial"/>
                <a:cs typeface="Arial"/>
              </a:rPr>
              <a:t>SIMS</a:t>
            </a:r>
            <a:r>
              <a:rPr lang="en-US" sz="1167" dirty="0">
                <a:solidFill>
                  <a:srgbClr val="B6191F"/>
                </a:solidFill>
                <a:latin typeface="Arial"/>
                <a:cs typeface="Arial"/>
              </a:rPr>
              <a:t> Support Unit Seminars</a:t>
            </a:r>
          </a:p>
        </p:txBody>
      </p:sp>
      <p:pic>
        <p:nvPicPr>
          <p:cNvPr id="2" name="Picture 1" descr="SIMS_PRIMARY_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323" y="5105137"/>
            <a:ext cx="694586" cy="512671"/>
          </a:xfrm>
          <a:prstGeom prst="rect">
            <a:avLst/>
          </a:prstGeom>
        </p:spPr>
      </p:pic>
    </p:spTree>
    <p:extLst>
      <p:ext uri="{BB962C8B-B14F-4D97-AF65-F5344CB8AC3E}">
        <p14:creationId xmlns:p14="http://schemas.microsoft.com/office/powerpoint/2010/main" val="895276004"/>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380970" rtl="0" eaLnBrk="1" latinLnBrk="0" hangingPunct="1">
        <a:spcBef>
          <a:spcPct val="0"/>
        </a:spcBef>
        <a:buNone/>
        <a:defRPr sz="3667" kern="1200">
          <a:solidFill>
            <a:schemeClr val="tx1"/>
          </a:solidFill>
          <a:latin typeface="+mj-lt"/>
          <a:ea typeface="+mj-ea"/>
          <a:cs typeface="+mj-cs"/>
        </a:defRPr>
      </a:lvl1pPr>
    </p:titleStyle>
    <p:bodyStyle>
      <a:lvl1pPr marL="285728" indent="-285728" algn="l" defTabSz="380970" rtl="0" eaLnBrk="1" latinLnBrk="0" hangingPunct="1">
        <a:spcBef>
          <a:spcPct val="20000"/>
        </a:spcBef>
        <a:buFont typeface="Arial"/>
        <a:buChar char="•"/>
        <a:defRPr sz="2667" kern="1200">
          <a:solidFill>
            <a:schemeClr val="tx1"/>
          </a:solidFill>
          <a:latin typeface="+mn-lt"/>
          <a:ea typeface="+mn-ea"/>
          <a:cs typeface="+mn-cs"/>
        </a:defRPr>
      </a:lvl1pPr>
      <a:lvl2pPr marL="619075" indent="-238105" algn="l" defTabSz="380970" rtl="0" eaLnBrk="1" latinLnBrk="0" hangingPunct="1">
        <a:spcBef>
          <a:spcPct val="20000"/>
        </a:spcBef>
        <a:buFont typeface="Arial"/>
        <a:buChar char="–"/>
        <a:defRPr sz="2333" kern="1200">
          <a:solidFill>
            <a:schemeClr val="tx1"/>
          </a:solidFill>
          <a:latin typeface="+mn-lt"/>
          <a:ea typeface="+mn-ea"/>
          <a:cs typeface="+mn-cs"/>
        </a:defRPr>
      </a:lvl2pPr>
      <a:lvl3pPr marL="952424" indent="-190484" algn="l" defTabSz="380970" rtl="0" eaLnBrk="1" latinLnBrk="0" hangingPunct="1">
        <a:spcBef>
          <a:spcPct val="20000"/>
        </a:spcBef>
        <a:buFont typeface="Arial"/>
        <a:buChar char="•"/>
        <a:defRPr sz="2000" kern="1200">
          <a:solidFill>
            <a:schemeClr val="tx1"/>
          </a:solidFill>
          <a:latin typeface="+mn-lt"/>
          <a:ea typeface="+mn-ea"/>
          <a:cs typeface="+mn-cs"/>
        </a:defRPr>
      </a:lvl3pPr>
      <a:lvl4pPr marL="1333393" indent="-190484" algn="l" defTabSz="380970" rtl="0" eaLnBrk="1" latinLnBrk="0" hangingPunct="1">
        <a:spcBef>
          <a:spcPct val="20000"/>
        </a:spcBef>
        <a:buFont typeface="Arial"/>
        <a:buChar char="–"/>
        <a:defRPr sz="1667" kern="1200">
          <a:solidFill>
            <a:schemeClr val="tx1"/>
          </a:solidFill>
          <a:latin typeface="+mn-lt"/>
          <a:ea typeface="+mn-ea"/>
          <a:cs typeface="+mn-cs"/>
        </a:defRPr>
      </a:lvl4pPr>
      <a:lvl5pPr marL="1714362" indent="-190484" algn="l" defTabSz="380970" rtl="0" eaLnBrk="1" latinLnBrk="0" hangingPunct="1">
        <a:spcBef>
          <a:spcPct val="20000"/>
        </a:spcBef>
        <a:buFont typeface="Arial"/>
        <a:buChar char="»"/>
        <a:defRPr sz="1667" kern="1200">
          <a:solidFill>
            <a:schemeClr val="tx1"/>
          </a:solidFill>
          <a:latin typeface="+mn-lt"/>
          <a:ea typeface="+mn-ea"/>
          <a:cs typeface="+mn-cs"/>
        </a:defRPr>
      </a:lvl5pPr>
      <a:lvl6pPr marL="2095332" indent="-190484" algn="l" defTabSz="380970" rtl="0" eaLnBrk="1" latinLnBrk="0" hangingPunct="1">
        <a:spcBef>
          <a:spcPct val="20000"/>
        </a:spcBef>
        <a:buFont typeface="Arial"/>
        <a:buChar char="•"/>
        <a:defRPr sz="1667" kern="1200">
          <a:solidFill>
            <a:schemeClr val="tx1"/>
          </a:solidFill>
          <a:latin typeface="+mn-lt"/>
          <a:ea typeface="+mn-ea"/>
          <a:cs typeface="+mn-cs"/>
        </a:defRPr>
      </a:lvl6pPr>
      <a:lvl7pPr marL="2476302" indent="-190484" algn="l" defTabSz="380970" rtl="0" eaLnBrk="1" latinLnBrk="0" hangingPunct="1">
        <a:spcBef>
          <a:spcPct val="20000"/>
        </a:spcBef>
        <a:buFont typeface="Arial"/>
        <a:buChar char="•"/>
        <a:defRPr sz="1667" kern="1200">
          <a:solidFill>
            <a:schemeClr val="tx1"/>
          </a:solidFill>
          <a:latin typeface="+mn-lt"/>
          <a:ea typeface="+mn-ea"/>
          <a:cs typeface="+mn-cs"/>
        </a:defRPr>
      </a:lvl7pPr>
      <a:lvl8pPr marL="2857272" indent="-190484" algn="l" defTabSz="380970" rtl="0" eaLnBrk="1" latinLnBrk="0" hangingPunct="1">
        <a:spcBef>
          <a:spcPct val="20000"/>
        </a:spcBef>
        <a:buFont typeface="Arial"/>
        <a:buChar char="•"/>
        <a:defRPr sz="1667" kern="1200">
          <a:solidFill>
            <a:schemeClr val="tx1"/>
          </a:solidFill>
          <a:latin typeface="+mn-lt"/>
          <a:ea typeface="+mn-ea"/>
          <a:cs typeface="+mn-cs"/>
        </a:defRPr>
      </a:lvl8pPr>
      <a:lvl9pPr marL="3238240" indent="-190484" algn="l" defTabSz="380970"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70" rtl="0" eaLnBrk="1" latinLnBrk="0" hangingPunct="1">
        <a:defRPr sz="1500" kern="1200">
          <a:solidFill>
            <a:schemeClr val="tx1"/>
          </a:solidFill>
          <a:latin typeface="+mn-lt"/>
          <a:ea typeface="+mn-ea"/>
          <a:cs typeface="+mn-cs"/>
        </a:defRPr>
      </a:lvl1pPr>
      <a:lvl2pPr marL="380970" algn="l" defTabSz="380970" rtl="0" eaLnBrk="1" latinLnBrk="0" hangingPunct="1">
        <a:defRPr sz="1500" kern="1200">
          <a:solidFill>
            <a:schemeClr val="tx1"/>
          </a:solidFill>
          <a:latin typeface="+mn-lt"/>
          <a:ea typeface="+mn-ea"/>
          <a:cs typeface="+mn-cs"/>
        </a:defRPr>
      </a:lvl2pPr>
      <a:lvl3pPr marL="761940" algn="l" defTabSz="380970" rtl="0" eaLnBrk="1" latinLnBrk="0" hangingPunct="1">
        <a:defRPr sz="1500" kern="1200">
          <a:solidFill>
            <a:schemeClr val="tx1"/>
          </a:solidFill>
          <a:latin typeface="+mn-lt"/>
          <a:ea typeface="+mn-ea"/>
          <a:cs typeface="+mn-cs"/>
        </a:defRPr>
      </a:lvl3pPr>
      <a:lvl4pPr marL="1142908" algn="l" defTabSz="380970" rtl="0" eaLnBrk="1" latinLnBrk="0" hangingPunct="1">
        <a:defRPr sz="1500" kern="1200">
          <a:solidFill>
            <a:schemeClr val="tx1"/>
          </a:solidFill>
          <a:latin typeface="+mn-lt"/>
          <a:ea typeface="+mn-ea"/>
          <a:cs typeface="+mn-cs"/>
        </a:defRPr>
      </a:lvl4pPr>
      <a:lvl5pPr marL="1523878" algn="l" defTabSz="380970" rtl="0" eaLnBrk="1" latinLnBrk="0" hangingPunct="1">
        <a:defRPr sz="1500" kern="1200">
          <a:solidFill>
            <a:schemeClr val="tx1"/>
          </a:solidFill>
          <a:latin typeface="+mn-lt"/>
          <a:ea typeface="+mn-ea"/>
          <a:cs typeface="+mn-cs"/>
        </a:defRPr>
      </a:lvl5pPr>
      <a:lvl6pPr marL="1904848" algn="l" defTabSz="380970" rtl="0" eaLnBrk="1" latinLnBrk="0" hangingPunct="1">
        <a:defRPr sz="1500" kern="1200">
          <a:solidFill>
            <a:schemeClr val="tx1"/>
          </a:solidFill>
          <a:latin typeface="+mn-lt"/>
          <a:ea typeface="+mn-ea"/>
          <a:cs typeface="+mn-cs"/>
        </a:defRPr>
      </a:lvl6pPr>
      <a:lvl7pPr marL="2285818" algn="l" defTabSz="380970" rtl="0" eaLnBrk="1" latinLnBrk="0" hangingPunct="1">
        <a:defRPr sz="1500" kern="1200">
          <a:solidFill>
            <a:schemeClr val="tx1"/>
          </a:solidFill>
          <a:latin typeface="+mn-lt"/>
          <a:ea typeface="+mn-ea"/>
          <a:cs typeface="+mn-cs"/>
        </a:defRPr>
      </a:lvl7pPr>
      <a:lvl8pPr marL="2666787" algn="l" defTabSz="380970" rtl="0" eaLnBrk="1" latinLnBrk="0" hangingPunct="1">
        <a:defRPr sz="1500" kern="1200">
          <a:solidFill>
            <a:schemeClr val="tx1"/>
          </a:solidFill>
          <a:latin typeface="+mn-lt"/>
          <a:ea typeface="+mn-ea"/>
          <a:cs typeface="+mn-cs"/>
        </a:defRPr>
      </a:lvl8pPr>
      <a:lvl9pPr marL="3047756" algn="l" defTabSz="380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3.xml"/><Relationship Id="rId1" Type="http://schemas.openxmlformats.org/officeDocument/2006/relationships/slideLayout" Target="../slideLayouts/slideLayout3.xml"/><Relationship Id="rId4" Type="http://schemas.openxmlformats.org/officeDocument/2006/relationships/slide" Target="slide5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http://www.lovetux.eu/2015/02/18/cambiare-la-dimensione-del-puntatore-del-mouse-in-ubuntu-14-10/"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www.lovetux.eu/2015/02/18/cambiare-la-dimensione-del-puntatore-del-mouse-in-ubuntu-14-1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hyperlink" Target="http://www.lovetux.eu/2015/02/18/cambiare-la-dimensione-del-puntatore-del-mouse-in-ubuntu-14-10/" TargetMode="External"/><Relationship Id="rId5" Type="http://schemas.openxmlformats.org/officeDocument/2006/relationships/image" Target="../media/image8.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lovetux.eu/2015/02/18/cambiare-la-dimensione-del-puntatore-del-mouse-in-ubuntu-14-10/" TargetMode="Externa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lovetux.eu/2015/02/18/cambiare-la-dimensione-del-puntatore-del-mouse-in-ubuntu-14-10/" TargetMode="Externa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lovetux.eu/2015/02/18/cambiare-la-dimensione-del-puntatore-del-mouse-in-ubuntu-14-10/" TargetMode="External"/><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hyperlink" Target="http://www.lovetux.eu/2015/02/18/cambiare-la-dimensione-del-puntatore-del-mouse-in-ubuntu-14-10/"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lovetux.eu/2015/02/18/cambiare-la-dimensione-del-puntatore-del-mouse-in-ubuntu-14-10/" TargetMode="External"/><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139033" y="3952303"/>
            <a:ext cx="3495146" cy="1360531"/>
          </a:xfrm>
        </p:spPr>
        <p:txBody>
          <a:bodyPr/>
          <a:lstStyle/>
          <a:p>
            <a:r>
              <a:rPr lang="en-US" b="1" dirty="0">
                <a:solidFill>
                  <a:srgbClr val="FFFFFF"/>
                </a:solidFill>
                <a:latin typeface="Arial"/>
                <a:cs typeface="Arial"/>
              </a:rPr>
              <a:t>Jim Haywood</a:t>
            </a:r>
          </a:p>
          <a:p>
            <a:r>
              <a:rPr lang="en-US" b="1" dirty="0">
                <a:solidFill>
                  <a:srgbClr val="FFFFFF"/>
                </a:solidFill>
                <a:latin typeface="Arial"/>
                <a:cs typeface="Arial"/>
              </a:rPr>
              <a:t>Product Manager for Statutory Returns</a:t>
            </a:r>
          </a:p>
        </p:txBody>
      </p:sp>
      <p:sp>
        <p:nvSpPr>
          <p:cNvPr id="2" name="TextBox 1">
            <a:extLst>
              <a:ext uri="{FF2B5EF4-FFF2-40B4-BE49-F238E27FC236}">
                <a16:creationId xmlns:a16="http://schemas.microsoft.com/office/drawing/2014/main" id="{D50546EB-682E-4CEE-B67F-F9E7879C216F}"/>
              </a:ext>
            </a:extLst>
          </p:cNvPr>
          <p:cNvSpPr txBox="1"/>
          <p:nvPr/>
        </p:nvSpPr>
        <p:spPr>
          <a:xfrm>
            <a:off x="7979675" y="1"/>
            <a:ext cx="1161738" cy="226985"/>
          </a:xfrm>
          <a:prstGeom prst="rect">
            <a:avLst/>
          </a:prstGeom>
          <a:noFill/>
        </p:spPr>
        <p:txBody>
          <a:bodyPr wrap="square" rtlCol="0">
            <a:spAutoFit/>
          </a:bodyPr>
          <a:lstStyle/>
          <a:p>
            <a:pPr algn="r" defTabSz="380970">
              <a:defRPr/>
            </a:pPr>
            <a:r>
              <a:rPr lang="en-GB" sz="875" dirty="0">
                <a:solidFill>
                  <a:srgbClr val="0070C0"/>
                </a:solidFill>
                <a:latin typeface="Calibri"/>
              </a:rPr>
              <a:t>Version 2.0</a:t>
            </a:r>
          </a:p>
        </p:txBody>
      </p:sp>
      <p:sp>
        <p:nvSpPr>
          <p:cNvPr id="7" name="Rectangle 6">
            <a:extLst>
              <a:ext uri="{FF2B5EF4-FFF2-40B4-BE49-F238E27FC236}">
                <a16:creationId xmlns:a16="http://schemas.microsoft.com/office/drawing/2014/main" id="{9C48DB62-FBE0-43DC-89E3-DA218B643BF6}"/>
              </a:ext>
            </a:extLst>
          </p:cNvPr>
          <p:cNvSpPr/>
          <p:nvPr/>
        </p:nvSpPr>
        <p:spPr>
          <a:xfrm>
            <a:off x="620724" y="547305"/>
            <a:ext cx="3217086" cy="1521775"/>
          </a:xfrm>
          <a:prstGeom prst="rect">
            <a:avLst/>
          </a:prstGeom>
          <a:solidFill>
            <a:srgbClr val="19C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C0B0FD4-6898-4666-8B42-9FA59084410F}"/>
              </a:ext>
            </a:extLst>
          </p:cNvPr>
          <p:cNvSpPr/>
          <p:nvPr/>
        </p:nvSpPr>
        <p:spPr>
          <a:xfrm>
            <a:off x="620724" y="2064997"/>
            <a:ext cx="1990740" cy="960839"/>
          </a:xfrm>
          <a:prstGeom prst="rect">
            <a:avLst/>
          </a:prstGeom>
          <a:solidFill>
            <a:srgbClr val="19C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70AEFD3-4C15-4F84-A06C-B696CC919810}"/>
              </a:ext>
            </a:extLst>
          </p:cNvPr>
          <p:cNvSpPr txBox="1"/>
          <p:nvPr/>
        </p:nvSpPr>
        <p:spPr>
          <a:xfrm>
            <a:off x="595631" y="689675"/>
            <a:ext cx="2991173" cy="2246769"/>
          </a:xfrm>
          <a:prstGeom prst="rect">
            <a:avLst/>
          </a:prstGeom>
          <a:noFill/>
        </p:spPr>
        <p:txBody>
          <a:bodyPr wrap="square" rtlCol="0">
            <a:spAutoFit/>
          </a:bodyPr>
          <a:lstStyle/>
          <a:p>
            <a:r>
              <a:rPr lang="en-GB" sz="2800" dirty="0"/>
              <a:t>CTF Import to Pre-Admission Group - Dealing with Contact Data Issues</a:t>
            </a:r>
          </a:p>
        </p:txBody>
      </p:sp>
    </p:spTree>
    <p:extLst>
      <p:ext uri="{BB962C8B-B14F-4D97-AF65-F5344CB8AC3E}">
        <p14:creationId xmlns:p14="http://schemas.microsoft.com/office/powerpoint/2010/main" val="46934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696D0F-7FF8-4831-8F31-671D6E1C8999}"/>
              </a:ext>
            </a:extLst>
          </p:cNvPr>
          <p:cNvPicPr>
            <a:picLocks noChangeAspect="1"/>
          </p:cNvPicPr>
          <p:nvPr/>
        </p:nvPicPr>
        <p:blipFill>
          <a:blip r:embed="rId2"/>
          <a:stretch>
            <a:fillRect/>
          </a:stretch>
        </p:blipFill>
        <p:spPr>
          <a:xfrm>
            <a:off x="0" y="571497"/>
            <a:ext cx="9144000" cy="5143500"/>
          </a:xfrm>
          <a:prstGeom prst="rect">
            <a:avLst/>
          </a:prstGeom>
        </p:spPr>
      </p:pic>
      <p:sp>
        <p:nvSpPr>
          <p:cNvPr id="6" name="Rectangle 5">
            <a:extLst>
              <a:ext uri="{FF2B5EF4-FFF2-40B4-BE49-F238E27FC236}">
                <a16:creationId xmlns:a16="http://schemas.microsoft.com/office/drawing/2014/main" id="{069C3430-3489-4126-88ED-AB194FE4153B}"/>
              </a:ext>
            </a:extLst>
          </p:cNvPr>
          <p:cNvSpPr/>
          <p:nvPr/>
        </p:nvSpPr>
        <p:spPr>
          <a:xfrm>
            <a:off x="5720787" y="2682147"/>
            <a:ext cx="2829278" cy="80208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Navigate to the folder where you stored the script file and open that file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591FE73-F7DD-4BDB-9764-8339980701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98450" y="4029722"/>
            <a:ext cx="206484" cy="223691"/>
          </a:xfrm>
          <a:prstGeom prst="rect">
            <a:avLst/>
          </a:prstGeom>
        </p:spPr>
      </p:pic>
      <p:sp>
        <p:nvSpPr>
          <p:cNvPr id="9" name="Title 3">
            <a:extLst>
              <a:ext uri="{FF2B5EF4-FFF2-40B4-BE49-F238E27FC236}">
                <a16:creationId xmlns:a16="http://schemas.microsoft.com/office/drawing/2014/main" id="{771D41CA-FBF8-4943-94B2-001D11E525F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01561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4.44444E-6 L 0.03403 -4.44444E-6 C 0.04913 -4.44444E-6 0.06805 0.01917 0.06805 0.03473 L 0.06805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D2A300C-AEF0-43BA-A120-B26567F0FF1B}"/>
              </a:ext>
            </a:extLst>
          </p:cNvPr>
          <p:cNvPicPr>
            <a:picLocks noChangeAspect="1"/>
          </p:cNvPicPr>
          <p:nvPr/>
        </p:nvPicPr>
        <p:blipFill>
          <a:blip r:embed="rId2"/>
          <a:stretch>
            <a:fillRect/>
          </a:stretch>
        </p:blipFill>
        <p:spPr>
          <a:xfrm>
            <a:off x="-1" y="571499"/>
            <a:ext cx="9144000" cy="5143500"/>
          </a:xfrm>
          <a:prstGeom prst="rect">
            <a:avLst/>
          </a:prstGeom>
        </p:spPr>
      </p:pic>
      <p:pic>
        <p:nvPicPr>
          <p:cNvPr id="6" name="Picture 5">
            <a:extLst>
              <a:ext uri="{FF2B5EF4-FFF2-40B4-BE49-F238E27FC236}">
                <a16:creationId xmlns:a16="http://schemas.microsoft.com/office/drawing/2014/main" id="{888A3659-B338-4371-B3A7-AE14085E941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13719" y="4575637"/>
            <a:ext cx="206484" cy="223691"/>
          </a:xfrm>
          <a:prstGeom prst="rect">
            <a:avLst/>
          </a:prstGeom>
        </p:spPr>
      </p:pic>
      <p:sp>
        <p:nvSpPr>
          <p:cNvPr id="7" name="Rectangle 6">
            <a:extLst>
              <a:ext uri="{FF2B5EF4-FFF2-40B4-BE49-F238E27FC236}">
                <a16:creationId xmlns:a16="http://schemas.microsoft.com/office/drawing/2014/main" id="{42FE76E2-A7A6-4B85-8E4E-83D2080A1017}"/>
              </a:ext>
            </a:extLst>
          </p:cNvPr>
          <p:cNvSpPr/>
          <p:nvPr/>
        </p:nvSpPr>
        <p:spPr>
          <a:xfrm>
            <a:off x="5982447" y="3393555"/>
            <a:ext cx="2829278" cy="66560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Click Run to run the script on your SIMS database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9829A060-BAC7-4706-80AD-FB388A17BD6A}"/>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4269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88889E-6 1.11022E-16 L 0.03402 1.11022E-16 C 0.04913 1.11022E-16 0.06805 0.01917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72311-BBD7-490C-A9C8-6C1F35466F63}"/>
              </a:ext>
            </a:extLst>
          </p:cNvPr>
          <p:cNvPicPr>
            <a:picLocks noChangeAspect="1"/>
          </p:cNvPicPr>
          <p:nvPr/>
        </p:nvPicPr>
        <p:blipFill>
          <a:blip r:embed="rId2"/>
          <a:stretch>
            <a:fillRect/>
          </a:stretch>
        </p:blipFill>
        <p:spPr>
          <a:xfrm>
            <a:off x="0" y="571497"/>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73BBDCD-D9B2-4729-8532-50D6D1475A0C}"/>
              </a:ext>
            </a:extLst>
          </p:cNvPr>
          <p:cNvSpPr/>
          <p:nvPr/>
        </p:nvSpPr>
        <p:spPr>
          <a:xfrm>
            <a:off x="4073553" y="4749681"/>
            <a:ext cx="2829278" cy="80208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Depending on the size of you database, the running of the script could take some time.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8FFF500-A384-4755-B2F0-AB73A6215D23}"/>
              </a:ext>
            </a:extLst>
          </p:cNvPr>
          <p:cNvSpPr/>
          <p:nvPr/>
        </p:nvSpPr>
        <p:spPr>
          <a:xfrm>
            <a:off x="2507102" y="4606638"/>
            <a:ext cx="1043707" cy="19229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9" name="Title 3">
            <a:extLst>
              <a:ext uri="{FF2B5EF4-FFF2-40B4-BE49-F238E27FC236}">
                <a16:creationId xmlns:a16="http://schemas.microsoft.com/office/drawing/2014/main" id="{74FEB753-8BC5-4F9D-BCED-9309A91DBC46}"/>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63377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2D225-A200-4715-8633-BF5A049CDB73}"/>
              </a:ext>
            </a:extLst>
          </p:cNvPr>
          <p:cNvPicPr>
            <a:picLocks noChangeAspect="1"/>
          </p:cNvPicPr>
          <p:nvPr/>
        </p:nvPicPr>
        <p:blipFill>
          <a:blip r:embed="rId2"/>
          <a:stretch>
            <a:fillRect/>
          </a:stretch>
        </p:blipFill>
        <p:spPr>
          <a:xfrm>
            <a:off x="0" y="571499"/>
            <a:ext cx="9144000" cy="5143500"/>
          </a:xfrm>
          <a:prstGeom prst="rect">
            <a:avLst/>
          </a:prstGeom>
        </p:spPr>
      </p:pic>
      <p:sp>
        <p:nvSpPr>
          <p:cNvPr id="6" name="Rectangle 5">
            <a:extLst>
              <a:ext uri="{FF2B5EF4-FFF2-40B4-BE49-F238E27FC236}">
                <a16:creationId xmlns:a16="http://schemas.microsoft.com/office/drawing/2014/main" id="{8DA9CBDC-AE61-4E24-AF6D-18E6E620852E}"/>
              </a:ext>
            </a:extLst>
          </p:cNvPr>
          <p:cNvSpPr/>
          <p:nvPr/>
        </p:nvSpPr>
        <p:spPr>
          <a:xfrm>
            <a:off x="4026833" y="4327430"/>
            <a:ext cx="2829278" cy="100680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When the script has been </a:t>
            </a:r>
            <a:r>
              <a:rPr lang="en-GB" sz="1500" dirty="0" err="1">
                <a:solidFill>
                  <a:prstClr val="white"/>
                </a:solidFill>
                <a:latin typeface="Calibri"/>
              </a:rPr>
              <a:t>successfly</a:t>
            </a:r>
            <a:r>
              <a:rPr lang="en-GB" sz="1500" dirty="0">
                <a:solidFill>
                  <a:prstClr val="white"/>
                </a:solidFill>
                <a:latin typeface="Calibri"/>
              </a:rPr>
              <a:t> run, use Click and Shift-Click to select the tabular part of the output.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68ECFB1-5B8E-41D3-A10B-6CEFF4CF1382}"/>
              </a:ext>
            </a:extLst>
          </p:cNvPr>
          <p:cNvSpPr/>
          <p:nvPr/>
        </p:nvSpPr>
        <p:spPr>
          <a:xfrm>
            <a:off x="2520007" y="4607904"/>
            <a:ext cx="890638" cy="177678"/>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pic>
        <p:nvPicPr>
          <p:cNvPr id="8" name="Picture 7">
            <a:extLst>
              <a:ext uri="{FF2B5EF4-FFF2-40B4-BE49-F238E27FC236}">
                <a16:creationId xmlns:a16="http://schemas.microsoft.com/office/drawing/2014/main" id="{0CA95FC8-87F8-4117-9BCF-6EBD4182FC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70746" y="4055038"/>
            <a:ext cx="206484" cy="223691"/>
          </a:xfrm>
          <a:prstGeom prst="rect">
            <a:avLst/>
          </a:prstGeom>
        </p:spPr>
      </p:pic>
      <p:sp>
        <p:nvSpPr>
          <p:cNvPr id="11" name="Title 3">
            <a:extLst>
              <a:ext uri="{FF2B5EF4-FFF2-40B4-BE49-F238E27FC236}">
                <a16:creationId xmlns:a16="http://schemas.microsoft.com/office/drawing/2014/main" id="{59E9E67B-D891-4B60-82E4-69AA7F725CF1}"/>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403647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50" presetClass="path" presetSubtype="0" accel="50000" decel="50000" fill="hold" nodeType="withEffect">
                                  <p:stCondLst>
                                    <p:cond delay="0"/>
                                  </p:stCondLst>
                                  <p:childTnLst>
                                    <p:animMotion origin="layout" path="M -1.11111E-6 1.11111E-6 L 0.03403 1.11111E-6 C 0.04913 1.11111E-6 0.06806 0.01917 0.06806 0.03472 L 0.06806 0.06972 " pathEditMode="relative" rAng="0" ptsTypes="AAAA">
                                      <p:cBhvr>
                                        <p:cTn id="14" dur="1000" spd="-100000" fill="hold"/>
                                        <p:tgtEl>
                                          <p:spTgt spid="8"/>
                                        </p:tgtEl>
                                        <p:attrNameLst>
                                          <p:attrName>ppt_x</p:attrName>
                                          <p:attrName>ppt_y</p:attrName>
                                        </p:attrNameLst>
                                      </p:cBhvr>
                                      <p:rCtr x="3403" y="3472"/>
                                    </p:animMotion>
                                  </p:childTnLst>
                                </p:cTn>
                              </p:par>
                            </p:childTnLst>
                          </p:cTn>
                        </p:par>
                        <p:par>
                          <p:cTn id="15" fill="hold">
                            <p:stCondLst>
                              <p:cond delay="1000"/>
                            </p:stCondLst>
                            <p:childTnLst>
                              <p:par>
                                <p:cTn id="16" presetID="26" presetClass="emph" presetSubtype="0" repeatCount="2000" fill="hold" nodeType="after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D14F2-8A30-4A28-871E-3C36FBCE3534}"/>
              </a:ext>
            </a:extLst>
          </p:cNvPr>
          <p:cNvPicPr>
            <a:picLocks noChangeAspect="1"/>
          </p:cNvPicPr>
          <p:nvPr/>
        </p:nvPicPr>
        <p:blipFill>
          <a:blip r:embed="rId2"/>
          <a:stretch>
            <a:fillRect/>
          </a:stretch>
        </p:blipFill>
        <p:spPr>
          <a:xfrm>
            <a:off x="-1" y="571499"/>
            <a:ext cx="9144000" cy="5143500"/>
          </a:xfrm>
          <a:prstGeom prst="rect">
            <a:avLst/>
          </a:prstGeom>
        </p:spPr>
      </p:pic>
      <p:sp>
        <p:nvSpPr>
          <p:cNvPr id="6" name="Rectangle 5">
            <a:extLst>
              <a:ext uri="{FF2B5EF4-FFF2-40B4-BE49-F238E27FC236}">
                <a16:creationId xmlns:a16="http://schemas.microsoft.com/office/drawing/2014/main" id="{07406949-8009-4FC6-ADF5-85886E921AFA}"/>
              </a:ext>
            </a:extLst>
          </p:cNvPr>
          <p:cNvSpPr/>
          <p:nvPr/>
        </p:nvSpPr>
        <p:spPr>
          <a:xfrm>
            <a:off x="4474214" y="4138161"/>
            <a:ext cx="2829278" cy="46475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Use Ctrl-C to copy the selected text to the Clipboard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3">
            <a:extLst>
              <a:ext uri="{FF2B5EF4-FFF2-40B4-BE49-F238E27FC236}">
                <a16:creationId xmlns:a16="http://schemas.microsoft.com/office/drawing/2014/main" id="{8338D6D7-7C0F-4104-B312-1023C3E1EE1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3932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9345E65-B6EC-4B28-A251-B8BE75D82AFC}"/>
              </a:ext>
            </a:extLst>
          </p:cNvPr>
          <p:cNvPicPr>
            <a:picLocks noChangeAspect="1"/>
          </p:cNvPicPr>
          <p:nvPr/>
        </p:nvPicPr>
        <p:blipFill>
          <a:blip r:embed="rId2"/>
          <a:stretch>
            <a:fillRect/>
          </a:stretch>
        </p:blipFill>
        <p:spPr>
          <a:xfrm>
            <a:off x="-1" y="580883"/>
            <a:ext cx="9144000" cy="5143500"/>
          </a:xfrm>
          <a:prstGeom prst="rect">
            <a:avLst/>
          </a:prstGeom>
        </p:spPr>
      </p:pic>
      <p:sp>
        <p:nvSpPr>
          <p:cNvPr id="6" name="Rectangle 5">
            <a:extLst>
              <a:ext uri="{FF2B5EF4-FFF2-40B4-BE49-F238E27FC236}">
                <a16:creationId xmlns:a16="http://schemas.microsoft.com/office/drawing/2014/main" id="{9AF5BD78-3B7C-4F8C-8E59-D97975B2167F}"/>
              </a:ext>
            </a:extLst>
          </p:cNvPr>
          <p:cNvSpPr/>
          <p:nvPr/>
        </p:nvSpPr>
        <p:spPr>
          <a:xfrm>
            <a:off x="3157360" y="269102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Open Notepad and use Ctrl-V to paste in the text you copied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3">
            <a:extLst>
              <a:ext uri="{FF2B5EF4-FFF2-40B4-BE49-F238E27FC236}">
                <a16:creationId xmlns:a16="http://schemas.microsoft.com/office/drawing/2014/main" id="{4EA43042-8DB6-4455-B15E-BFD1C53B8BA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54963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CAC98-9DDE-4831-AEEA-5A12E6EDD76C}"/>
              </a:ext>
            </a:extLst>
          </p:cNvPr>
          <p:cNvPicPr>
            <a:picLocks noChangeAspect="1"/>
          </p:cNvPicPr>
          <p:nvPr/>
        </p:nvPicPr>
        <p:blipFill>
          <a:blip r:embed="rId2"/>
          <a:stretch>
            <a:fillRect/>
          </a:stretch>
        </p:blipFill>
        <p:spPr>
          <a:xfrm>
            <a:off x="0" y="571500"/>
            <a:ext cx="9144000" cy="5143500"/>
          </a:xfrm>
          <a:prstGeom prst="rect">
            <a:avLst/>
          </a:prstGeom>
        </p:spPr>
      </p:pic>
      <p:pic>
        <p:nvPicPr>
          <p:cNvPr id="7" name="Picture 6">
            <a:extLst>
              <a:ext uri="{FF2B5EF4-FFF2-40B4-BE49-F238E27FC236}">
                <a16:creationId xmlns:a16="http://schemas.microsoft.com/office/drawing/2014/main" id="{9E879509-194D-4310-9C40-DD943EAC9B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8617" y="754249"/>
            <a:ext cx="206484" cy="223691"/>
          </a:xfrm>
          <a:prstGeom prst="rect">
            <a:avLst/>
          </a:prstGeom>
        </p:spPr>
      </p:pic>
      <p:sp>
        <p:nvSpPr>
          <p:cNvPr id="8" name="Rectangle 7">
            <a:extLst>
              <a:ext uri="{FF2B5EF4-FFF2-40B4-BE49-F238E27FC236}">
                <a16:creationId xmlns:a16="http://schemas.microsoft.com/office/drawing/2014/main" id="{CFD47C41-9454-4298-BB6E-FF24580102FF}"/>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Save the file with a suitable name and with an extension of ‘.csv’</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D75246BA-701D-4F7D-BEEB-D79B1DEC5356}"/>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81925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11111E-6 1.11111E-6 L 0.03403 1.11111E-6 C 0.04913 1.11111E-6 0.06805 0.01917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DE1017-84EC-46EF-B6F8-F3AA8475D2FA}"/>
              </a:ext>
            </a:extLst>
          </p:cNvPr>
          <p:cNvPicPr>
            <a:picLocks noChangeAspect="1"/>
          </p:cNvPicPr>
          <p:nvPr/>
        </p:nvPicPr>
        <p:blipFill>
          <a:blip r:embed="rId2"/>
          <a:stretch>
            <a:fillRect/>
          </a:stretch>
        </p:blipFill>
        <p:spPr>
          <a:xfrm>
            <a:off x="0" y="571499"/>
            <a:ext cx="9144000" cy="5143500"/>
          </a:xfrm>
          <a:prstGeom prst="rect">
            <a:avLst/>
          </a:prstGeom>
        </p:spPr>
      </p:pic>
      <p:pic>
        <p:nvPicPr>
          <p:cNvPr id="8" name="Picture 7">
            <a:extLst>
              <a:ext uri="{FF2B5EF4-FFF2-40B4-BE49-F238E27FC236}">
                <a16:creationId xmlns:a16="http://schemas.microsoft.com/office/drawing/2014/main" id="{B5B27D2B-E52F-4967-9FE9-CB71164626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1101" y="1150037"/>
            <a:ext cx="206484" cy="223691"/>
          </a:xfrm>
          <a:prstGeom prst="rect">
            <a:avLst/>
          </a:prstGeom>
        </p:spPr>
      </p:pic>
      <p:sp>
        <p:nvSpPr>
          <p:cNvPr id="9" name="Rectangle 8">
            <a:extLst>
              <a:ext uri="{FF2B5EF4-FFF2-40B4-BE49-F238E27FC236}">
                <a16:creationId xmlns:a16="http://schemas.microsoft.com/office/drawing/2014/main" id="{EE9C11B3-1A8C-48C9-80EE-F0188BDADA00}"/>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Save the file with a suitable name and with an extension of ‘.csv’</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B16DF9A2-D317-4891-8AFA-913FBEF60A5C}"/>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547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8.33333E-7 4.44444E-6 L 0.03403 4.44444E-6 C 0.04913 4.44444E-6 0.06805 0.01916 0.06805 0.03472 L 0.06805 0.06972 " pathEditMode="relative" rAng="0" ptsTypes="AAAA">
                                      <p:cBhvr>
                                        <p:cTn id="6" dur="1000" spd="-100000" fill="hold"/>
                                        <p:tgtEl>
                                          <p:spTgt spid="8"/>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E105E8-A0E0-4D12-92DE-42FEA4DA49A2}"/>
              </a:ext>
            </a:extLst>
          </p:cNvPr>
          <p:cNvPicPr>
            <a:picLocks noChangeAspect="1"/>
          </p:cNvPicPr>
          <p:nvPr/>
        </p:nvPicPr>
        <p:blipFill>
          <a:blip r:embed="rId2"/>
          <a:stretch>
            <a:fillRect/>
          </a:stretch>
        </p:blipFill>
        <p:spPr>
          <a:xfrm>
            <a:off x="0" y="571500"/>
            <a:ext cx="9144000" cy="5143500"/>
          </a:xfrm>
          <a:prstGeom prst="rect">
            <a:avLst/>
          </a:prstGeom>
        </p:spPr>
      </p:pic>
      <p:sp>
        <p:nvSpPr>
          <p:cNvPr id="7" name="Rectangle 6">
            <a:extLst>
              <a:ext uri="{FF2B5EF4-FFF2-40B4-BE49-F238E27FC236}">
                <a16:creationId xmlns:a16="http://schemas.microsoft.com/office/drawing/2014/main" id="{6383F672-E6EB-4200-A8EF-EC802A12D0B0}"/>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Save the file with a suitable name and with an extension of ‘.csv’</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3702AD7-2704-4E38-8447-E294A0EFD9B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5072" y="2711157"/>
            <a:ext cx="206484" cy="223691"/>
          </a:xfrm>
          <a:prstGeom prst="rect">
            <a:avLst/>
          </a:prstGeom>
        </p:spPr>
      </p:pic>
      <p:sp>
        <p:nvSpPr>
          <p:cNvPr id="5" name="Title 3">
            <a:extLst>
              <a:ext uri="{FF2B5EF4-FFF2-40B4-BE49-F238E27FC236}">
                <a16:creationId xmlns:a16="http://schemas.microsoft.com/office/drawing/2014/main" id="{C6CFB42A-BB66-4B1F-92D1-F3E522E7245A}"/>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74736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05556E-6 1.11111E-6 L 0.03402 1.11111E-6 C 0.04913 1.11111E-6 0.06805 0.01917 0.06805 0.03472 L 0.06805 0.06972 " pathEditMode="relative" rAng="0" ptsTypes="AAAA">
                                      <p:cBhvr>
                                        <p:cTn id="6" dur="1000" spd="-100000" fill="hold"/>
                                        <p:tgtEl>
                                          <p:spTgt spid="9"/>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BB9F3-CADE-4456-A09C-875DE4D3D064}"/>
              </a:ext>
            </a:extLst>
          </p:cNvPr>
          <p:cNvPicPr>
            <a:picLocks noChangeAspect="1"/>
          </p:cNvPicPr>
          <p:nvPr/>
        </p:nvPicPr>
        <p:blipFill>
          <a:blip r:embed="rId2"/>
          <a:stretch>
            <a:fillRect/>
          </a:stretch>
        </p:blipFill>
        <p:spPr>
          <a:xfrm>
            <a:off x="0" y="571499"/>
            <a:ext cx="9144000" cy="5143500"/>
          </a:xfrm>
          <a:prstGeom prst="rect">
            <a:avLst/>
          </a:prstGeom>
        </p:spPr>
      </p:pic>
      <p:sp>
        <p:nvSpPr>
          <p:cNvPr id="8" name="Rectangle 7">
            <a:extLst>
              <a:ext uri="{FF2B5EF4-FFF2-40B4-BE49-F238E27FC236}">
                <a16:creationId xmlns:a16="http://schemas.microsoft.com/office/drawing/2014/main" id="{E8B10F4D-1156-44D4-822C-8BC56FD29AFA}"/>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Save the file with a suitable name and with an extension of ‘.csv’</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3255BC-B1C6-4B84-823B-87B7B6BB75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58911" y="2858005"/>
            <a:ext cx="206484" cy="223691"/>
          </a:xfrm>
          <a:prstGeom prst="rect">
            <a:avLst/>
          </a:prstGeom>
        </p:spPr>
      </p:pic>
      <p:sp>
        <p:nvSpPr>
          <p:cNvPr id="11" name="Title 3">
            <a:extLst>
              <a:ext uri="{FF2B5EF4-FFF2-40B4-BE49-F238E27FC236}">
                <a16:creationId xmlns:a16="http://schemas.microsoft.com/office/drawing/2014/main" id="{1A028996-83DB-4563-80D9-540B9CD54BB1}"/>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98623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8.33333E-7 -4.44444E-6 L 0.03403 -4.44444E-6 C 0.04913 -4.44444E-6 0.06806 0.01917 0.06806 0.03473 L 0.06806 0.06973 " pathEditMode="relative" rAng="0" ptsTypes="AAAA">
                                      <p:cBhvr>
                                        <p:cTn id="6" dur="1000" spd="-100000" fill="hold"/>
                                        <p:tgtEl>
                                          <p:spTgt spid="9"/>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2" name="TextBox 1">
            <a:extLst>
              <a:ext uri="{FF2B5EF4-FFF2-40B4-BE49-F238E27FC236}">
                <a16:creationId xmlns:a16="http://schemas.microsoft.com/office/drawing/2014/main" id="{3176D22E-5CCF-406C-BEBC-D7516674C2A7}"/>
              </a:ext>
            </a:extLst>
          </p:cNvPr>
          <p:cNvSpPr txBox="1"/>
          <p:nvPr/>
        </p:nvSpPr>
        <p:spPr>
          <a:xfrm>
            <a:off x="1588519" y="1248122"/>
            <a:ext cx="5966960"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030A0"/>
                </a:solidFill>
                <a:effectLst/>
                <a:uLnTx/>
                <a:uFillTx/>
                <a:latin typeface="Calibri"/>
                <a:ea typeface="+mn-ea"/>
                <a:cs typeface="+mn-cs"/>
              </a:rPr>
              <a:t>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Using </a:t>
            </a:r>
            <a:r>
              <a:rPr kumimoji="0" lang="en-GB" sz="1800" b="0" i="0" u="none" strike="noStrike" kern="1200" cap="none" spc="0" normalizeH="0" baseline="0" noProof="0" dirty="0" err="1">
                <a:ln>
                  <a:noFill/>
                </a:ln>
                <a:solidFill>
                  <a:prstClr val="black"/>
                </a:solidFill>
                <a:effectLst/>
                <a:uLnTx/>
                <a:uFillTx/>
                <a:latin typeface="Calibri"/>
                <a:ea typeface="+mn-ea"/>
                <a:cs typeface="+mn-cs"/>
                <a:hlinkClick r:id="rId2" action="ppaction://hlinksldjump"/>
              </a:rPr>
              <a:t>DbDiagnose</a:t>
            </a: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 EXE to create the spreadsheet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3" action="ppaction://hlinksldjump"/>
              </a:rPr>
              <a:t>Using Database Diagnostics to create the spreadsheet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4" action="ppaction://hlinksldjump"/>
              </a:rPr>
              <a:t>Using the spreadsheet for correcting the contact data</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23D78-DA98-4919-A43C-70C20328066E}"/>
              </a:ext>
            </a:extLst>
          </p:cNvPr>
          <p:cNvPicPr>
            <a:picLocks noChangeAspect="1"/>
          </p:cNvPicPr>
          <p:nvPr/>
        </p:nvPicPr>
        <p:blipFill>
          <a:blip r:embed="rId2"/>
          <a:stretch>
            <a:fillRect/>
          </a:stretch>
        </p:blipFill>
        <p:spPr>
          <a:xfrm>
            <a:off x="0" y="571500"/>
            <a:ext cx="9144000" cy="5143500"/>
          </a:xfrm>
          <a:prstGeom prst="rect">
            <a:avLst/>
          </a:prstGeom>
        </p:spPr>
      </p:pic>
      <p:sp>
        <p:nvSpPr>
          <p:cNvPr id="8" name="Rectangle 7">
            <a:extLst>
              <a:ext uri="{FF2B5EF4-FFF2-40B4-BE49-F238E27FC236}">
                <a16:creationId xmlns:a16="http://schemas.microsoft.com/office/drawing/2014/main" id="{FB39BDA4-B917-431C-9DAE-68A59E644286}"/>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Save the file with a suitable name and with an extension of ‘.csv’</a:t>
            </a:r>
          </a:p>
        </p:txBody>
      </p:sp>
      <p:sp>
        <p:nvSpPr>
          <p:cNvPr id="3" name="Rectangle 2">
            <a:extLst>
              <a:ext uri="{FF2B5EF4-FFF2-40B4-BE49-F238E27FC236}">
                <a16:creationId xmlns:a16="http://schemas.microsoft.com/office/drawing/2014/main" id="{E9526D56-BBEA-4AC3-9893-FBACFBD0700F}"/>
              </a:ext>
            </a:extLst>
          </p:cNvPr>
          <p:cNvSpPr/>
          <p:nvPr/>
        </p:nvSpPr>
        <p:spPr>
          <a:xfrm>
            <a:off x="647422" y="2516269"/>
            <a:ext cx="607375" cy="93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2412644-7F6D-4139-9FCD-9F4D052173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2967" y="2571290"/>
            <a:ext cx="206484" cy="223691"/>
          </a:xfrm>
          <a:prstGeom prst="rect">
            <a:avLst/>
          </a:prstGeom>
        </p:spPr>
      </p:pic>
      <p:sp>
        <p:nvSpPr>
          <p:cNvPr id="6" name="Title 3">
            <a:extLst>
              <a:ext uri="{FF2B5EF4-FFF2-40B4-BE49-F238E27FC236}">
                <a16:creationId xmlns:a16="http://schemas.microsoft.com/office/drawing/2014/main" id="{40024501-632F-4116-B3A3-D8E3B6DFC87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015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16667E-6 -4.44444E-6 L 0.03403 -4.44444E-6 C 0.04914 -4.44444E-6 0.06806 0.01917 0.06806 0.03473 L 0.06806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73138-B2B2-4882-8070-30F21D0D02EC}"/>
              </a:ext>
            </a:extLst>
          </p:cNvPr>
          <p:cNvPicPr>
            <a:picLocks noChangeAspect="1"/>
          </p:cNvPicPr>
          <p:nvPr/>
        </p:nvPicPr>
        <p:blipFill>
          <a:blip r:embed="rId2"/>
          <a:stretch>
            <a:fillRect/>
          </a:stretch>
        </p:blipFill>
        <p:spPr>
          <a:xfrm>
            <a:off x="-1" y="571499"/>
            <a:ext cx="9144000" cy="5143500"/>
          </a:xfrm>
          <a:prstGeom prst="rect">
            <a:avLst/>
          </a:prstGeom>
        </p:spPr>
      </p:pic>
      <p:sp>
        <p:nvSpPr>
          <p:cNvPr id="8" name="Rectangle 7">
            <a:extLst>
              <a:ext uri="{FF2B5EF4-FFF2-40B4-BE49-F238E27FC236}">
                <a16:creationId xmlns:a16="http://schemas.microsoft.com/office/drawing/2014/main" id="{FB39BDA4-B917-431C-9DAE-68A59E644286}"/>
              </a:ext>
            </a:extLst>
          </p:cNvPr>
          <p:cNvSpPr/>
          <p:nvPr/>
        </p:nvSpPr>
        <p:spPr>
          <a:xfrm>
            <a:off x="3157360" y="3184917"/>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Save the file with a suitable name and with an extension of ‘.csv’</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B020EE7-AD0E-47AB-B2DA-1AB971EF78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48959" y="2896750"/>
            <a:ext cx="206484" cy="223691"/>
          </a:xfrm>
          <a:prstGeom prst="rect">
            <a:avLst/>
          </a:prstGeom>
        </p:spPr>
      </p:pic>
      <p:sp>
        <p:nvSpPr>
          <p:cNvPr id="11" name="Title 3">
            <a:extLst>
              <a:ext uri="{FF2B5EF4-FFF2-40B4-BE49-F238E27FC236}">
                <a16:creationId xmlns:a16="http://schemas.microsoft.com/office/drawing/2014/main" id="{E36F91E3-43D5-4594-AD9B-297970AD47D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5232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16667E-6 1.11111E-6 L 0.03403 1.11111E-6 C 0.04914 1.11111E-6 0.06806 0.01917 0.06806 0.03472 L 0.06806 0.06972 " pathEditMode="relative" rAng="0" ptsTypes="AAAA">
                                      <p:cBhvr>
                                        <p:cTn id="6" dur="1000" spd="-100000" fill="hold"/>
                                        <p:tgtEl>
                                          <p:spTgt spid="9"/>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9E5E9-9A74-4E50-AD37-414DED9393E8}"/>
              </a:ext>
            </a:extLst>
          </p:cNvPr>
          <p:cNvPicPr>
            <a:picLocks noChangeAspect="1"/>
          </p:cNvPicPr>
          <p:nvPr/>
        </p:nvPicPr>
        <p:blipFill>
          <a:blip r:embed="rId2"/>
          <a:stretch>
            <a:fillRect/>
          </a:stretch>
        </p:blipFill>
        <p:spPr>
          <a:xfrm>
            <a:off x="0"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9E3D9B7-76CB-45DF-B2D1-898DDA8C194E}"/>
              </a:ext>
            </a:extLst>
          </p:cNvPr>
          <p:cNvSpPr/>
          <p:nvPr/>
        </p:nvSpPr>
        <p:spPr>
          <a:xfrm>
            <a:off x="3252894" y="3325648"/>
            <a:ext cx="2829278" cy="62537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Open the CSV file in Microsoft Excel</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D01AF9D-314F-46C9-ADFB-FC814ADCF8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09125" y="2974240"/>
            <a:ext cx="206484" cy="223691"/>
          </a:xfrm>
          <a:prstGeom prst="rect">
            <a:avLst/>
          </a:prstGeom>
        </p:spPr>
      </p:pic>
      <p:sp>
        <p:nvSpPr>
          <p:cNvPr id="9" name="Title 3">
            <a:extLst>
              <a:ext uri="{FF2B5EF4-FFF2-40B4-BE49-F238E27FC236}">
                <a16:creationId xmlns:a16="http://schemas.microsoft.com/office/drawing/2014/main" id="{42FB4CD4-3033-415C-B6D9-C04F3E03685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88025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2.22222E-6 0 L 0.03403 0 C 0.04913 0 0.06805 0.01917 0.06805 0.03472 L 0.06805 0.06972 " pathEditMode="relative" rAng="0" ptsTypes="AAAA">
                                      <p:cBhvr>
                                        <p:cTn id="10" dur="1000" spd="-100000" fill="hold"/>
                                        <p:tgtEl>
                                          <p:spTgt spid="7"/>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80B74-5111-4197-BC62-C22529517613}"/>
              </a:ext>
            </a:extLst>
          </p:cNvPr>
          <p:cNvPicPr>
            <a:picLocks noChangeAspect="1"/>
          </p:cNvPicPr>
          <p:nvPr/>
        </p:nvPicPr>
        <p:blipFill>
          <a:blip r:embed="rId2"/>
          <a:stretch>
            <a:fillRect/>
          </a:stretch>
        </p:blipFill>
        <p:spPr>
          <a:xfrm>
            <a:off x="0" y="578680"/>
            <a:ext cx="9144000" cy="5143500"/>
          </a:xfrm>
          <a:prstGeom prst="rect">
            <a:avLst/>
          </a:prstGeom>
        </p:spPr>
      </p:pic>
      <p:sp>
        <p:nvSpPr>
          <p:cNvPr id="6" name="Rectangle 5">
            <a:extLst>
              <a:ext uri="{FF2B5EF4-FFF2-40B4-BE49-F238E27FC236}">
                <a16:creationId xmlns:a16="http://schemas.microsoft.com/office/drawing/2014/main" id="{5068B4F6-CF3B-4B13-BD1D-1F4F1A515ADF}"/>
              </a:ext>
            </a:extLst>
          </p:cNvPr>
          <p:cNvSpPr/>
          <p:nvPr/>
        </p:nvSpPr>
        <p:spPr>
          <a:xfrm>
            <a:off x="3157360" y="2763223"/>
            <a:ext cx="2829278" cy="108793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The next section illustrates how we can get to this same position using Database Diagnostics within SIMS </a:t>
            </a:r>
            <a:r>
              <a:rPr lang="en-GB" sz="1500" dirty="0" err="1">
                <a:solidFill>
                  <a:prstClr val="white"/>
                </a:solidFill>
                <a:latin typeface="Calibri"/>
              </a:rPr>
              <a:t>.net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7AE7E097-ED9E-40E9-B914-36A68575FE3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0889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65389" y="4190995"/>
            <a:ext cx="7020278" cy="860781"/>
          </a:xfrm>
        </p:spPr>
        <p:txBody>
          <a:bodyPr>
            <a:normAutofit/>
          </a:bodyPr>
          <a:lstStyle/>
          <a:p>
            <a:r>
              <a:rPr lang="en-US" sz="2167" dirty="0"/>
              <a:t>Dealing with the Contact Data Issues</a:t>
            </a:r>
          </a:p>
          <a:p>
            <a:r>
              <a:rPr lang="en-US" sz="2167" dirty="0"/>
              <a:t>Using Database Diagnostics to create the spreadsheet</a:t>
            </a:r>
          </a:p>
        </p:txBody>
      </p:sp>
      <p:sp>
        <p:nvSpPr>
          <p:cNvPr id="3" name="Rectangle 2">
            <a:extLst>
              <a:ext uri="{FF2B5EF4-FFF2-40B4-BE49-F238E27FC236}">
                <a16:creationId xmlns:a16="http://schemas.microsoft.com/office/drawing/2014/main" id="{AB659B8D-82B6-4294-B45E-D0755B3356C9}"/>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hlinkClick r:id="rId2" action="ppaction://hlinksldjump"/>
            <a:extLst>
              <a:ext uri="{FF2B5EF4-FFF2-40B4-BE49-F238E27FC236}">
                <a16:creationId xmlns:a16="http://schemas.microsoft.com/office/drawing/2014/main" id="{F6E1E494-3565-4081-8998-28CF00F3BAB1}"/>
              </a:ext>
            </a:extLst>
          </p:cNvPr>
          <p:cNvSpPr/>
          <p:nvPr/>
        </p:nvSpPr>
        <p:spPr>
          <a:xfrm>
            <a:off x="3671364" y="5115133"/>
            <a:ext cx="1808328" cy="434706"/>
          </a:xfrm>
          <a:prstGeom prst="rect">
            <a:avLst/>
          </a:prstGeom>
          <a:gradFill flip="none" rotWithShape="1">
            <a:gsLst>
              <a:gs pos="0">
                <a:srgbClr val="265792"/>
              </a:gs>
              <a:gs pos="100000">
                <a:srgbClr val="6DA5FF"/>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Back to Content</a:t>
            </a:r>
          </a:p>
        </p:txBody>
      </p:sp>
    </p:spTree>
    <p:extLst>
      <p:ext uri="{BB962C8B-B14F-4D97-AF65-F5344CB8AC3E}">
        <p14:creationId xmlns:p14="http://schemas.microsoft.com/office/powerpoint/2010/main" val="117615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8B598-A4CF-404B-8167-FD1DAAB07327}"/>
              </a:ext>
            </a:extLst>
          </p:cNvPr>
          <p:cNvPicPr>
            <a:picLocks noChangeAspect="1"/>
          </p:cNvPicPr>
          <p:nvPr/>
        </p:nvPicPr>
        <p:blipFill>
          <a:blip r:embed="rId2"/>
          <a:stretch>
            <a:fillRect/>
          </a:stretch>
        </p:blipFill>
        <p:spPr>
          <a:xfrm>
            <a:off x="0" y="571501"/>
            <a:ext cx="9144000" cy="5143500"/>
          </a:xfrm>
          <a:prstGeom prst="rect">
            <a:avLst/>
          </a:prstGeom>
        </p:spPr>
      </p:pic>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6" name="Picture 5">
            <a:extLst>
              <a:ext uri="{FF2B5EF4-FFF2-40B4-BE49-F238E27FC236}">
                <a16:creationId xmlns:a16="http://schemas.microsoft.com/office/drawing/2014/main" id="{BCC7D193-76E7-4C21-AF4A-D05A4FAD6D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27625" y="1986429"/>
            <a:ext cx="206484" cy="223691"/>
          </a:xfrm>
          <a:prstGeom prst="rect">
            <a:avLst/>
          </a:prstGeom>
        </p:spPr>
      </p:pic>
      <p:sp>
        <p:nvSpPr>
          <p:cNvPr id="5" name="Rectangle 4">
            <a:extLst>
              <a:ext uri="{FF2B5EF4-FFF2-40B4-BE49-F238E27FC236}">
                <a16:creationId xmlns:a16="http://schemas.microsoft.com/office/drawing/2014/main" id="{8DB0BDCE-5387-4F41-A587-D04D00B9059D}"/>
              </a:ext>
            </a:extLst>
          </p:cNvPr>
          <p:cNvSpPr/>
          <p:nvPr/>
        </p:nvSpPr>
        <p:spPr>
          <a:xfrm>
            <a:off x="2888863" y="2769598"/>
            <a:ext cx="3366271" cy="108793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Providing </a:t>
            </a:r>
            <a:r>
              <a:rPr lang="en-GB" sz="1500" dirty="0">
                <a:solidFill>
                  <a:prstClr val="white"/>
                </a:solidFill>
                <a:latin typeface="Calibri"/>
              </a:rPr>
              <a:t>that you have sufficient access permissions, you will be able to run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Tools | System Diagnostics | Database Diagnostics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540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61111E-6 -4.44444E-6 L 0.03403 -4.44444E-6 C 0.04914 -4.44444E-6 0.06806 0.01917 0.06806 0.03473 L 0.06806 0.06973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E3553122-D981-458E-8214-8AAFA0E22D0C}"/>
              </a:ext>
            </a:extLst>
          </p:cNvPr>
          <p:cNvPicPr>
            <a:picLocks noChangeAspect="1"/>
          </p:cNvPicPr>
          <p:nvPr/>
        </p:nvPicPr>
        <p:blipFill>
          <a:blip r:embed="rId2"/>
          <a:stretch>
            <a:fillRect/>
          </a:stretch>
        </p:blipFill>
        <p:spPr>
          <a:xfrm>
            <a:off x="0" y="571501"/>
            <a:ext cx="9144000" cy="5143500"/>
          </a:xfrm>
          <a:prstGeom prst="rect">
            <a:avLst/>
          </a:prstGeom>
        </p:spPr>
      </p:pic>
      <p:pic>
        <p:nvPicPr>
          <p:cNvPr id="6" name="Picture 5">
            <a:extLst>
              <a:ext uri="{FF2B5EF4-FFF2-40B4-BE49-F238E27FC236}">
                <a16:creationId xmlns:a16="http://schemas.microsoft.com/office/drawing/2014/main" id="{8545DB7A-C01E-4908-BCE6-ADD09E65D0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8516" y="1065341"/>
            <a:ext cx="206484" cy="223691"/>
          </a:xfrm>
          <a:prstGeom prst="rect">
            <a:avLst/>
          </a:prstGeom>
        </p:spPr>
      </p:pic>
      <p:sp>
        <p:nvSpPr>
          <p:cNvPr id="7" name="Rectangle 6">
            <a:extLst>
              <a:ext uri="{FF2B5EF4-FFF2-40B4-BE49-F238E27FC236}">
                <a16:creationId xmlns:a16="http://schemas.microsoft.com/office/drawing/2014/main" id="{230578E1-AD79-470C-BA40-DC2711B5E0E9}"/>
              </a:ext>
            </a:extLst>
          </p:cNvPr>
          <p:cNvSpPr/>
          <p:nvPr/>
        </p:nvSpPr>
        <p:spPr>
          <a:xfrm>
            <a:off x="1517264" y="1357053"/>
            <a:ext cx="1881029" cy="69693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Click Run to start the diagnostic checking</a:t>
            </a:r>
          </a:p>
        </p:txBody>
      </p:sp>
    </p:spTree>
    <p:extLst>
      <p:ext uri="{BB962C8B-B14F-4D97-AF65-F5344CB8AC3E}">
        <p14:creationId xmlns:p14="http://schemas.microsoft.com/office/powerpoint/2010/main" val="206835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3.33333E-6 L 0.03403 -3.33333E-6 C 0.04913 -3.33333E-6 0.06806 0.01917 0.06806 0.03473 L 0.06806 0.06973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82230D96-9239-4914-82DD-31C4AB175D6A}"/>
              </a:ext>
            </a:extLst>
          </p:cNvPr>
          <p:cNvPicPr>
            <a:picLocks noChangeAspect="1"/>
          </p:cNvPicPr>
          <p:nvPr/>
        </p:nvPicPr>
        <p:blipFill>
          <a:blip r:embed="rId2"/>
          <a:stretch>
            <a:fillRect/>
          </a:stretch>
        </p:blipFill>
        <p:spPr>
          <a:xfrm>
            <a:off x="0" y="571501"/>
            <a:ext cx="9144000" cy="5143500"/>
          </a:xfrm>
          <a:prstGeom prst="rect">
            <a:avLst/>
          </a:prstGeom>
        </p:spPr>
      </p:pic>
      <p:pic>
        <p:nvPicPr>
          <p:cNvPr id="6" name="Picture 5">
            <a:extLst>
              <a:ext uri="{FF2B5EF4-FFF2-40B4-BE49-F238E27FC236}">
                <a16:creationId xmlns:a16="http://schemas.microsoft.com/office/drawing/2014/main" id="{7B07F5E6-49CE-4850-9FA4-1B6B2A6259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77041" y="3454795"/>
            <a:ext cx="206484" cy="223691"/>
          </a:xfrm>
          <a:prstGeom prst="rect">
            <a:avLst/>
          </a:prstGeom>
        </p:spPr>
      </p:pic>
      <p:sp>
        <p:nvSpPr>
          <p:cNvPr id="7" name="Rectangle 6">
            <a:extLst>
              <a:ext uri="{FF2B5EF4-FFF2-40B4-BE49-F238E27FC236}">
                <a16:creationId xmlns:a16="http://schemas.microsoft.com/office/drawing/2014/main" id="{DF2ECA0E-4DC2-4220-B2D9-2DA629B190BD}"/>
              </a:ext>
            </a:extLst>
          </p:cNvPr>
          <p:cNvSpPr/>
          <p:nvPr/>
        </p:nvSpPr>
        <p:spPr>
          <a:xfrm>
            <a:off x="5802661" y="3565741"/>
            <a:ext cx="2024330" cy="89025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You can opt out at this point if you don’t have enough time available</a:t>
            </a:r>
          </a:p>
        </p:txBody>
      </p:sp>
    </p:spTree>
    <p:extLst>
      <p:ext uri="{BB962C8B-B14F-4D97-AF65-F5344CB8AC3E}">
        <p14:creationId xmlns:p14="http://schemas.microsoft.com/office/powerpoint/2010/main" val="124214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94444E-6 1.11111E-6 L 0.03403 1.11111E-6 C 0.04913 1.11111E-6 0.06805 0.01917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BFC77E80-F8E2-44A3-86C6-48810C2CBF96}"/>
              </a:ext>
            </a:extLst>
          </p:cNvPr>
          <p:cNvPicPr>
            <a:picLocks noChangeAspect="1"/>
          </p:cNvPicPr>
          <p:nvPr/>
        </p:nvPicPr>
        <p:blipFill>
          <a:blip r:embed="rId2"/>
          <a:stretch>
            <a:fillRect/>
          </a:stretch>
        </p:blipFill>
        <p:spPr>
          <a:xfrm>
            <a:off x="0" y="571499"/>
            <a:ext cx="9144000" cy="5143500"/>
          </a:xfrm>
          <a:prstGeom prst="rect">
            <a:avLst/>
          </a:prstGeom>
        </p:spPr>
      </p:pic>
      <p:pic>
        <p:nvPicPr>
          <p:cNvPr id="6" name="Picture 5">
            <a:extLst>
              <a:ext uri="{FF2B5EF4-FFF2-40B4-BE49-F238E27FC236}">
                <a16:creationId xmlns:a16="http://schemas.microsoft.com/office/drawing/2014/main" id="{234E432B-0D58-45B1-88EB-2C269E934C4F}"/>
              </a:ext>
            </a:extLst>
          </p:cNvPr>
          <p:cNvPicPr>
            <a:picLocks noChangeAspect="1"/>
          </p:cNvPicPr>
          <p:nvPr/>
        </p:nvPicPr>
        <p:blipFill rotWithShape="1">
          <a:blip r:embed="rId3"/>
          <a:srcRect t="89067"/>
          <a:stretch/>
        </p:blipFill>
        <p:spPr>
          <a:xfrm>
            <a:off x="0" y="5152677"/>
            <a:ext cx="9144000" cy="562324"/>
          </a:xfrm>
          <a:prstGeom prst="rect">
            <a:avLst/>
          </a:prstGeom>
        </p:spPr>
      </p:pic>
      <p:pic>
        <p:nvPicPr>
          <p:cNvPr id="7" name="Picture 6">
            <a:extLst>
              <a:ext uri="{FF2B5EF4-FFF2-40B4-BE49-F238E27FC236}">
                <a16:creationId xmlns:a16="http://schemas.microsoft.com/office/drawing/2014/main" id="{59C83955-5972-452B-8C51-856735F464A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34429" y="1365685"/>
            <a:ext cx="206484" cy="223691"/>
          </a:xfrm>
          <a:prstGeom prst="rect">
            <a:avLst/>
          </a:prstGeom>
        </p:spPr>
      </p:pic>
      <p:sp>
        <p:nvSpPr>
          <p:cNvPr id="8" name="Rectangle 7">
            <a:extLst>
              <a:ext uri="{FF2B5EF4-FFF2-40B4-BE49-F238E27FC236}">
                <a16:creationId xmlns:a16="http://schemas.microsoft.com/office/drawing/2014/main" id="{0CAA59EA-F23F-4787-ABFF-87BC5C0FADA2}"/>
              </a:ext>
            </a:extLst>
          </p:cNvPr>
          <p:cNvSpPr/>
          <p:nvPr/>
        </p:nvSpPr>
        <p:spPr>
          <a:xfrm>
            <a:off x="2980899" y="1926804"/>
            <a:ext cx="3182199" cy="117576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When the processing is complete, a list of all checks is provided and you can click on the check ID to see all the instances of data ‘failing’ that check.</a:t>
            </a:r>
          </a:p>
        </p:txBody>
      </p:sp>
      <p:pic>
        <p:nvPicPr>
          <p:cNvPr id="10" name="Picture 9">
            <a:extLst>
              <a:ext uri="{FF2B5EF4-FFF2-40B4-BE49-F238E27FC236}">
                <a16:creationId xmlns:a16="http://schemas.microsoft.com/office/drawing/2014/main" id="{4D2EB197-FB1B-4F7E-A279-B2CFD423EC9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92389" y="1428097"/>
            <a:ext cx="206484" cy="223691"/>
          </a:xfrm>
          <a:prstGeom prst="rect">
            <a:avLst/>
          </a:prstGeom>
        </p:spPr>
      </p:pic>
    </p:spTree>
    <p:extLst>
      <p:ext uri="{BB962C8B-B14F-4D97-AF65-F5344CB8AC3E}">
        <p14:creationId xmlns:p14="http://schemas.microsoft.com/office/powerpoint/2010/main" val="40317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05556E-6 -3.33333E-6 L 0.03403 -3.33333E-6 C 0.04914 -3.33333E-6 0.06806 0.01917 0.06806 0.03473 L 0.06806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BFC77E80-F8E2-44A3-86C6-48810C2CBF96}"/>
              </a:ext>
            </a:extLst>
          </p:cNvPr>
          <p:cNvPicPr>
            <a:picLocks noChangeAspect="1"/>
          </p:cNvPicPr>
          <p:nvPr/>
        </p:nvPicPr>
        <p:blipFill>
          <a:blip r:embed="rId2"/>
          <a:stretch>
            <a:fillRect/>
          </a:stretch>
        </p:blipFill>
        <p:spPr>
          <a:xfrm>
            <a:off x="0" y="571499"/>
            <a:ext cx="9144000" cy="5143500"/>
          </a:xfrm>
          <a:prstGeom prst="rect">
            <a:avLst/>
          </a:prstGeom>
        </p:spPr>
      </p:pic>
      <p:pic>
        <p:nvPicPr>
          <p:cNvPr id="6" name="Picture 5">
            <a:extLst>
              <a:ext uri="{FF2B5EF4-FFF2-40B4-BE49-F238E27FC236}">
                <a16:creationId xmlns:a16="http://schemas.microsoft.com/office/drawing/2014/main" id="{234E432B-0D58-45B1-88EB-2C269E934C4F}"/>
              </a:ext>
            </a:extLst>
          </p:cNvPr>
          <p:cNvPicPr>
            <a:picLocks noChangeAspect="1"/>
          </p:cNvPicPr>
          <p:nvPr/>
        </p:nvPicPr>
        <p:blipFill rotWithShape="1">
          <a:blip r:embed="rId3"/>
          <a:srcRect t="89067"/>
          <a:stretch/>
        </p:blipFill>
        <p:spPr>
          <a:xfrm>
            <a:off x="0" y="5152677"/>
            <a:ext cx="9144000" cy="562324"/>
          </a:xfrm>
          <a:prstGeom prst="rect">
            <a:avLst/>
          </a:prstGeom>
        </p:spPr>
      </p:pic>
      <p:sp>
        <p:nvSpPr>
          <p:cNvPr id="8" name="Rectangle 7">
            <a:extLst>
              <a:ext uri="{FF2B5EF4-FFF2-40B4-BE49-F238E27FC236}">
                <a16:creationId xmlns:a16="http://schemas.microsoft.com/office/drawing/2014/main" id="{0CAA59EA-F23F-4787-ABFF-87BC5C0FADA2}"/>
              </a:ext>
            </a:extLst>
          </p:cNvPr>
          <p:cNvSpPr/>
          <p:nvPr/>
        </p:nvSpPr>
        <p:spPr>
          <a:xfrm>
            <a:off x="2980899" y="1926804"/>
            <a:ext cx="3182199" cy="117576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When the processing is complete, a list of all checks is provided and you can click on the check ID to see all the instances of data ‘failing’ that check.</a:t>
            </a:r>
          </a:p>
        </p:txBody>
      </p:sp>
      <p:sp>
        <p:nvSpPr>
          <p:cNvPr id="12" name="Rectangle 11">
            <a:extLst>
              <a:ext uri="{FF2B5EF4-FFF2-40B4-BE49-F238E27FC236}">
                <a16:creationId xmlns:a16="http://schemas.microsoft.com/office/drawing/2014/main" id="{D888F904-915F-4E31-B401-1F53FE804A9C}"/>
              </a:ext>
            </a:extLst>
          </p:cNvPr>
          <p:cNvSpPr/>
          <p:nvPr/>
        </p:nvSpPr>
        <p:spPr>
          <a:xfrm>
            <a:off x="-3" y="2670371"/>
            <a:ext cx="2306475" cy="380444"/>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6AE9CD7B-A524-480D-B535-CDEF3B6A375A}"/>
              </a:ext>
            </a:extLst>
          </p:cNvPr>
          <p:cNvSpPr/>
          <p:nvPr/>
        </p:nvSpPr>
        <p:spPr>
          <a:xfrm>
            <a:off x="3747449" y="3274929"/>
            <a:ext cx="3182199" cy="85269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Where the descript</a:t>
            </a:r>
            <a:r>
              <a:rPr lang="en-GB" sz="1500" dirty="0">
                <a:solidFill>
                  <a:prstClr val="white"/>
                </a:solidFill>
                <a:latin typeface="Calibri"/>
              </a:rPr>
              <a:t>ion of the check is in black text the Error Details will always be shown as “Not Applicable”.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282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65389" y="4190995"/>
            <a:ext cx="7020278" cy="860781"/>
          </a:xfrm>
        </p:spPr>
        <p:txBody>
          <a:bodyPr>
            <a:normAutofit/>
          </a:bodyPr>
          <a:lstStyle/>
          <a:p>
            <a:r>
              <a:rPr lang="en-US" sz="2167" dirty="0"/>
              <a:t>Dealing with Contact Data Issues</a:t>
            </a:r>
          </a:p>
          <a:p>
            <a:r>
              <a:rPr lang="en-US" sz="2167" dirty="0"/>
              <a:t>Using </a:t>
            </a:r>
            <a:r>
              <a:rPr lang="en-US" sz="2167" dirty="0" err="1"/>
              <a:t>DbDiagnose</a:t>
            </a:r>
            <a:r>
              <a:rPr lang="en-US" sz="2167" dirty="0"/>
              <a:t> EXE to create the spreadsheet</a:t>
            </a:r>
          </a:p>
        </p:txBody>
      </p:sp>
      <p:sp>
        <p:nvSpPr>
          <p:cNvPr id="3" name="Rectangle 2">
            <a:extLst>
              <a:ext uri="{FF2B5EF4-FFF2-40B4-BE49-F238E27FC236}">
                <a16:creationId xmlns:a16="http://schemas.microsoft.com/office/drawing/2014/main" id="{3CF1001B-8356-48DD-B11B-BCE02F5C73F7}"/>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hlinkClick r:id="rId2" action="ppaction://hlinksldjump"/>
            <a:extLst>
              <a:ext uri="{FF2B5EF4-FFF2-40B4-BE49-F238E27FC236}">
                <a16:creationId xmlns:a16="http://schemas.microsoft.com/office/drawing/2014/main" id="{85238535-B8E6-4241-90F8-A39E4478CEBB}"/>
              </a:ext>
            </a:extLst>
          </p:cNvPr>
          <p:cNvSpPr/>
          <p:nvPr/>
        </p:nvSpPr>
        <p:spPr>
          <a:xfrm>
            <a:off x="3671364" y="5115133"/>
            <a:ext cx="1808328" cy="434706"/>
          </a:xfrm>
          <a:prstGeom prst="rect">
            <a:avLst/>
          </a:prstGeom>
          <a:gradFill flip="none" rotWithShape="1">
            <a:gsLst>
              <a:gs pos="0">
                <a:srgbClr val="265792"/>
              </a:gs>
              <a:gs pos="100000">
                <a:srgbClr val="6DA5FF"/>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Back to Content</a:t>
            </a:r>
          </a:p>
        </p:txBody>
      </p:sp>
    </p:spTree>
    <p:extLst>
      <p:ext uri="{BB962C8B-B14F-4D97-AF65-F5344CB8AC3E}">
        <p14:creationId xmlns:p14="http://schemas.microsoft.com/office/powerpoint/2010/main" val="369808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ED7D322F-BE33-4363-9BD2-C92EABB18FD9}"/>
              </a:ext>
            </a:extLst>
          </p:cNvPr>
          <p:cNvPicPr>
            <a:picLocks noChangeAspect="1"/>
          </p:cNvPicPr>
          <p:nvPr/>
        </p:nvPicPr>
        <p:blipFill>
          <a:blip r:embed="rId2"/>
          <a:stretch>
            <a:fillRect/>
          </a:stretch>
        </p:blipFill>
        <p:spPr>
          <a:xfrm>
            <a:off x="0" y="571501"/>
            <a:ext cx="9144000" cy="5143500"/>
          </a:xfrm>
          <a:prstGeom prst="rect">
            <a:avLst/>
          </a:prstGeom>
        </p:spPr>
      </p:pic>
      <p:sp>
        <p:nvSpPr>
          <p:cNvPr id="7" name="Rectangle 6">
            <a:extLst>
              <a:ext uri="{FF2B5EF4-FFF2-40B4-BE49-F238E27FC236}">
                <a16:creationId xmlns:a16="http://schemas.microsoft.com/office/drawing/2014/main" id="{A6365405-13DE-4043-ABBF-D34E5BF014D6}"/>
              </a:ext>
            </a:extLst>
          </p:cNvPr>
          <p:cNvSpPr/>
          <p:nvPr/>
        </p:nvSpPr>
        <p:spPr>
          <a:xfrm>
            <a:off x="2980899" y="1926804"/>
            <a:ext cx="3182199" cy="90510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Normally red text indicates that are one of more instances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wher</a:t>
            </a:r>
            <a:r>
              <a:rPr lang="en-GB" sz="1500" dirty="0">
                <a:solidFill>
                  <a:prstClr val="white"/>
                </a:solidFill>
                <a:latin typeface="Calibri"/>
              </a:rPr>
              <a:t>e the check has been ‘failed’.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55B58D9-1824-4AFA-BFDC-EABE9E2EFC35}"/>
              </a:ext>
            </a:extLst>
          </p:cNvPr>
          <p:cNvSpPr/>
          <p:nvPr/>
        </p:nvSpPr>
        <p:spPr>
          <a:xfrm>
            <a:off x="1" y="1801505"/>
            <a:ext cx="2463420" cy="184244"/>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87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ED7D322F-BE33-4363-9BD2-C92EABB18FD9}"/>
              </a:ext>
            </a:extLst>
          </p:cNvPr>
          <p:cNvPicPr>
            <a:picLocks noChangeAspect="1"/>
          </p:cNvPicPr>
          <p:nvPr/>
        </p:nvPicPr>
        <p:blipFill>
          <a:blip r:embed="rId2"/>
          <a:stretch>
            <a:fillRect/>
          </a:stretch>
        </p:blipFill>
        <p:spPr>
          <a:xfrm>
            <a:off x="0" y="571501"/>
            <a:ext cx="9144000" cy="5143500"/>
          </a:xfrm>
          <a:prstGeom prst="rect">
            <a:avLst/>
          </a:prstGeom>
        </p:spPr>
      </p:pic>
      <p:sp>
        <p:nvSpPr>
          <p:cNvPr id="7" name="Rectangle 6">
            <a:extLst>
              <a:ext uri="{FF2B5EF4-FFF2-40B4-BE49-F238E27FC236}">
                <a16:creationId xmlns:a16="http://schemas.microsoft.com/office/drawing/2014/main" id="{A6365405-13DE-4043-ABBF-D34E5BF014D6}"/>
              </a:ext>
            </a:extLst>
          </p:cNvPr>
          <p:cNvSpPr/>
          <p:nvPr/>
        </p:nvSpPr>
        <p:spPr>
          <a:xfrm>
            <a:off x="2980899" y="1926804"/>
            <a:ext cx="3182199" cy="90510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Normally red text indicates that are one of more instances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wher</a:t>
            </a:r>
            <a:r>
              <a:rPr lang="en-GB" sz="1500" dirty="0">
                <a:solidFill>
                  <a:prstClr val="white"/>
                </a:solidFill>
                <a:latin typeface="Calibri"/>
              </a:rPr>
              <a:t>e the check has been ‘failed’.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55B58D9-1824-4AFA-BFDC-EABE9E2EFC35}"/>
              </a:ext>
            </a:extLst>
          </p:cNvPr>
          <p:cNvSpPr/>
          <p:nvPr/>
        </p:nvSpPr>
        <p:spPr>
          <a:xfrm>
            <a:off x="1" y="2006225"/>
            <a:ext cx="1978924" cy="184244"/>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61D5E30-2BC8-4D71-BB4A-71A1E10C477C}"/>
              </a:ext>
            </a:extLst>
          </p:cNvPr>
          <p:cNvSpPr/>
          <p:nvPr/>
        </p:nvSpPr>
        <p:spPr>
          <a:xfrm>
            <a:off x="3895299" y="3004796"/>
            <a:ext cx="3182199" cy="145119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Check 99 has been added for checking Contact data the may have been damaged by CTF Import and is unusual in that it always has red text; even if no instance of ‘failure’ have been found.</a:t>
            </a:r>
          </a:p>
        </p:txBody>
      </p:sp>
    </p:spTree>
    <p:extLst>
      <p:ext uri="{BB962C8B-B14F-4D97-AF65-F5344CB8AC3E}">
        <p14:creationId xmlns:p14="http://schemas.microsoft.com/office/powerpoint/2010/main" val="26781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ED7D322F-BE33-4363-9BD2-C92EABB18FD9}"/>
              </a:ext>
            </a:extLst>
          </p:cNvPr>
          <p:cNvPicPr>
            <a:picLocks noChangeAspect="1"/>
          </p:cNvPicPr>
          <p:nvPr/>
        </p:nvPicPr>
        <p:blipFill>
          <a:blip r:embed="rId2"/>
          <a:stretch>
            <a:fillRect/>
          </a:stretch>
        </p:blipFill>
        <p:spPr>
          <a:xfrm>
            <a:off x="0" y="571501"/>
            <a:ext cx="9144000" cy="5143500"/>
          </a:xfrm>
          <a:prstGeom prst="rect">
            <a:avLst/>
          </a:prstGeom>
        </p:spPr>
      </p:pic>
      <p:sp>
        <p:nvSpPr>
          <p:cNvPr id="9" name="Rectangle 8">
            <a:extLst>
              <a:ext uri="{FF2B5EF4-FFF2-40B4-BE49-F238E27FC236}">
                <a16:creationId xmlns:a16="http://schemas.microsoft.com/office/drawing/2014/main" id="{A61D5E30-2BC8-4D71-BB4A-71A1E10C477C}"/>
              </a:ext>
            </a:extLst>
          </p:cNvPr>
          <p:cNvSpPr/>
          <p:nvPr/>
        </p:nvSpPr>
        <p:spPr>
          <a:xfrm>
            <a:off x="1506940" y="1224954"/>
            <a:ext cx="3182199" cy="134764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Where</a:t>
            </a:r>
            <a:r>
              <a:rPr lang="en-GB" sz="1500" dirty="0">
                <a:solidFill>
                  <a:prstClr val="white"/>
                </a:solidFill>
                <a:latin typeface="Calibri"/>
              </a:rPr>
              <a:t> lots of checks have been ‘failed’ it is best to use the Print routine to examine the ‘failures’ and that is certainly the case where lot of instances of check 99 ‘failures’.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E86844D-FAFC-4FF4-8A90-E25F67710A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8291" y="1113109"/>
            <a:ext cx="206484" cy="223691"/>
          </a:xfrm>
          <a:prstGeom prst="rect">
            <a:avLst/>
          </a:prstGeom>
        </p:spPr>
      </p:pic>
    </p:spTree>
    <p:extLst>
      <p:ext uri="{BB962C8B-B14F-4D97-AF65-F5344CB8AC3E}">
        <p14:creationId xmlns:p14="http://schemas.microsoft.com/office/powerpoint/2010/main" val="298072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3.61111E-6 3.33333E-6 L 0.03402 3.33333E-6 C 0.04913 3.33333E-6 0.06805 0.01916 0.06805 0.03472 L 0.06805 0.06972 " pathEditMode="relative" rAng="0" ptsTypes="AAAA">
                                      <p:cBhvr>
                                        <p:cTn id="10" dur="1000" spd="-100000" fill="hold"/>
                                        <p:tgtEl>
                                          <p:spTgt spid="10"/>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4D8096A2-756A-4A64-85E9-A97DF05081AE}"/>
              </a:ext>
            </a:extLst>
          </p:cNvPr>
          <p:cNvPicPr>
            <a:picLocks noChangeAspect="1"/>
          </p:cNvPicPr>
          <p:nvPr/>
        </p:nvPicPr>
        <p:blipFill>
          <a:blip r:embed="rId2"/>
          <a:stretch>
            <a:fillRect/>
          </a:stretch>
        </p:blipFill>
        <p:spPr>
          <a:xfrm>
            <a:off x="0" y="571499"/>
            <a:ext cx="9144000" cy="5143500"/>
          </a:xfrm>
          <a:prstGeom prst="rect">
            <a:avLst/>
          </a:prstGeom>
        </p:spPr>
      </p:pic>
      <p:pic>
        <p:nvPicPr>
          <p:cNvPr id="6" name="Picture 5">
            <a:extLst>
              <a:ext uri="{FF2B5EF4-FFF2-40B4-BE49-F238E27FC236}">
                <a16:creationId xmlns:a16="http://schemas.microsoft.com/office/drawing/2014/main" id="{FF1AAC8A-F7E8-40DC-A347-407ECB35B1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99174" y="2800693"/>
            <a:ext cx="206484" cy="223691"/>
          </a:xfrm>
          <a:prstGeom prst="rect">
            <a:avLst/>
          </a:prstGeom>
        </p:spPr>
      </p:pic>
      <p:pic>
        <p:nvPicPr>
          <p:cNvPr id="7" name="Picture 6">
            <a:extLst>
              <a:ext uri="{FF2B5EF4-FFF2-40B4-BE49-F238E27FC236}">
                <a16:creationId xmlns:a16="http://schemas.microsoft.com/office/drawing/2014/main" id="{0FDCA434-3053-413B-93C1-3C166F63926F}"/>
              </a:ext>
            </a:extLst>
          </p:cNvPr>
          <p:cNvPicPr>
            <a:picLocks noChangeAspect="1"/>
          </p:cNvPicPr>
          <p:nvPr/>
        </p:nvPicPr>
        <p:blipFill rotWithShape="1">
          <a:blip r:embed="rId5"/>
          <a:srcRect t="45539" r="77686" b="52311"/>
          <a:stretch/>
        </p:blipFill>
        <p:spPr>
          <a:xfrm>
            <a:off x="0" y="2913797"/>
            <a:ext cx="2040340" cy="110587"/>
          </a:xfrm>
          <a:prstGeom prst="rect">
            <a:avLst/>
          </a:prstGeom>
        </p:spPr>
      </p:pic>
      <p:sp>
        <p:nvSpPr>
          <p:cNvPr id="8" name="Rectangle 7">
            <a:extLst>
              <a:ext uri="{FF2B5EF4-FFF2-40B4-BE49-F238E27FC236}">
                <a16:creationId xmlns:a16="http://schemas.microsoft.com/office/drawing/2014/main" id="{CE613B8F-7048-4DBC-BF26-FB2F576CD051}"/>
              </a:ext>
            </a:extLst>
          </p:cNvPr>
          <p:cNvSpPr/>
          <p:nvPr/>
        </p:nvSpPr>
        <p:spPr>
          <a:xfrm>
            <a:off x="892790" y="2572604"/>
            <a:ext cx="3182199" cy="105087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For the purposes of this presentation, we are only interested in the check 99 ‘issues’ and they will be at the end of the list of </a:t>
            </a:r>
            <a:r>
              <a:rPr lang="en-GB" sz="1500" dirty="0">
                <a:solidFill>
                  <a:prstClr val="white"/>
                </a:solidFill>
                <a:latin typeface="Calibri"/>
              </a:rPr>
              <a:t>‘issues’ detected.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27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61111E-6 -4.44444E-6 L 0.03403 -4.44444E-6 C 0.04914 -4.44444E-6 0.06806 0.01917 0.06806 0.03473 L 0.06806 0.06973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56C57990-516B-43ED-85C0-BE818F673624}"/>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ABBABE23-DA8F-4648-947F-B6374598C5F0}"/>
              </a:ext>
            </a:extLst>
          </p:cNvPr>
          <p:cNvPicPr>
            <a:picLocks noChangeAspect="1"/>
          </p:cNvPicPr>
          <p:nvPr/>
        </p:nvPicPr>
        <p:blipFill rotWithShape="1">
          <a:blip r:embed="rId3"/>
          <a:srcRect t="45539" r="77686" b="52311"/>
          <a:stretch/>
        </p:blipFill>
        <p:spPr>
          <a:xfrm>
            <a:off x="0" y="2913797"/>
            <a:ext cx="2040340" cy="110587"/>
          </a:xfrm>
          <a:prstGeom prst="rect">
            <a:avLst/>
          </a:prstGeom>
        </p:spPr>
      </p:pic>
      <p:pic>
        <p:nvPicPr>
          <p:cNvPr id="4" name="Picture 3">
            <a:extLst>
              <a:ext uri="{FF2B5EF4-FFF2-40B4-BE49-F238E27FC236}">
                <a16:creationId xmlns:a16="http://schemas.microsoft.com/office/drawing/2014/main" id="{CDCDC2FD-1870-441C-8727-17C4EEADBAAF}"/>
              </a:ext>
            </a:extLst>
          </p:cNvPr>
          <p:cNvPicPr>
            <a:picLocks noChangeAspect="1"/>
          </p:cNvPicPr>
          <p:nvPr/>
        </p:nvPicPr>
        <p:blipFill rotWithShape="1">
          <a:blip r:embed="rId4"/>
          <a:srcRect b="28494"/>
          <a:stretch/>
        </p:blipFill>
        <p:spPr>
          <a:xfrm>
            <a:off x="2384183" y="1955686"/>
            <a:ext cx="4288724" cy="2608500"/>
          </a:xfrm>
          <a:prstGeom prst="rect">
            <a:avLst/>
          </a:prstGeom>
        </p:spPr>
      </p:pic>
      <p:pic>
        <p:nvPicPr>
          <p:cNvPr id="12" name="Picture 11">
            <a:extLst>
              <a:ext uri="{FF2B5EF4-FFF2-40B4-BE49-F238E27FC236}">
                <a16:creationId xmlns:a16="http://schemas.microsoft.com/office/drawing/2014/main" id="{CB759FF5-E7AA-43AA-A66E-6B5895DD32E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08527" y="1987899"/>
            <a:ext cx="206484" cy="223691"/>
          </a:xfrm>
          <a:prstGeom prst="rect">
            <a:avLst/>
          </a:prstGeom>
        </p:spPr>
      </p:pic>
      <p:sp>
        <p:nvSpPr>
          <p:cNvPr id="13" name="Rectangle 12">
            <a:extLst>
              <a:ext uri="{FF2B5EF4-FFF2-40B4-BE49-F238E27FC236}">
                <a16:creationId xmlns:a16="http://schemas.microsoft.com/office/drawing/2014/main" id="{2B1DD63B-47C4-455F-A62B-EEB776877E04}"/>
              </a:ext>
            </a:extLst>
          </p:cNvPr>
          <p:cNvSpPr/>
          <p:nvPr/>
        </p:nvSpPr>
        <p:spPr>
          <a:xfrm>
            <a:off x="1020170" y="2724020"/>
            <a:ext cx="3298093" cy="83845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use Click and Shift-Click to highlight the check 99 rows and then use Ctrl-C to copy them to the clipboard</a:t>
            </a:r>
          </a:p>
        </p:txBody>
      </p:sp>
    </p:spTree>
    <p:extLst>
      <p:ext uri="{BB962C8B-B14F-4D97-AF65-F5344CB8AC3E}">
        <p14:creationId xmlns:p14="http://schemas.microsoft.com/office/powerpoint/2010/main" val="156106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77778E-6 -2.22222E-6 L 0.03403 -2.22222E-6 C 0.04913 -2.22222E-6 0.06806 0.01917 0.06806 0.03472 L 0.06806 0.06972 " pathEditMode="relative" rAng="0" ptsTypes="AAAA">
                                      <p:cBhvr>
                                        <p:cTn id="6" dur="1000" spd="-100000" fill="hold"/>
                                        <p:tgtEl>
                                          <p:spTgt spid="12"/>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56C57990-516B-43ED-85C0-BE818F673624}"/>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ABBABE23-DA8F-4648-947F-B6374598C5F0}"/>
              </a:ext>
            </a:extLst>
          </p:cNvPr>
          <p:cNvPicPr>
            <a:picLocks noChangeAspect="1"/>
          </p:cNvPicPr>
          <p:nvPr/>
        </p:nvPicPr>
        <p:blipFill rotWithShape="1">
          <a:blip r:embed="rId3"/>
          <a:srcRect t="45539" r="77686" b="52311"/>
          <a:stretch/>
        </p:blipFill>
        <p:spPr>
          <a:xfrm>
            <a:off x="0" y="2913797"/>
            <a:ext cx="2040340" cy="110587"/>
          </a:xfrm>
          <a:prstGeom prst="rect">
            <a:avLst/>
          </a:prstGeom>
        </p:spPr>
      </p:pic>
      <p:pic>
        <p:nvPicPr>
          <p:cNvPr id="4" name="Picture 3">
            <a:extLst>
              <a:ext uri="{FF2B5EF4-FFF2-40B4-BE49-F238E27FC236}">
                <a16:creationId xmlns:a16="http://schemas.microsoft.com/office/drawing/2014/main" id="{CDCDC2FD-1870-441C-8727-17C4EEADBAAF}"/>
              </a:ext>
            </a:extLst>
          </p:cNvPr>
          <p:cNvPicPr>
            <a:picLocks noChangeAspect="1"/>
          </p:cNvPicPr>
          <p:nvPr/>
        </p:nvPicPr>
        <p:blipFill rotWithShape="1">
          <a:blip r:embed="rId4"/>
          <a:srcRect b="28494"/>
          <a:stretch/>
        </p:blipFill>
        <p:spPr>
          <a:xfrm>
            <a:off x="2384183" y="1955686"/>
            <a:ext cx="4288724" cy="2608500"/>
          </a:xfrm>
          <a:prstGeom prst="rect">
            <a:avLst/>
          </a:prstGeom>
        </p:spPr>
      </p:pic>
      <p:pic>
        <p:nvPicPr>
          <p:cNvPr id="8" name="Picture 7">
            <a:extLst>
              <a:ext uri="{FF2B5EF4-FFF2-40B4-BE49-F238E27FC236}">
                <a16:creationId xmlns:a16="http://schemas.microsoft.com/office/drawing/2014/main" id="{3FE514E9-41AB-4836-A6E2-62F69D8F8C7F}"/>
              </a:ext>
            </a:extLst>
          </p:cNvPr>
          <p:cNvPicPr>
            <a:picLocks noChangeAspect="1"/>
          </p:cNvPicPr>
          <p:nvPr/>
        </p:nvPicPr>
        <p:blipFill rotWithShape="1">
          <a:blip r:embed="rId5"/>
          <a:srcRect r="1574" b="23888"/>
          <a:stretch/>
        </p:blipFill>
        <p:spPr>
          <a:xfrm>
            <a:off x="2384183" y="1941253"/>
            <a:ext cx="4290155" cy="2622934"/>
          </a:xfrm>
          <a:prstGeom prst="rect">
            <a:avLst/>
          </a:prstGeom>
        </p:spPr>
      </p:pic>
      <p:pic>
        <p:nvPicPr>
          <p:cNvPr id="9" name="Picture 8">
            <a:extLst>
              <a:ext uri="{FF2B5EF4-FFF2-40B4-BE49-F238E27FC236}">
                <a16:creationId xmlns:a16="http://schemas.microsoft.com/office/drawing/2014/main" id="{826BD3D5-3863-478D-AC60-939D0A6F212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62733" y="4238724"/>
            <a:ext cx="206484" cy="223691"/>
          </a:xfrm>
          <a:prstGeom prst="rect">
            <a:avLst/>
          </a:prstGeom>
        </p:spPr>
      </p:pic>
      <p:sp>
        <p:nvSpPr>
          <p:cNvPr id="10" name="Rectangle 9">
            <a:extLst>
              <a:ext uri="{FF2B5EF4-FFF2-40B4-BE49-F238E27FC236}">
                <a16:creationId xmlns:a16="http://schemas.microsoft.com/office/drawing/2014/main" id="{0AA968FD-B2A8-4FB4-BF66-D1FC2E112518}"/>
              </a:ext>
            </a:extLst>
          </p:cNvPr>
          <p:cNvSpPr/>
          <p:nvPr/>
        </p:nvSpPr>
        <p:spPr>
          <a:xfrm>
            <a:off x="1020170" y="2724020"/>
            <a:ext cx="3298093" cy="83845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use Click and Shift-Click to highlight the check 99 rows and then use Ctrl-C to copy them to the clipboard</a:t>
            </a:r>
          </a:p>
        </p:txBody>
      </p:sp>
    </p:spTree>
    <p:extLst>
      <p:ext uri="{BB962C8B-B14F-4D97-AF65-F5344CB8AC3E}">
        <p14:creationId xmlns:p14="http://schemas.microsoft.com/office/powerpoint/2010/main" val="7837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05556E-6 -1.11111E-6 L 0.03403 -1.11111E-6 C 0.04914 -1.11111E-6 0.06806 0.01917 0.06806 0.03472 L 0.06806 0.06972 " pathEditMode="relative" rAng="0" ptsTypes="AAAA">
                                      <p:cBhvr>
                                        <p:cTn id="6" dur="1000" spd="-100000" fill="hold"/>
                                        <p:tgtEl>
                                          <p:spTgt spid="9"/>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56C57990-516B-43ED-85C0-BE818F673624}"/>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ABBABE23-DA8F-4648-947F-B6374598C5F0}"/>
              </a:ext>
            </a:extLst>
          </p:cNvPr>
          <p:cNvPicPr>
            <a:picLocks noChangeAspect="1"/>
          </p:cNvPicPr>
          <p:nvPr/>
        </p:nvPicPr>
        <p:blipFill rotWithShape="1">
          <a:blip r:embed="rId3"/>
          <a:srcRect t="45539" r="77686" b="52311"/>
          <a:stretch/>
        </p:blipFill>
        <p:spPr>
          <a:xfrm>
            <a:off x="0" y="2913797"/>
            <a:ext cx="2040340" cy="110587"/>
          </a:xfrm>
          <a:prstGeom prst="rect">
            <a:avLst/>
          </a:prstGeom>
        </p:spPr>
      </p:pic>
      <p:pic>
        <p:nvPicPr>
          <p:cNvPr id="4" name="Picture 3">
            <a:extLst>
              <a:ext uri="{FF2B5EF4-FFF2-40B4-BE49-F238E27FC236}">
                <a16:creationId xmlns:a16="http://schemas.microsoft.com/office/drawing/2014/main" id="{CDCDC2FD-1870-441C-8727-17C4EEADBAAF}"/>
              </a:ext>
            </a:extLst>
          </p:cNvPr>
          <p:cNvPicPr>
            <a:picLocks noChangeAspect="1"/>
          </p:cNvPicPr>
          <p:nvPr/>
        </p:nvPicPr>
        <p:blipFill rotWithShape="1">
          <a:blip r:embed="rId4"/>
          <a:srcRect b="28494"/>
          <a:stretch/>
        </p:blipFill>
        <p:spPr>
          <a:xfrm>
            <a:off x="2384183" y="1955686"/>
            <a:ext cx="4288724" cy="2608500"/>
          </a:xfrm>
          <a:prstGeom prst="rect">
            <a:avLst/>
          </a:prstGeom>
        </p:spPr>
      </p:pic>
      <p:pic>
        <p:nvPicPr>
          <p:cNvPr id="8" name="Picture 7">
            <a:extLst>
              <a:ext uri="{FF2B5EF4-FFF2-40B4-BE49-F238E27FC236}">
                <a16:creationId xmlns:a16="http://schemas.microsoft.com/office/drawing/2014/main" id="{3FE514E9-41AB-4836-A6E2-62F69D8F8C7F}"/>
              </a:ext>
            </a:extLst>
          </p:cNvPr>
          <p:cNvPicPr>
            <a:picLocks noChangeAspect="1"/>
          </p:cNvPicPr>
          <p:nvPr/>
        </p:nvPicPr>
        <p:blipFill rotWithShape="1">
          <a:blip r:embed="rId5"/>
          <a:srcRect r="1574" b="23888"/>
          <a:stretch/>
        </p:blipFill>
        <p:spPr>
          <a:xfrm>
            <a:off x="2384183" y="1941253"/>
            <a:ext cx="4290155" cy="2622934"/>
          </a:xfrm>
          <a:prstGeom prst="rect">
            <a:avLst/>
          </a:prstGeom>
        </p:spPr>
      </p:pic>
      <p:pic>
        <p:nvPicPr>
          <p:cNvPr id="9" name="Picture 8">
            <a:extLst>
              <a:ext uri="{FF2B5EF4-FFF2-40B4-BE49-F238E27FC236}">
                <a16:creationId xmlns:a16="http://schemas.microsoft.com/office/drawing/2014/main" id="{826BD3D5-3863-478D-AC60-939D0A6F212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67163" y="2957004"/>
            <a:ext cx="206484" cy="223691"/>
          </a:xfrm>
          <a:prstGeom prst="rect">
            <a:avLst/>
          </a:prstGeom>
        </p:spPr>
      </p:pic>
      <p:sp>
        <p:nvSpPr>
          <p:cNvPr id="10" name="Rectangle 9">
            <a:extLst>
              <a:ext uri="{FF2B5EF4-FFF2-40B4-BE49-F238E27FC236}">
                <a16:creationId xmlns:a16="http://schemas.microsoft.com/office/drawing/2014/main" id="{0AA968FD-B2A8-4FB4-BF66-D1FC2E112518}"/>
              </a:ext>
            </a:extLst>
          </p:cNvPr>
          <p:cNvSpPr/>
          <p:nvPr/>
        </p:nvSpPr>
        <p:spPr>
          <a:xfrm>
            <a:off x="1020170" y="2724020"/>
            <a:ext cx="3298093" cy="83845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use Click and Shift-Click to highlight the check 99 rows and then use Ctrl-C to copy them to the clipboard</a:t>
            </a:r>
          </a:p>
        </p:txBody>
      </p:sp>
    </p:spTree>
    <p:extLst>
      <p:ext uri="{BB962C8B-B14F-4D97-AF65-F5344CB8AC3E}">
        <p14:creationId xmlns:p14="http://schemas.microsoft.com/office/powerpoint/2010/main" val="34226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4.44444E-6 L 0.03403 -4.44444E-6 C 0.04913 -4.44444E-6 0.06806 0.01917 0.06806 0.03473 L 0.06806 0.06973 " pathEditMode="relative" rAng="0" ptsTypes="AAAA">
                                      <p:cBhvr>
                                        <p:cTn id="6" dur="1000" spd="-100000" fill="hold"/>
                                        <p:tgtEl>
                                          <p:spTgt spid="9"/>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3" name="Picture 2">
            <a:extLst>
              <a:ext uri="{FF2B5EF4-FFF2-40B4-BE49-F238E27FC236}">
                <a16:creationId xmlns:a16="http://schemas.microsoft.com/office/drawing/2014/main" id="{268242A3-B0EB-4352-B1AB-F9F743650A1A}"/>
              </a:ext>
            </a:extLst>
          </p:cNvPr>
          <p:cNvPicPr>
            <a:picLocks noChangeAspect="1"/>
          </p:cNvPicPr>
          <p:nvPr/>
        </p:nvPicPr>
        <p:blipFill>
          <a:blip r:embed="rId2"/>
          <a:stretch>
            <a:fillRect/>
          </a:stretch>
        </p:blipFill>
        <p:spPr>
          <a:xfrm>
            <a:off x="-1" y="571499"/>
            <a:ext cx="9144000" cy="5143500"/>
          </a:xfrm>
          <a:prstGeom prst="rect">
            <a:avLst/>
          </a:prstGeom>
        </p:spPr>
      </p:pic>
      <p:sp>
        <p:nvSpPr>
          <p:cNvPr id="6" name="Rectangle 5">
            <a:extLst>
              <a:ext uri="{FF2B5EF4-FFF2-40B4-BE49-F238E27FC236}">
                <a16:creationId xmlns:a16="http://schemas.microsoft.com/office/drawing/2014/main" id="{EECDE510-755F-49BB-A1E0-7896856C577E}"/>
              </a:ext>
            </a:extLst>
          </p:cNvPr>
          <p:cNvSpPr/>
          <p:nvPr/>
        </p:nvSpPr>
        <p:spPr>
          <a:xfrm>
            <a:off x="2922952" y="2434753"/>
            <a:ext cx="3298093" cy="90193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Having opened MS Notepad when can use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Crtl</a:t>
            </a:r>
            <a:r>
              <a:rPr lang="en-GB" sz="1500" dirty="0">
                <a:solidFill>
                  <a:prstClr val="white"/>
                </a:solidFill>
                <a:latin typeface="Calibri"/>
              </a:rPr>
              <a:t>-V to paste in the text from the clipboard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580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A5516415-BF62-4F44-B440-7E8EBFADB970}"/>
              </a:ext>
            </a:extLst>
          </p:cNvPr>
          <p:cNvPicPr>
            <a:picLocks noChangeAspect="1"/>
          </p:cNvPicPr>
          <p:nvPr/>
        </p:nvPicPr>
        <p:blipFill>
          <a:blip r:embed="rId2"/>
          <a:stretch>
            <a:fillRect/>
          </a:stretch>
        </p:blipFill>
        <p:spPr>
          <a:xfrm>
            <a:off x="-1" y="571501"/>
            <a:ext cx="9144000" cy="5143500"/>
          </a:xfrm>
          <a:prstGeom prst="rect">
            <a:avLst/>
          </a:prstGeom>
        </p:spPr>
      </p:pic>
      <p:sp>
        <p:nvSpPr>
          <p:cNvPr id="7" name="Rectangle 6">
            <a:extLst>
              <a:ext uri="{FF2B5EF4-FFF2-40B4-BE49-F238E27FC236}">
                <a16:creationId xmlns:a16="http://schemas.microsoft.com/office/drawing/2014/main" id="{B2A63381-2A9E-4384-BBEC-94F1E522BC06}"/>
              </a:ext>
            </a:extLst>
          </p:cNvPr>
          <p:cNvSpPr/>
          <p:nvPr/>
        </p:nvSpPr>
        <p:spPr>
          <a:xfrm>
            <a:off x="2922952" y="2434753"/>
            <a:ext cx="3298093" cy="90193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Having opened MS Notepad when can use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Crtl</a:t>
            </a:r>
            <a:r>
              <a:rPr lang="en-GB" sz="1500" dirty="0">
                <a:solidFill>
                  <a:prstClr val="white"/>
                </a:solidFill>
                <a:latin typeface="Calibri"/>
              </a:rPr>
              <a:t>-V to paste in the text from the clipboard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298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A5516415-BF62-4F44-B440-7E8EBFADB970}"/>
              </a:ext>
            </a:extLst>
          </p:cNvPr>
          <p:cNvPicPr>
            <a:picLocks noChangeAspect="1"/>
          </p:cNvPicPr>
          <p:nvPr/>
        </p:nvPicPr>
        <p:blipFill>
          <a:blip r:embed="rId2"/>
          <a:stretch>
            <a:fillRect/>
          </a:stretch>
        </p:blipFill>
        <p:spPr>
          <a:xfrm>
            <a:off x="-1" y="571501"/>
            <a:ext cx="9144000" cy="5143500"/>
          </a:xfrm>
          <a:prstGeom prst="rect">
            <a:avLst/>
          </a:prstGeom>
        </p:spPr>
      </p:pic>
      <p:pic>
        <p:nvPicPr>
          <p:cNvPr id="6" name="Picture 5">
            <a:extLst>
              <a:ext uri="{FF2B5EF4-FFF2-40B4-BE49-F238E27FC236}">
                <a16:creationId xmlns:a16="http://schemas.microsoft.com/office/drawing/2014/main" id="{0167C564-45D0-4C8B-B3CA-8E670D61F6C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902" y="709572"/>
            <a:ext cx="206484" cy="223691"/>
          </a:xfrm>
          <a:prstGeom prst="rect">
            <a:avLst/>
          </a:prstGeom>
        </p:spPr>
      </p:pic>
      <p:sp>
        <p:nvSpPr>
          <p:cNvPr id="8" name="Rectangle 7">
            <a:extLst>
              <a:ext uri="{FF2B5EF4-FFF2-40B4-BE49-F238E27FC236}">
                <a16:creationId xmlns:a16="http://schemas.microsoft.com/office/drawing/2014/main" id="{5AF20E0E-25E4-40BF-9E51-3A39DCF5D289}"/>
              </a:ext>
            </a:extLst>
          </p:cNvPr>
          <p:cNvSpPr/>
          <p:nvPr/>
        </p:nvSpPr>
        <p:spPr>
          <a:xfrm>
            <a:off x="3089048" y="1543800"/>
            <a:ext cx="2965901" cy="69140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save as a CSV file read for opening in a spreadsheet</a:t>
            </a:r>
          </a:p>
        </p:txBody>
      </p:sp>
    </p:spTree>
    <p:extLst>
      <p:ext uri="{BB962C8B-B14F-4D97-AF65-F5344CB8AC3E}">
        <p14:creationId xmlns:p14="http://schemas.microsoft.com/office/powerpoint/2010/main" val="2069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46945E-18 -1.11111E-6 L 0.03403 -1.11111E-6 C 0.04913 -1.11111E-6 0.06806 0.01917 0.06806 0.03472 L 0.06806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4EB88CE-BDAC-480C-8F17-57E2F3695B46}"/>
              </a:ext>
            </a:extLst>
          </p:cNvPr>
          <p:cNvPicPr>
            <a:picLocks noChangeAspect="1"/>
          </p:cNvPicPr>
          <p:nvPr/>
        </p:nvPicPr>
        <p:blipFill>
          <a:blip r:embed="rId2"/>
          <a:stretch>
            <a:fillRect/>
          </a:stretch>
        </p:blipFill>
        <p:spPr>
          <a:xfrm>
            <a:off x="-1" y="571499"/>
            <a:ext cx="9144000" cy="5143500"/>
          </a:xfrm>
          <a:prstGeom prst="rect">
            <a:avLst/>
          </a:prstGeom>
        </p:spPr>
      </p:pic>
      <p:sp>
        <p:nvSpPr>
          <p:cNvPr id="9" name="Rectangle 8">
            <a:extLst>
              <a:ext uri="{FF2B5EF4-FFF2-40B4-BE49-F238E27FC236}">
                <a16:creationId xmlns:a16="http://schemas.microsoft.com/office/drawing/2014/main" id="{732D1697-1B9A-44E6-86C8-EB28A36A3531}"/>
              </a:ext>
            </a:extLst>
          </p:cNvPr>
          <p:cNvSpPr/>
          <p:nvPr/>
        </p:nvSpPr>
        <p:spPr>
          <a:xfrm>
            <a:off x="2369774" y="1562222"/>
            <a:ext cx="2829278" cy="88102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GB" sz="1500" dirty="0"/>
              <a:t>Navigate to your SIMS .NET folder and run the DBDiagnose executable</a:t>
            </a:r>
          </a:p>
        </p:txBody>
      </p:sp>
      <p:pic>
        <p:nvPicPr>
          <p:cNvPr id="11" name="Picture 10">
            <a:extLst>
              <a:ext uri="{FF2B5EF4-FFF2-40B4-BE49-F238E27FC236}">
                <a16:creationId xmlns:a16="http://schemas.microsoft.com/office/drawing/2014/main" id="{E9B53EA1-B71A-4BE7-8D3B-059BE4FDC8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83278" y="1177333"/>
            <a:ext cx="206484" cy="223691"/>
          </a:xfrm>
          <a:prstGeom prst="rect">
            <a:avLst/>
          </a:prstGeom>
        </p:spPr>
      </p:pic>
      <p:sp>
        <p:nvSpPr>
          <p:cNvPr id="12" name="Title 3">
            <a:extLst>
              <a:ext uri="{FF2B5EF4-FFF2-40B4-BE49-F238E27FC236}">
                <a16:creationId xmlns:a16="http://schemas.microsoft.com/office/drawing/2014/main" id="{7B1422D3-B6EE-40B4-AD1D-7435459DDEBC}"/>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80677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1.94444E-6 -1.85185E-6 L 0.03403 -1.85185E-6 C 0.04913 -1.85185E-6 0.06805 0.01921 0.06805 0.03472 L 0.06805 0.06968 " pathEditMode="relative" rAng="0" ptsTypes="AAAA">
                                      <p:cBhvr>
                                        <p:cTn id="10" dur="1000" spd="-100000" fill="hold"/>
                                        <p:tgtEl>
                                          <p:spTgt spid="11"/>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3FE6CED9-16A0-4413-94BE-4EC77BB29E5A}"/>
              </a:ext>
            </a:extLst>
          </p:cNvPr>
          <p:cNvPicPr>
            <a:picLocks noChangeAspect="1"/>
          </p:cNvPicPr>
          <p:nvPr/>
        </p:nvPicPr>
        <p:blipFill>
          <a:blip r:embed="rId2"/>
          <a:stretch>
            <a:fillRect/>
          </a:stretch>
        </p:blipFill>
        <p:spPr>
          <a:xfrm>
            <a:off x="-1" y="571501"/>
            <a:ext cx="9144000" cy="5143500"/>
          </a:xfrm>
          <a:prstGeom prst="rect">
            <a:avLst/>
          </a:prstGeom>
        </p:spPr>
      </p:pic>
      <p:pic>
        <p:nvPicPr>
          <p:cNvPr id="6" name="Picture 5">
            <a:extLst>
              <a:ext uri="{FF2B5EF4-FFF2-40B4-BE49-F238E27FC236}">
                <a16:creationId xmlns:a16="http://schemas.microsoft.com/office/drawing/2014/main" id="{E945A00E-1DAA-47A5-A578-D6D208C753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8516" y="1147229"/>
            <a:ext cx="206484" cy="223691"/>
          </a:xfrm>
          <a:prstGeom prst="rect">
            <a:avLst/>
          </a:prstGeom>
        </p:spPr>
      </p:pic>
      <p:sp>
        <p:nvSpPr>
          <p:cNvPr id="8" name="Rectangle 7">
            <a:extLst>
              <a:ext uri="{FF2B5EF4-FFF2-40B4-BE49-F238E27FC236}">
                <a16:creationId xmlns:a16="http://schemas.microsoft.com/office/drawing/2014/main" id="{FCB07779-AE29-4216-A8CE-8401F30F964F}"/>
              </a:ext>
            </a:extLst>
          </p:cNvPr>
          <p:cNvSpPr/>
          <p:nvPr/>
        </p:nvSpPr>
        <p:spPr>
          <a:xfrm>
            <a:off x="3089048" y="1543800"/>
            <a:ext cx="2965901" cy="69140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save as a CSV file read for opening in a spreadsheet</a:t>
            </a:r>
          </a:p>
        </p:txBody>
      </p:sp>
    </p:spTree>
    <p:extLst>
      <p:ext uri="{BB962C8B-B14F-4D97-AF65-F5344CB8AC3E}">
        <p14:creationId xmlns:p14="http://schemas.microsoft.com/office/powerpoint/2010/main" val="428401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2.22222E-6 L 0.03403 2.22222E-6 C 0.04913 2.22222E-6 0.06806 0.01916 0.06806 0.03472 L 0.06806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848B7B85-886C-472D-87AE-08A1270F7BAA}"/>
              </a:ext>
            </a:extLst>
          </p:cNvPr>
          <p:cNvPicPr>
            <a:picLocks noChangeAspect="1"/>
          </p:cNvPicPr>
          <p:nvPr/>
        </p:nvPicPr>
        <p:blipFill>
          <a:blip r:embed="rId2"/>
          <a:stretch>
            <a:fillRect/>
          </a:stretch>
        </p:blipFill>
        <p:spPr>
          <a:xfrm>
            <a:off x="-2" y="571501"/>
            <a:ext cx="9144000" cy="5143500"/>
          </a:xfrm>
          <a:prstGeom prst="rect">
            <a:avLst/>
          </a:prstGeom>
        </p:spPr>
      </p:pic>
      <p:pic>
        <p:nvPicPr>
          <p:cNvPr id="6" name="Picture 5">
            <a:extLst>
              <a:ext uri="{FF2B5EF4-FFF2-40B4-BE49-F238E27FC236}">
                <a16:creationId xmlns:a16="http://schemas.microsoft.com/office/drawing/2014/main" id="{E7C6CB39-E6FB-4387-A75E-40CCDF0880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8164" y="2696696"/>
            <a:ext cx="206484" cy="223691"/>
          </a:xfrm>
          <a:prstGeom prst="rect">
            <a:avLst/>
          </a:prstGeom>
        </p:spPr>
      </p:pic>
      <p:sp>
        <p:nvSpPr>
          <p:cNvPr id="7" name="Rectangle 6">
            <a:extLst>
              <a:ext uri="{FF2B5EF4-FFF2-40B4-BE49-F238E27FC236}">
                <a16:creationId xmlns:a16="http://schemas.microsoft.com/office/drawing/2014/main" id="{BC3B88A0-62F1-479E-9709-6645A6B0F4BC}"/>
              </a:ext>
            </a:extLst>
          </p:cNvPr>
          <p:cNvSpPr/>
          <p:nvPr/>
        </p:nvSpPr>
        <p:spPr>
          <a:xfrm>
            <a:off x="3089048" y="1543800"/>
            <a:ext cx="2965901" cy="69140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save as a CSV file read for opening in a spreadsheet</a:t>
            </a:r>
          </a:p>
        </p:txBody>
      </p:sp>
    </p:spTree>
    <p:extLst>
      <p:ext uri="{BB962C8B-B14F-4D97-AF65-F5344CB8AC3E}">
        <p14:creationId xmlns:p14="http://schemas.microsoft.com/office/powerpoint/2010/main" val="130360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44444E-6 1.11111E-6 L 0.03402 1.11111E-6 C 0.04913 1.11111E-6 0.06805 0.01917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510D671A-CFDF-42E1-BDD3-92D629E1F6F7}"/>
              </a:ext>
            </a:extLst>
          </p:cNvPr>
          <p:cNvPicPr>
            <a:picLocks noChangeAspect="1"/>
          </p:cNvPicPr>
          <p:nvPr/>
        </p:nvPicPr>
        <p:blipFill>
          <a:blip r:embed="rId2"/>
          <a:stretch>
            <a:fillRect/>
          </a:stretch>
        </p:blipFill>
        <p:spPr>
          <a:xfrm>
            <a:off x="-1" y="571501"/>
            <a:ext cx="9144000" cy="5143500"/>
          </a:xfrm>
          <a:prstGeom prst="rect">
            <a:avLst/>
          </a:prstGeom>
        </p:spPr>
      </p:pic>
      <p:pic>
        <p:nvPicPr>
          <p:cNvPr id="6" name="Picture 5">
            <a:extLst>
              <a:ext uri="{FF2B5EF4-FFF2-40B4-BE49-F238E27FC236}">
                <a16:creationId xmlns:a16="http://schemas.microsoft.com/office/drawing/2014/main" id="{926FCEDE-7AAB-4F46-BF5F-C733BD8223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6406" y="2580247"/>
            <a:ext cx="206484" cy="223691"/>
          </a:xfrm>
          <a:prstGeom prst="rect">
            <a:avLst/>
          </a:prstGeom>
        </p:spPr>
      </p:pic>
      <p:sp>
        <p:nvSpPr>
          <p:cNvPr id="7" name="Rectangle 6">
            <a:extLst>
              <a:ext uri="{FF2B5EF4-FFF2-40B4-BE49-F238E27FC236}">
                <a16:creationId xmlns:a16="http://schemas.microsoft.com/office/drawing/2014/main" id="{210048D7-CDC1-48B0-B676-0D6D3A01F92D}"/>
              </a:ext>
            </a:extLst>
          </p:cNvPr>
          <p:cNvSpPr/>
          <p:nvPr/>
        </p:nvSpPr>
        <p:spPr>
          <a:xfrm>
            <a:off x="3089048" y="1543800"/>
            <a:ext cx="2965901" cy="69140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save as a CSV file read for opening in a spreadsheet</a:t>
            </a:r>
          </a:p>
        </p:txBody>
      </p:sp>
    </p:spTree>
    <p:extLst>
      <p:ext uri="{BB962C8B-B14F-4D97-AF65-F5344CB8AC3E}">
        <p14:creationId xmlns:p14="http://schemas.microsoft.com/office/powerpoint/2010/main" val="169172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77778E-6 -3.33333E-6 L 0.03403 -3.33333E-6 C 0.04913 -3.33333E-6 0.06806 0.01917 0.06806 0.03473 L 0.06806 0.06973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3" name="Picture 2">
            <a:extLst>
              <a:ext uri="{FF2B5EF4-FFF2-40B4-BE49-F238E27FC236}">
                <a16:creationId xmlns:a16="http://schemas.microsoft.com/office/drawing/2014/main" id="{D92A277F-3CCC-45E9-9B0B-1218E4E47739}"/>
              </a:ext>
            </a:extLst>
          </p:cNvPr>
          <p:cNvPicPr>
            <a:picLocks noChangeAspect="1"/>
          </p:cNvPicPr>
          <p:nvPr/>
        </p:nvPicPr>
        <p:blipFill>
          <a:blip r:embed="rId2"/>
          <a:stretch>
            <a:fillRect/>
          </a:stretch>
        </p:blipFill>
        <p:spPr>
          <a:xfrm>
            <a:off x="0" y="571499"/>
            <a:ext cx="9144000" cy="5143500"/>
          </a:xfrm>
          <a:prstGeom prst="rect">
            <a:avLst/>
          </a:prstGeom>
        </p:spPr>
      </p:pic>
      <p:pic>
        <p:nvPicPr>
          <p:cNvPr id="6" name="Picture 5">
            <a:extLst>
              <a:ext uri="{FF2B5EF4-FFF2-40B4-BE49-F238E27FC236}">
                <a16:creationId xmlns:a16="http://schemas.microsoft.com/office/drawing/2014/main" id="{A965966B-4423-450C-A864-64500771B8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04301" y="2887323"/>
            <a:ext cx="206484" cy="223691"/>
          </a:xfrm>
          <a:prstGeom prst="rect">
            <a:avLst/>
          </a:prstGeom>
        </p:spPr>
      </p:pic>
      <p:sp>
        <p:nvSpPr>
          <p:cNvPr id="7" name="Rectangle 6">
            <a:extLst>
              <a:ext uri="{FF2B5EF4-FFF2-40B4-BE49-F238E27FC236}">
                <a16:creationId xmlns:a16="http://schemas.microsoft.com/office/drawing/2014/main" id="{1A9DE362-F069-479B-B0ED-2AB6423D1D03}"/>
              </a:ext>
            </a:extLst>
          </p:cNvPr>
          <p:cNvSpPr/>
          <p:nvPr/>
        </p:nvSpPr>
        <p:spPr>
          <a:xfrm>
            <a:off x="3089048" y="1543800"/>
            <a:ext cx="2965901" cy="69140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save as a CSV file read for opening in a spreadsheet</a:t>
            </a:r>
          </a:p>
        </p:txBody>
      </p:sp>
    </p:spTree>
    <p:extLst>
      <p:ext uri="{BB962C8B-B14F-4D97-AF65-F5344CB8AC3E}">
        <p14:creationId xmlns:p14="http://schemas.microsoft.com/office/powerpoint/2010/main" val="130497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05556E-6 -2.22222E-6 L 0.03402 -2.22222E-6 C 0.04913 -2.22222E-6 0.06805 0.01917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E99C8506-AE61-4EC5-A44B-74563E58550C}"/>
              </a:ext>
            </a:extLst>
          </p:cNvPr>
          <p:cNvPicPr>
            <a:picLocks noChangeAspect="1"/>
          </p:cNvPicPr>
          <p:nvPr/>
        </p:nvPicPr>
        <p:blipFill>
          <a:blip r:embed="rId2"/>
          <a:stretch>
            <a:fillRect/>
          </a:stretch>
        </p:blipFill>
        <p:spPr>
          <a:xfrm>
            <a:off x="0" y="571501"/>
            <a:ext cx="9144000" cy="5143500"/>
          </a:xfrm>
          <a:prstGeom prst="rect">
            <a:avLst/>
          </a:prstGeom>
        </p:spPr>
      </p:pic>
      <p:pic>
        <p:nvPicPr>
          <p:cNvPr id="6" name="Picture 5">
            <a:extLst>
              <a:ext uri="{FF2B5EF4-FFF2-40B4-BE49-F238E27FC236}">
                <a16:creationId xmlns:a16="http://schemas.microsoft.com/office/drawing/2014/main" id="{573E4807-B5CD-4FF2-9ECB-83AB36621E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42490" y="2974240"/>
            <a:ext cx="206484" cy="223691"/>
          </a:xfrm>
          <a:prstGeom prst="rect">
            <a:avLst/>
          </a:prstGeom>
        </p:spPr>
      </p:pic>
      <p:sp>
        <p:nvSpPr>
          <p:cNvPr id="7" name="Rectangle 6">
            <a:extLst>
              <a:ext uri="{FF2B5EF4-FFF2-40B4-BE49-F238E27FC236}">
                <a16:creationId xmlns:a16="http://schemas.microsoft.com/office/drawing/2014/main" id="{0322BBA9-7E87-4A3B-AADA-6D0BF55C9732}"/>
              </a:ext>
            </a:extLst>
          </p:cNvPr>
          <p:cNvSpPr/>
          <p:nvPr/>
        </p:nvSpPr>
        <p:spPr>
          <a:xfrm>
            <a:off x="4808432" y="2740384"/>
            <a:ext cx="2965901" cy="86250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now open the CSV file in a spreadsheet programme such as MS Word</a:t>
            </a:r>
          </a:p>
        </p:txBody>
      </p:sp>
    </p:spTree>
    <p:extLst>
      <p:ext uri="{BB962C8B-B14F-4D97-AF65-F5344CB8AC3E}">
        <p14:creationId xmlns:p14="http://schemas.microsoft.com/office/powerpoint/2010/main" val="46392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61111E-6 0 L 0.03403 0 C 0.04914 0 0.06806 0.01917 0.06806 0.03472 L 0.06806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DADEAB7F-336D-4A63-A085-967326BBFC56}"/>
              </a:ext>
            </a:extLst>
          </p:cNvPr>
          <p:cNvPicPr>
            <a:picLocks noChangeAspect="1"/>
          </p:cNvPicPr>
          <p:nvPr/>
        </p:nvPicPr>
        <p:blipFill>
          <a:blip r:embed="rId2"/>
          <a:stretch>
            <a:fillRect/>
          </a:stretch>
        </p:blipFill>
        <p:spPr>
          <a:xfrm>
            <a:off x="0" y="571501"/>
            <a:ext cx="9144000" cy="5143500"/>
          </a:xfrm>
          <a:prstGeom prst="rect">
            <a:avLst/>
          </a:prstGeom>
        </p:spPr>
      </p:pic>
      <p:sp>
        <p:nvSpPr>
          <p:cNvPr id="6" name="Rectangle 5">
            <a:extLst>
              <a:ext uri="{FF2B5EF4-FFF2-40B4-BE49-F238E27FC236}">
                <a16:creationId xmlns:a16="http://schemas.microsoft.com/office/drawing/2014/main" id="{F7B11A2C-ABD1-4EAC-81E9-FD9C9859EE94}"/>
              </a:ext>
            </a:extLst>
          </p:cNvPr>
          <p:cNvSpPr/>
          <p:nvPr/>
        </p:nvSpPr>
        <p:spPr>
          <a:xfrm>
            <a:off x="3089048" y="2849799"/>
            <a:ext cx="2965901" cy="86250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no longer need the check number, as it is always 99.  So we can delete that column</a:t>
            </a:r>
          </a:p>
        </p:txBody>
      </p:sp>
      <p:pic>
        <p:nvPicPr>
          <p:cNvPr id="7" name="Picture 6">
            <a:extLst>
              <a:ext uri="{FF2B5EF4-FFF2-40B4-BE49-F238E27FC236}">
                <a16:creationId xmlns:a16="http://schemas.microsoft.com/office/drawing/2014/main" id="{01163574-4C10-4FF4-8C79-C8434E6030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5233" y="1348646"/>
            <a:ext cx="206484" cy="223691"/>
          </a:xfrm>
          <a:prstGeom prst="rect">
            <a:avLst/>
          </a:prstGeom>
        </p:spPr>
      </p:pic>
    </p:spTree>
    <p:extLst>
      <p:ext uri="{BB962C8B-B14F-4D97-AF65-F5344CB8AC3E}">
        <p14:creationId xmlns:p14="http://schemas.microsoft.com/office/powerpoint/2010/main" val="25550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3.88889E-6 4.44444E-6 L 0.03402 4.44444E-6 C 0.04913 4.44444E-6 0.06805 0.01916 0.06805 0.03472 L 0.06805 0.06972 " pathEditMode="relative" rAng="0" ptsTypes="AAAA">
                                      <p:cBhvr>
                                        <p:cTn id="10" dur="1000" spd="-100000" fill="hold"/>
                                        <p:tgtEl>
                                          <p:spTgt spid="7"/>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1444370A-6567-4C28-9A4A-F764C0786722}"/>
              </a:ext>
            </a:extLst>
          </p:cNvPr>
          <p:cNvPicPr>
            <a:picLocks noChangeAspect="1"/>
          </p:cNvPicPr>
          <p:nvPr/>
        </p:nvPicPr>
        <p:blipFill>
          <a:blip r:embed="rId2"/>
          <a:stretch>
            <a:fillRect/>
          </a:stretch>
        </p:blipFill>
        <p:spPr>
          <a:xfrm>
            <a:off x="0" y="571499"/>
            <a:ext cx="9144000" cy="5143500"/>
          </a:xfrm>
          <a:prstGeom prst="rect">
            <a:avLst/>
          </a:prstGeom>
        </p:spPr>
      </p:pic>
      <p:sp>
        <p:nvSpPr>
          <p:cNvPr id="6" name="Rectangle 5">
            <a:extLst>
              <a:ext uri="{FF2B5EF4-FFF2-40B4-BE49-F238E27FC236}">
                <a16:creationId xmlns:a16="http://schemas.microsoft.com/office/drawing/2014/main" id="{4D4575A8-009A-4315-A927-9C40708AA602}"/>
              </a:ext>
            </a:extLst>
          </p:cNvPr>
          <p:cNvSpPr/>
          <p:nvPr/>
        </p:nvSpPr>
        <p:spPr>
          <a:xfrm>
            <a:off x="3089048" y="2849799"/>
            <a:ext cx="2965901" cy="86250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no longer need the check number, as it is always 99.  So we can delete that column.</a:t>
            </a:r>
          </a:p>
        </p:txBody>
      </p:sp>
    </p:spTree>
    <p:extLst>
      <p:ext uri="{BB962C8B-B14F-4D97-AF65-F5344CB8AC3E}">
        <p14:creationId xmlns:p14="http://schemas.microsoft.com/office/powerpoint/2010/main" val="328848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164C4A1F-AB7D-40F4-861F-F51DABA02F87}"/>
              </a:ext>
            </a:extLst>
          </p:cNvPr>
          <p:cNvPicPr>
            <a:picLocks noChangeAspect="1"/>
          </p:cNvPicPr>
          <p:nvPr/>
        </p:nvPicPr>
        <p:blipFill>
          <a:blip r:embed="rId2"/>
          <a:stretch>
            <a:fillRect/>
          </a:stretch>
        </p:blipFill>
        <p:spPr>
          <a:xfrm>
            <a:off x="-1" y="571499"/>
            <a:ext cx="9144000" cy="5143500"/>
          </a:xfrm>
          <a:prstGeom prst="rect">
            <a:avLst/>
          </a:prstGeom>
        </p:spPr>
      </p:pic>
      <p:pic>
        <p:nvPicPr>
          <p:cNvPr id="6" name="Picture 5">
            <a:extLst>
              <a:ext uri="{FF2B5EF4-FFF2-40B4-BE49-F238E27FC236}">
                <a16:creationId xmlns:a16="http://schemas.microsoft.com/office/drawing/2014/main" id="{EA60CA2F-4421-4873-B716-099FA73848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5490" y="2153159"/>
            <a:ext cx="206484" cy="223691"/>
          </a:xfrm>
          <a:prstGeom prst="rect">
            <a:avLst/>
          </a:prstGeom>
        </p:spPr>
      </p:pic>
      <p:sp>
        <p:nvSpPr>
          <p:cNvPr id="7" name="Rectangle 6">
            <a:extLst>
              <a:ext uri="{FF2B5EF4-FFF2-40B4-BE49-F238E27FC236}">
                <a16:creationId xmlns:a16="http://schemas.microsoft.com/office/drawing/2014/main" id="{07E3A662-13CE-4805-9FE1-90818D6C98B5}"/>
              </a:ext>
            </a:extLst>
          </p:cNvPr>
          <p:cNvSpPr/>
          <p:nvPr/>
        </p:nvSpPr>
        <p:spPr>
          <a:xfrm>
            <a:off x="3089048" y="2849799"/>
            <a:ext cx="2965901" cy="86250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no longer need the check number, as it is always 99.  So we can delete that column.</a:t>
            </a:r>
          </a:p>
        </p:txBody>
      </p:sp>
    </p:spTree>
    <p:extLst>
      <p:ext uri="{BB962C8B-B14F-4D97-AF65-F5344CB8AC3E}">
        <p14:creationId xmlns:p14="http://schemas.microsoft.com/office/powerpoint/2010/main" val="281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94444E-6 -1.11111E-6 L 0.03403 -1.11111E-6 C 0.04913 -1.11111E-6 0.06805 0.01917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F44E2EC7-B23B-432E-8B5A-806DEBCE4473}"/>
              </a:ext>
            </a:extLst>
          </p:cNvPr>
          <p:cNvPicPr>
            <a:picLocks noChangeAspect="1"/>
          </p:cNvPicPr>
          <p:nvPr/>
        </p:nvPicPr>
        <p:blipFill>
          <a:blip r:embed="rId2"/>
          <a:stretch>
            <a:fillRect/>
          </a:stretch>
        </p:blipFill>
        <p:spPr>
          <a:xfrm>
            <a:off x="0" y="571499"/>
            <a:ext cx="9144000" cy="5143500"/>
          </a:xfrm>
          <a:prstGeom prst="rect">
            <a:avLst/>
          </a:prstGeom>
        </p:spPr>
      </p:pic>
      <p:sp>
        <p:nvSpPr>
          <p:cNvPr id="7" name="Rectangle 6">
            <a:extLst>
              <a:ext uri="{FF2B5EF4-FFF2-40B4-BE49-F238E27FC236}">
                <a16:creationId xmlns:a16="http://schemas.microsoft.com/office/drawing/2014/main" id="{4D467148-08D7-46EE-B019-CAB058C4EAD5}"/>
              </a:ext>
            </a:extLst>
          </p:cNvPr>
          <p:cNvSpPr/>
          <p:nvPr/>
        </p:nvSpPr>
        <p:spPr>
          <a:xfrm>
            <a:off x="2588912" y="2423771"/>
            <a:ext cx="2829278" cy="127171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As you would expect, use of the Database Diagnostics report has provided exactly the same spreadsheet as did the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DbDiagnose</a:t>
            </a:r>
            <a:r>
              <a:rPr kumimoji="0" lang="en-GB" sz="1500" b="0" i="0" u="none" strike="noStrike" kern="1200" cap="none" spc="0" normalizeH="0" baseline="0" noProof="0" dirty="0">
                <a:ln>
                  <a:noFill/>
                </a:ln>
                <a:solidFill>
                  <a:prstClr val="white"/>
                </a:solidFill>
                <a:effectLst/>
                <a:uLnTx/>
                <a:uFillTx/>
                <a:latin typeface="Calibri"/>
                <a:ea typeface="+mn-ea"/>
                <a:cs typeface="+mn-cs"/>
              </a:rPr>
              <a:t> EXE report ..</a:t>
            </a:r>
          </a:p>
        </p:txBody>
      </p:sp>
    </p:spTree>
    <p:extLst>
      <p:ext uri="{BB962C8B-B14F-4D97-AF65-F5344CB8AC3E}">
        <p14:creationId xmlns:p14="http://schemas.microsoft.com/office/powerpoint/2010/main" val="2839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2" name="Picture 1">
            <a:extLst>
              <a:ext uri="{FF2B5EF4-FFF2-40B4-BE49-F238E27FC236}">
                <a16:creationId xmlns:a16="http://schemas.microsoft.com/office/drawing/2014/main" id="{F44E2EC7-B23B-432E-8B5A-806DEBCE4473}"/>
              </a:ext>
            </a:extLst>
          </p:cNvPr>
          <p:cNvPicPr>
            <a:picLocks noChangeAspect="1"/>
          </p:cNvPicPr>
          <p:nvPr/>
        </p:nvPicPr>
        <p:blipFill>
          <a:blip r:embed="rId2"/>
          <a:stretch>
            <a:fillRect/>
          </a:stretch>
        </p:blipFill>
        <p:spPr>
          <a:xfrm>
            <a:off x="0" y="571499"/>
            <a:ext cx="9144000" cy="5143500"/>
          </a:xfrm>
          <a:prstGeom prst="rect">
            <a:avLst/>
          </a:prstGeom>
        </p:spPr>
      </p:pic>
      <p:sp>
        <p:nvSpPr>
          <p:cNvPr id="7" name="Rectangle 6">
            <a:extLst>
              <a:ext uri="{FF2B5EF4-FFF2-40B4-BE49-F238E27FC236}">
                <a16:creationId xmlns:a16="http://schemas.microsoft.com/office/drawing/2014/main" id="{4D467148-08D7-46EE-B019-CAB058C4EAD5}"/>
              </a:ext>
            </a:extLst>
          </p:cNvPr>
          <p:cNvSpPr/>
          <p:nvPr/>
        </p:nvSpPr>
        <p:spPr>
          <a:xfrm>
            <a:off x="2588912" y="2423771"/>
            <a:ext cx="2829278" cy="127171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As you would expect, use of the Database Diagnostics report has provided exactly the same spreadsheet as did the </a:t>
            </a:r>
            <a:r>
              <a:rPr kumimoji="0" lang="en-GB" sz="1500" b="0" i="0" u="none" strike="noStrike" kern="1200" cap="none" spc="0" normalizeH="0" baseline="0" noProof="0" dirty="0" err="1">
                <a:ln>
                  <a:noFill/>
                </a:ln>
                <a:solidFill>
                  <a:prstClr val="white"/>
                </a:solidFill>
                <a:effectLst/>
                <a:uLnTx/>
                <a:uFillTx/>
                <a:latin typeface="Calibri"/>
                <a:ea typeface="+mn-ea"/>
                <a:cs typeface="+mn-cs"/>
              </a:rPr>
              <a:t>DbDiagnose</a:t>
            </a:r>
            <a:r>
              <a:rPr kumimoji="0" lang="en-GB" sz="1500" b="0" i="0" u="none" strike="noStrike" kern="1200" cap="none" spc="0" normalizeH="0" baseline="0" noProof="0" dirty="0">
                <a:ln>
                  <a:noFill/>
                </a:ln>
                <a:solidFill>
                  <a:prstClr val="white"/>
                </a:solidFill>
                <a:effectLst/>
                <a:uLnTx/>
                <a:uFillTx/>
                <a:latin typeface="Calibri"/>
                <a:ea typeface="+mn-ea"/>
                <a:cs typeface="+mn-cs"/>
              </a:rPr>
              <a:t> EXE report ..</a:t>
            </a:r>
          </a:p>
        </p:txBody>
      </p:sp>
      <p:sp>
        <p:nvSpPr>
          <p:cNvPr id="6" name="Rectangle 5">
            <a:extLst>
              <a:ext uri="{FF2B5EF4-FFF2-40B4-BE49-F238E27FC236}">
                <a16:creationId xmlns:a16="http://schemas.microsoft.com/office/drawing/2014/main" id="{217BA84E-51D5-4E44-820B-E22EB06F823C}"/>
              </a:ext>
            </a:extLst>
          </p:cNvPr>
          <p:cNvSpPr/>
          <p:nvPr/>
        </p:nvSpPr>
        <p:spPr>
          <a:xfrm>
            <a:off x="4489844" y="3398930"/>
            <a:ext cx="2829278" cy="1074857"/>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and from this point we can take the same approach to reformatting the columns for interrogating the data</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35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FA33EAB-C7ED-4E81-8D8A-558A3F2DA944}"/>
              </a:ext>
            </a:extLst>
          </p:cNvPr>
          <p:cNvPicPr>
            <a:picLocks noChangeAspect="1"/>
          </p:cNvPicPr>
          <p:nvPr/>
        </p:nvPicPr>
        <p:blipFill>
          <a:blip r:embed="rId2"/>
          <a:stretch>
            <a:fillRect/>
          </a:stretch>
        </p:blipFill>
        <p:spPr>
          <a:xfrm>
            <a:off x="0" y="571501"/>
            <a:ext cx="9144000" cy="5143500"/>
          </a:xfrm>
          <a:prstGeom prst="rect">
            <a:avLst/>
          </a:prstGeom>
        </p:spPr>
      </p:pic>
      <p:sp>
        <p:nvSpPr>
          <p:cNvPr id="6" name="Rectangle 5">
            <a:extLst>
              <a:ext uri="{FF2B5EF4-FFF2-40B4-BE49-F238E27FC236}">
                <a16:creationId xmlns:a16="http://schemas.microsoft.com/office/drawing/2014/main" id="{253515D4-AC01-4B41-9F8A-77CD281DCDE5}"/>
              </a:ext>
            </a:extLst>
          </p:cNvPr>
          <p:cNvSpPr/>
          <p:nvPr/>
        </p:nvSpPr>
        <p:spPr>
          <a:xfrm>
            <a:off x="4051737" y="2089684"/>
            <a:ext cx="2829278" cy="122751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GB" sz="1500" dirty="0"/>
              <a:t>In most case the Server Name and Database Name will have defaulted to the correct settings, but they can be changed as necessary.</a:t>
            </a:r>
          </a:p>
        </p:txBody>
      </p:sp>
      <p:sp>
        <p:nvSpPr>
          <p:cNvPr id="8" name="Rectangle 7">
            <a:extLst>
              <a:ext uri="{FF2B5EF4-FFF2-40B4-BE49-F238E27FC236}">
                <a16:creationId xmlns:a16="http://schemas.microsoft.com/office/drawing/2014/main" id="{7CF7D56D-00CC-4DD3-BD3C-96A10CDAD143}"/>
              </a:ext>
            </a:extLst>
          </p:cNvPr>
          <p:cNvSpPr/>
          <p:nvPr/>
        </p:nvSpPr>
        <p:spPr>
          <a:xfrm>
            <a:off x="2860598" y="1620126"/>
            <a:ext cx="1257539" cy="39556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9" name="Title 3">
            <a:extLst>
              <a:ext uri="{FF2B5EF4-FFF2-40B4-BE49-F238E27FC236}">
                <a16:creationId xmlns:a16="http://schemas.microsoft.com/office/drawing/2014/main" id="{7C760AB3-29EA-4658-ACD0-C7B767FCAC29}"/>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44407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65389" y="4190995"/>
            <a:ext cx="7020278" cy="860781"/>
          </a:xfrm>
        </p:spPr>
        <p:txBody>
          <a:bodyPr>
            <a:normAutofit/>
          </a:bodyPr>
          <a:lstStyle/>
          <a:p>
            <a:r>
              <a:rPr lang="en-US" sz="2167" dirty="0"/>
              <a:t>Dealing with the Contact Data Issues</a:t>
            </a:r>
          </a:p>
          <a:p>
            <a:r>
              <a:rPr lang="en-US" sz="2167" dirty="0"/>
              <a:t>Using the spreadsheet for correcting the contact data</a:t>
            </a:r>
          </a:p>
        </p:txBody>
      </p:sp>
      <p:sp>
        <p:nvSpPr>
          <p:cNvPr id="3" name="Rectangle 2">
            <a:extLst>
              <a:ext uri="{FF2B5EF4-FFF2-40B4-BE49-F238E27FC236}">
                <a16:creationId xmlns:a16="http://schemas.microsoft.com/office/drawing/2014/main" id="{0022EF00-9BA8-4C19-91F7-E4CDE3B06F8C}"/>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hlinkClick r:id="rId2" action="ppaction://hlinksldjump"/>
            <a:extLst>
              <a:ext uri="{FF2B5EF4-FFF2-40B4-BE49-F238E27FC236}">
                <a16:creationId xmlns:a16="http://schemas.microsoft.com/office/drawing/2014/main" id="{43771E65-1EF1-4E8B-8F03-596E67DCF254}"/>
              </a:ext>
            </a:extLst>
          </p:cNvPr>
          <p:cNvSpPr/>
          <p:nvPr/>
        </p:nvSpPr>
        <p:spPr>
          <a:xfrm>
            <a:off x="3671364" y="5115133"/>
            <a:ext cx="1808328" cy="434706"/>
          </a:xfrm>
          <a:prstGeom prst="rect">
            <a:avLst/>
          </a:prstGeom>
          <a:gradFill flip="none" rotWithShape="1">
            <a:gsLst>
              <a:gs pos="0">
                <a:srgbClr val="265792"/>
              </a:gs>
              <a:gs pos="100000">
                <a:srgbClr val="6DA5FF"/>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Back to Content</a:t>
            </a:r>
          </a:p>
        </p:txBody>
      </p:sp>
    </p:spTree>
    <p:extLst>
      <p:ext uri="{BB962C8B-B14F-4D97-AF65-F5344CB8AC3E}">
        <p14:creationId xmlns:p14="http://schemas.microsoft.com/office/powerpoint/2010/main" val="388873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542EB-C7CD-476C-95EC-70968EC539A8}"/>
              </a:ext>
            </a:extLst>
          </p:cNvPr>
          <p:cNvPicPr>
            <a:picLocks noChangeAspect="1"/>
          </p:cNvPicPr>
          <p:nvPr/>
        </p:nvPicPr>
        <p:blipFill>
          <a:blip r:embed="rId2"/>
          <a:stretch>
            <a:fillRect/>
          </a:stretch>
        </p:blipFill>
        <p:spPr>
          <a:xfrm>
            <a:off x="-1" y="571499"/>
            <a:ext cx="9144000" cy="5143500"/>
          </a:xfrm>
          <a:prstGeom prst="rect">
            <a:avLst/>
          </a:prstGeom>
        </p:spPr>
      </p:pic>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9" name="Rectangle 8">
            <a:extLst>
              <a:ext uri="{FF2B5EF4-FFF2-40B4-BE49-F238E27FC236}">
                <a16:creationId xmlns:a16="http://schemas.microsoft.com/office/drawing/2014/main" id="{34936289-F55D-40AA-88F8-FE9EA536EEEF}"/>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Reformatting the spreadsheet will make it easier to interrogate the list of possible data issues </a:t>
            </a:r>
          </a:p>
        </p:txBody>
      </p:sp>
    </p:spTree>
    <p:extLst>
      <p:ext uri="{BB962C8B-B14F-4D97-AF65-F5344CB8AC3E}">
        <p14:creationId xmlns:p14="http://schemas.microsoft.com/office/powerpoint/2010/main" val="1178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8F0777-CFF2-4181-A848-8D45540DA61F}"/>
              </a:ext>
            </a:extLst>
          </p:cNvPr>
          <p:cNvPicPr>
            <a:picLocks noChangeAspect="1"/>
          </p:cNvPicPr>
          <p:nvPr/>
        </p:nvPicPr>
        <p:blipFill>
          <a:blip r:embed="rId2"/>
          <a:stretch>
            <a:fillRect/>
          </a:stretch>
        </p:blipFill>
        <p:spPr>
          <a:xfrm>
            <a:off x="-1" y="571499"/>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B73CAAE-373F-4CB8-A1BA-3A22F330BD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80788" y="1392401"/>
            <a:ext cx="206484" cy="223691"/>
          </a:xfrm>
          <a:prstGeom prst="rect">
            <a:avLst/>
          </a:prstGeom>
        </p:spPr>
      </p:pic>
      <p:sp>
        <p:nvSpPr>
          <p:cNvPr id="8" name="Rectangle 7">
            <a:extLst>
              <a:ext uri="{FF2B5EF4-FFF2-40B4-BE49-F238E27FC236}">
                <a16:creationId xmlns:a16="http://schemas.microsoft.com/office/drawing/2014/main" id="{46A088CD-0908-4995-A708-9161726075EC}"/>
              </a:ext>
            </a:extLst>
          </p:cNvPr>
          <p:cNvSpPr/>
          <p:nvPr/>
        </p:nvSpPr>
        <p:spPr>
          <a:xfrm>
            <a:off x="2662332" y="1719961"/>
            <a:ext cx="1015285" cy="39584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Shift</a:t>
            </a:r>
            <a:r>
              <a:rPr lang="en-GB" sz="1500" dirty="0">
                <a:solidFill>
                  <a:prstClr val="white"/>
                </a:solidFill>
                <a:latin typeface="Calibri"/>
              </a:rPr>
              <a:t>-Click</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7A6417BF-7EA6-4538-90A2-EB299B135D4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9" name="Rectangle 8">
            <a:extLst>
              <a:ext uri="{FF2B5EF4-FFF2-40B4-BE49-F238E27FC236}">
                <a16:creationId xmlns:a16="http://schemas.microsoft.com/office/drawing/2014/main" id="{34936289-F55D-40AA-88F8-FE9EA536EEEF}"/>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7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4.44444E-6 L 0.03403 4.44444E-6 C 0.04913 4.44444E-6 0.06806 0.01916 0.06806 0.03472 L 0.06806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DEC75-F6C3-48EE-AC6A-7F850E21392F}"/>
              </a:ext>
            </a:extLst>
          </p:cNvPr>
          <p:cNvPicPr>
            <a:picLocks noChangeAspect="1"/>
          </p:cNvPicPr>
          <p:nvPr/>
        </p:nvPicPr>
        <p:blipFill>
          <a:blip r:embed="rId2"/>
          <a:stretch>
            <a:fillRect/>
          </a:stretch>
        </p:blipFill>
        <p:spPr>
          <a:xfrm>
            <a:off x="-1" y="571501"/>
            <a:ext cx="9144000" cy="5143500"/>
          </a:xfrm>
          <a:prstGeom prst="rect">
            <a:avLst/>
          </a:prstGeom>
        </p:spPr>
      </p:pic>
      <p:sp>
        <p:nvSpPr>
          <p:cNvPr id="8" name="Rectangle 7">
            <a:extLst>
              <a:ext uri="{FF2B5EF4-FFF2-40B4-BE49-F238E27FC236}">
                <a16:creationId xmlns:a16="http://schemas.microsoft.com/office/drawing/2014/main" id="{8ADD3026-12F7-4C11-87D3-5075CB7C575E}"/>
              </a:ext>
            </a:extLst>
          </p:cNvPr>
          <p:cNvSpPr/>
          <p:nvPr/>
        </p:nvSpPr>
        <p:spPr>
          <a:xfrm>
            <a:off x="2006145" y="2090477"/>
            <a:ext cx="1150874" cy="34464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Right - Click</a:t>
            </a:r>
          </a:p>
        </p:txBody>
      </p:sp>
      <p:pic>
        <p:nvPicPr>
          <p:cNvPr id="9" name="Picture 8">
            <a:extLst>
              <a:ext uri="{FF2B5EF4-FFF2-40B4-BE49-F238E27FC236}">
                <a16:creationId xmlns:a16="http://schemas.microsoft.com/office/drawing/2014/main" id="{A100D89F-9F84-41B8-9A1A-DD64A6A1292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46256" y="1699414"/>
            <a:ext cx="206484" cy="223691"/>
          </a:xfrm>
          <a:prstGeom prst="rect">
            <a:avLst/>
          </a:prstGeom>
        </p:spPr>
      </p:pic>
      <p:sp>
        <p:nvSpPr>
          <p:cNvPr id="11" name="Title 3">
            <a:extLst>
              <a:ext uri="{FF2B5EF4-FFF2-40B4-BE49-F238E27FC236}">
                <a16:creationId xmlns:a16="http://schemas.microsoft.com/office/drawing/2014/main" id="{C4FEC8C7-4F96-4829-829D-995DD8EB3F3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0E625E02-E933-471F-96C3-63E58A2C4872}"/>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927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3.05556E-6 3.33333E-6 L 0.03402 3.33333E-6 C 0.04913 3.33333E-6 0.06805 0.01916 0.06805 0.03472 L 0.06805 0.06972 " pathEditMode="relative" rAng="0" ptsTypes="AAAA">
                                      <p:cBhvr>
                                        <p:cTn id="10" dur="1000" spd="-100000" fill="hold"/>
                                        <p:tgtEl>
                                          <p:spTgt spid="9"/>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C4409A-38B0-49E6-AEEE-782DF6A70C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7949" y="2090839"/>
            <a:ext cx="206484" cy="223691"/>
          </a:xfrm>
          <a:prstGeom prst="rect">
            <a:avLst/>
          </a:prstGeom>
        </p:spPr>
      </p:pic>
      <p:sp>
        <p:nvSpPr>
          <p:cNvPr id="9" name="Title 3">
            <a:extLst>
              <a:ext uri="{FF2B5EF4-FFF2-40B4-BE49-F238E27FC236}">
                <a16:creationId xmlns:a16="http://schemas.microsoft.com/office/drawing/2014/main" id="{CDC84C49-9B6D-4595-82D3-EE90237409C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8" name="Rectangle 7">
            <a:extLst>
              <a:ext uri="{FF2B5EF4-FFF2-40B4-BE49-F238E27FC236}">
                <a16:creationId xmlns:a16="http://schemas.microsoft.com/office/drawing/2014/main" id="{8664AF83-8BBC-4302-8B7A-EC8D3ADCEA3C}"/>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D02DB95-8395-4989-B32A-8C86CE5A0AAC}"/>
              </a:ext>
            </a:extLst>
          </p:cNvPr>
          <p:cNvPicPr>
            <a:picLocks noChangeAspect="1"/>
          </p:cNvPicPr>
          <p:nvPr/>
        </p:nvPicPr>
        <p:blipFill>
          <a:blip r:embed="rId4"/>
          <a:stretch>
            <a:fillRect/>
          </a:stretch>
        </p:blipFill>
        <p:spPr>
          <a:xfrm>
            <a:off x="0" y="571499"/>
            <a:ext cx="9144000" cy="5143500"/>
          </a:xfrm>
          <a:prstGeom prst="rect">
            <a:avLst/>
          </a:prstGeom>
        </p:spPr>
      </p:pic>
      <p:pic>
        <p:nvPicPr>
          <p:cNvPr id="12" name="Picture 11">
            <a:extLst>
              <a:ext uri="{FF2B5EF4-FFF2-40B4-BE49-F238E27FC236}">
                <a16:creationId xmlns:a16="http://schemas.microsoft.com/office/drawing/2014/main" id="{62604E27-0100-4A57-907B-8FFD9B06D5F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27087" y="2401738"/>
            <a:ext cx="206484" cy="223691"/>
          </a:xfrm>
          <a:prstGeom prst="rect">
            <a:avLst/>
          </a:prstGeom>
        </p:spPr>
      </p:pic>
    </p:spTree>
    <p:extLst>
      <p:ext uri="{BB962C8B-B14F-4D97-AF65-F5344CB8AC3E}">
        <p14:creationId xmlns:p14="http://schemas.microsoft.com/office/powerpoint/2010/main" val="408006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44444E-6 2.22222E-6 L 0.03403 2.22222E-6 C 0.04914 2.22222E-6 0.06806 0.01916 0.06806 0.03472 L 0.06806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50" presetClass="path" presetSubtype="0" accel="50000" decel="50000" fill="hold" nodeType="withEffect">
                                  <p:stCondLst>
                                    <p:cond delay="0"/>
                                  </p:stCondLst>
                                  <p:childTnLst>
                                    <p:animMotion origin="layout" path="M 1.38889E-6 -2.22222E-6 L 0.03403 -2.22222E-6 C 0.04913 -2.22222E-6 0.06805 0.01917 0.06805 0.03472 L 0.06805 0.06972 " pathEditMode="relative" rAng="0" ptsTypes="AAAA">
                                      <p:cBhvr>
                                        <p:cTn id="12" dur="1000" spd="-100000" fill="hold"/>
                                        <p:tgtEl>
                                          <p:spTgt spid="12"/>
                                        </p:tgtEl>
                                        <p:attrNameLst>
                                          <p:attrName>ppt_x</p:attrName>
                                          <p:attrName>ppt_y</p:attrName>
                                        </p:attrNameLst>
                                      </p:cBhvr>
                                      <p:rCtr x="3403" y="3472"/>
                                    </p:animMotion>
                                  </p:childTnLst>
                                </p:cTn>
                              </p:par>
                            </p:childTnLst>
                          </p:cTn>
                        </p:par>
                        <p:par>
                          <p:cTn id="13" fill="hold">
                            <p:stCondLst>
                              <p:cond delay="2000"/>
                            </p:stCondLst>
                            <p:childTnLst>
                              <p:par>
                                <p:cTn id="14" presetID="26" presetClass="emph" presetSubtype="0" repeatCount="2000" fill="hold" nodeType="after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59E05-1135-4BE7-AFE3-0473A865C625}"/>
              </a:ext>
            </a:extLst>
          </p:cNvPr>
          <p:cNvPicPr>
            <a:picLocks noChangeAspect="1"/>
          </p:cNvPicPr>
          <p:nvPr/>
        </p:nvPicPr>
        <p:blipFill>
          <a:blip r:embed="rId2"/>
          <a:stretch>
            <a:fillRect/>
          </a:stretch>
        </p:blipFill>
        <p:spPr>
          <a:xfrm>
            <a:off x="0"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33EAD24-1A4C-48E3-90BE-C9032E5257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3628" y="1951354"/>
            <a:ext cx="206484" cy="223691"/>
          </a:xfrm>
          <a:prstGeom prst="rect">
            <a:avLst/>
          </a:prstGeom>
        </p:spPr>
      </p:pic>
      <p:sp>
        <p:nvSpPr>
          <p:cNvPr id="9" name="Title 3">
            <a:extLst>
              <a:ext uri="{FF2B5EF4-FFF2-40B4-BE49-F238E27FC236}">
                <a16:creationId xmlns:a16="http://schemas.microsoft.com/office/drawing/2014/main" id="{37F42130-ADE7-4A21-9A3D-4AA19BFA3CE4}"/>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8" name="Rectangle 7">
            <a:extLst>
              <a:ext uri="{FF2B5EF4-FFF2-40B4-BE49-F238E27FC236}">
                <a16:creationId xmlns:a16="http://schemas.microsoft.com/office/drawing/2014/main" id="{19E0DD0A-E21D-4926-A739-BE798A93FEF1}"/>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741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5E-6 -3.33333E-6 L 0.03403 -3.33333E-6 C 0.04913 -3.33333E-6 0.06806 0.01917 0.06806 0.03473 L 0.06806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CCBFA-BD60-4DA1-9980-2035BE1F999A}"/>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A8644C26-176B-44B5-B4BB-2520E7DA47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6041" y="2323370"/>
            <a:ext cx="206484" cy="223691"/>
          </a:xfrm>
          <a:prstGeom prst="rect">
            <a:avLst/>
          </a:prstGeom>
        </p:spPr>
      </p:pic>
      <p:sp>
        <p:nvSpPr>
          <p:cNvPr id="9" name="Title 3">
            <a:extLst>
              <a:ext uri="{FF2B5EF4-FFF2-40B4-BE49-F238E27FC236}">
                <a16:creationId xmlns:a16="http://schemas.microsoft.com/office/drawing/2014/main" id="{FE249854-4863-4A5C-9312-C394DC00B616}"/>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8" name="Rectangle 7">
            <a:extLst>
              <a:ext uri="{FF2B5EF4-FFF2-40B4-BE49-F238E27FC236}">
                <a16:creationId xmlns:a16="http://schemas.microsoft.com/office/drawing/2014/main" id="{7C540F14-2C40-4914-8A87-B31EABB66D3D}"/>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80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22222E-6 -1.11111E-6 L 0.03403 -1.11111E-6 C 0.04913 -1.11111E-6 0.06805 0.01917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E40E0-EDBB-4214-A756-6321A92F6752}"/>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D60D500-51A0-46FD-9D1C-FB1CC680A8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6497" y="1889515"/>
            <a:ext cx="206484" cy="223691"/>
          </a:xfrm>
          <a:prstGeom prst="rect">
            <a:avLst/>
          </a:prstGeom>
        </p:spPr>
      </p:pic>
      <p:sp>
        <p:nvSpPr>
          <p:cNvPr id="8" name="Rectangle 7">
            <a:extLst>
              <a:ext uri="{FF2B5EF4-FFF2-40B4-BE49-F238E27FC236}">
                <a16:creationId xmlns:a16="http://schemas.microsoft.com/office/drawing/2014/main" id="{218183EB-15E4-4087-A2B1-9C4E81A42E9D}"/>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3">
            <a:extLst>
              <a:ext uri="{FF2B5EF4-FFF2-40B4-BE49-F238E27FC236}">
                <a16:creationId xmlns:a16="http://schemas.microsoft.com/office/drawing/2014/main" id="{5BC0AD84-DBBE-4055-B7EC-0414370FB37E}"/>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31262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22222E-6 5.55112E-17 L 0.03403 5.55112E-17 C 0.04913 5.55112E-17 0.06805 0.01917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66E9C-D02E-4371-9249-365182B97FB5}"/>
              </a:ext>
            </a:extLst>
          </p:cNvPr>
          <p:cNvPicPr>
            <a:picLocks noChangeAspect="1"/>
          </p:cNvPicPr>
          <p:nvPr/>
        </p:nvPicPr>
        <p:blipFill>
          <a:blip r:embed="rId2"/>
          <a:stretch>
            <a:fillRect/>
          </a:stretch>
        </p:blipFill>
        <p:spPr>
          <a:xfrm>
            <a:off x="-1" y="571500"/>
            <a:ext cx="9144000" cy="5143500"/>
          </a:xfrm>
          <a:prstGeom prst="rect">
            <a:avLst/>
          </a:prstGeom>
        </p:spPr>
      </p:pic>
      <p:pic>
        <p:nvPicPr>
          <p:cNvPr id="8" name="Picture 7">
            <a:extLst>
              <a:ext uri="{FF2B5EF4-FFF2-40B4-BE49-F238E27FC236}">
                <a16:creationId xmlns:a16="http://schemas.microsoft.com/office/drawing/2014/main" id="{DE670011-E95B-4975-9115-981F7C95349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38349" y="3440446"/>
            <a:ext cx="206484" cy="223691"/>
          </a:xfrm>
          <a:prstGeom prst="rect">
            <a:avLst/>
          </a:prstGeom>
        </p:spPr>
      </p:pic>
      <p:sp>
        <p:nvSpPr>
          <p:cNvPr id="9" name="Title 3">
            <a:extLst>
              <a:ext uri="{FF2B5EF4-FFF2-40B4-BE49-F238E27FC236}">
                <a16:creationId xmlns:a16="http://schemas.microsoft.com/office/drawing/2014/main" id="{9179D22B-90DA-4A19-9C2A-BDBBD49CD502}"/>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7" name="Rectangle 6">
            <a:extLst>
              <a:ext uri="{FF2B5EF4-FFF2-40B4-BE49-F238E27FC236}">
                <a16:creationId xmlns:a16="http://schemas.microsoft.com/office/drawing/2014/main" id="{8D8D0D2E-01D5-448B-BCA3-1E9A3CCCAD01}"/>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714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1.38889E-6 1.11111E-6 L 0.03403 1.11111E-6 C 0.04913 1.11111E-6 0.06806 0.01917 0.06806 0.03472 L 0.06806 0.06972 " pathEditMode="relative" rAng="0" ptsTypes="AAAA">
                                      <p:cBhvr>
                                        <p:cTn id="6" dur="1000" spd="-100000" fill="hold"/>
                                        <p:tgtEl>
                                          <p:spTgt spid="8"/>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465D87-922C-4D0B-AE0B-13A5187C4FD1}"/>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FD476A2-CDB4-4B30-BAB5-106C3C2C5AFB}"/>
              </a:ext>
            </a:extLst>
          </p:cNvPr>
          <p:cNvPicPr>
            <a:picLocks noChangeAspect="1"/>
          </p:cNvPicPr>
          <p:nvPr/>
        </p:nvPicPr>
        <p:blipFill>
          <a:blip r:embed="rId2"/>
          <a:stretch>
            <a:fillRect/>
          </a:stretch>
        </p:blipFill>
        <p:spPr>
          <a:xfrm>
            <a:off x="0" y="571500"/>
            <a:ext cx="9144000" cy="5143500"/>
          </a:xfrm>
          <a:prstGeom prst="rect">
            <a:avLst/>
          </a:prstGeom>
        </p:spPr>
      </p:pic>
      <p:sp>
        <p:nvSpPr>
          <p:cNvPr id="8" name="Rectangle 7">
            <a:extLst>
              <a:ext uri="{FF2B5EF4-FFF2-40B4-BE49-F238E27FC236}">
                <a16:creationId xmlns:a16="http://schemas.microsoft.com/office/drawing/2014/main" id="{B7D02335-175B-40E4-8770-4D19110806AC}"/>
              </a:ext>
            </a:extLst>
          </p:cNvPr>
          <p:cNvSpPr/>
          <p:nvPr/>
        </p:nvSpPr>
        <p:spPr>
          <a:xfrm>
            <a:off x="3309760" y="26886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5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FA33EAB-C7ED-4E81-8D8A-558A3F2DA944}"/>
              </a:ext>
            </a:extLst>
          </p:cNvPr>
          <p:cNvPicPr>
            <a:picLocks noChangeAspect="1"/>
          </p:cNvPicPr>
          <p:nvPr/>
        </p:nvPicPr>
        <p:blipFill>
          <a:blip r:embed="rId2"/>
          <a:stretch>
            <a:fillRect/>
          </a:stretch>
        </p:blipFill>
        <p:spPr>
          <a:xfrm>
            <a:off x="0" y="571501"/>
            <a:ext cx="9144000" cy="5143500"/>
          </a:xfrm>
          <a:prstGeom prst="rect">
            <a:avLst/>
          </a:prstGeom>
        </p:spPr>
      </p:pic>
      <p:sp>
        <p:nvSpPr>
          <p:cNvPr id="7" name="Rectangle 6">
            <a:extLst>
              <a:ext uri="{FF2B5EF4-FFF2-40B4-BE49-F238E27FC236}">
                <a16:creationId xmlns:a16="http://schemas.microsoft.com/office/drawing/2014/main" id="{92F91BEF-AD4A-46DD-A652-0034AB851C18}"/>
              </a:ext>
            </a:extLst>
          </p:cNvPr>
          <p:cNvSpPr/>
          <p:nvPr/>
        </p:nvSpPr>
        <p:spPr>
          <a:xfrm>
            <a:off x="5359930" y="2643664"/>
            <a:ext cx="2829278" cy="134666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If you are using SQL Server authentication for you SIMS system you will need to enter your SIMS User Name and SIMS Password</a:t>
            </a:r>
          </a:p>
        </p:txBody>
      </p:sp>
      <p:sp>
        <p:nvSpPr>
          <p:cNvPr id="9" name="Rectangle 8">
            <a:extLst>
              <a:ext uri="{FF2B5EF4-FFF2-40B4-BE49-F238E27FC236}">
                <a16:creationId xmlns:a16="http://schemas.microsoft.com/office/drawing/2014/main" id="{A0E46DD3-B34D-4A03-BA49-324C6E129CEA}"/>
              </a:ext>
            </a:extLst>
          </p:cNvPr>
          <p:cNvSpPr/>
          <p:nvPr/>
        </p:nvSpPr>
        <p:spPr>
          <a:xfrm>
            <a:off x="4168790" y="1673522"/>
            <a:ext cx="1604611" cy="56242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11" name="Title 3">
            <a:extLst>
              <a:ext uri="{FF2B5EF4-FFF2-40B4-BE49-F238E27FC236}">
                <a16:creationId xmlns:a16="http://schemas.microsoft.com/office/drawing/2014/main" id="{320BA882-415F-4B11-94EC-301FCA2D43B5}"/>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39993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ECF498-3C23-4917-9F4D-6A8B26F26384}"/>
              </a:ext>
            </a:extLst>
          </p:cNvPr>
          <p:cNvPicPr>
            <a:picLocks noChangeAspect="1"/>
          </p:cNvPicPr>
          <p:nvPr/>
        </p:nvPicPr>
        <p:blipFill>
          <a:blip r:embed="rId2"/>
          <a:stretch>
            <a:fillRect/>
          </a:stretch>
        </p:blipFill>
        <p:spPr>
          <a:xfrm>
            <a:off x="-1" y="571501"/>
            <a:ext cx="9144000" cy="5143500"/>
          </a:xfrm>
          <a:prstGeom prst="rect">
            <a:avLst/>
          </a:prstGeom>
        </p:spPr>
      </p:pic>
      <p:sp>
        <p:nvSpPr>
          <p:cNvPr id="8" name="Title 3">
            <a:extLst>
              <a:ext uri="{FF2B5EF4-FFF2-40B4-BE49-F238E27FC236}">
                <a16:creationId xmlns:a16="http://schemas.microsoft.com/office/drawing/2014/main" id="{DEF42F02-227D-4F8D-8F2F-DC466E5262FC}"/>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7" name="Rectangle 6">
            <a:extLst>
              <a:ext uri="{FF2B5EF4-FFF2-40B4-BE49-F238E27FC236}">
                <a16:creationId xmlns:a16="http://schemas.microsoft.com/office/drawing/2014/main" id="{B5FF93A6-7FF0-44AA-B665-316923D6EE19}"/>
              </a:ext>
            </a:extLst>
          </p:cNvPr>
          <p:cNvSpPr/>
          <p:nvPr/>
        </p:nvSpPr>
        <p:spPr>
          <a:xfrm>
            <a:off x="3157360" y="2536292"/>
            <a:ext cx="2829278" cy="93442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Re</a:t>
            </a:r>
            <a:r>
              <a:rPr lang="en-GB" sz="1500" dirty="0">
                <a:solidFill>
                  <a:prstClr val="white"/>
                </a:solidFill>
                <a:latin typeface="Calibri"/>
              </a:rPr>
              <a:t>formatting the spreadsheet will make it easier to interrogate the list of possible data issues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560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19F438-AB8A-4835-9566-21EB8804F741}"/>
              </a:ext>
            </a:extLst>
          </p:cNvPr>
          <p:cNvPicPr>
            <a:picLocks noChangeAspect="1"/>
          </p:cNvPicPr>
          <p:nvPr/>
        </p:nvPicPr>
        <p:blipFill>
          <a:blip r:embed="rId2"/>
          <a:stretch>
            <a:fillRect/>
          </a:stretch>
        </p:blipFill>
        <p:spPr>
          <a:xfrm>
            <a:off x="-1" y="571501"/>
            <a:ext cx="9144000" cy="5143500"/>
          </a:xfrm>
          <a:prstGeom prst="rect">
            <a:avLst/>
          </a:prstGeom>
        </p:spPr>
      </p:pic>
      <p:sp>
        <p:nvSpPr>
          <p:cNvPr id="7" name="Rectangle 6">
            <a:extLst>
              <a:ext uri="{FF2B5EF4-FFF2-40B4-BE49-F238E27FC236}">
                <a16:creationId xmlns:a16="http://schemas.microsoft.com/office/drawing/2014/main" id="{0958D0F4-4280-4D89-92F3-464C4D8DE4DB}"/>
              </a:ext>
            </a:extLst>
          </p:cNvPr>
          <p:cNvSpPr/>
          <p:nvPr/>
        </p:nvSpPr>
        <p:spPr>
          <a:xfrm>
            <a:off x="667691" y="1566302"/>
            <a:ext cx="3727936" cy="134067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Contact Identifier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These can be very helpful for gathering more information about the contact when used with Quick Search on the home page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2EFE431-2BE1-4440-B3BD-49D0AFC17483}"/>
              </a:ext>
            </a:extLst>
          </p:cNvPr>
          <p:cNvSpPr/>
          <p:nvPr/>
        </p:nvSpPr>
        <p:spPr>
          <a:xfrm>
            <a:off x="93042" y="1405720"/>
            <a:ext cx="405101" cy="21085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9" name="Title 3">
            <a:extLst>
              <a:ext uri="{FF2B5EF4-FFF2-40B4-BE49-F238E27FC236}">
                <a16:creationId xmlns:a16="http://schemas.microsoft.com/office/drawing/2014/main" id="{40F86A40-003C-46E4-AA1D-93657FD811F7}"/>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92576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A3A887-88DD-4CDB-991F-97A596B9328C}"/>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DDB25C3B-BAEC-4F3E-BD3E-1411C6E3D240}"/>
              </a:ext>
            </a:extLst>
          </p:cNvPr>
          <p:cNvSpPr/>
          <p:nvPr/>
        </p:nvSpPr>
        <p:spPr>
          <a:xfrm>
            <a:off x="461535" y="1398896"/>
            <a:ext cx="875946" cy="211540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127B37FC-4F4E-4CFF-9B42-EFE154536F6B}"/>
              </a:ext>
            </a:extLst>
          </p:cNvPr>
          <p:cNvSpPr/>
          <p:nvPr/>
        </p:nvSpPr>
        <p:spPr>
          <a:xfrm>
            <a:off x="1512804" y="1573267"/>
            <a:ext cx="3727936" cy="119040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Contact Name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The name of the contact.  This is test data, so the names are a bit strange.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643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561E1D-4FD4-43B9-AC4C-73E68E412212}"/>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5FB90B6E-8B74-4915-9675-28B25F6DBA8C}"/>
              </a:ext>
            </a:extLst>
          </p:cNvPr>
          <p:cNvSpPr/>
          <p:nvPr/>
        </p:nvSpPr>
        <p:spPr>
          <a:xfrm>
            <a:off x="1276413" y="1396077"/>
            <a:ext cx="812691" cy="212136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42715" y="1577666"/>
            <a:ext cx="3727936" cy="206386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Potential Issue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In most case items listed are very likely to be actual issues, but it is sometimes conceivable that the data is correct.  For example, it could be true that a contact has an address the no longer applies without having an address that now applies, but this seems very unlikely.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0BBA1485-5B81-4B13-9A7E-F55408BE9E9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6760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0A9C0B-2646-46E6-9B04-7F40F8F87DB1}"/>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B90B6E-8B74-4915-9675-28B25F6DBA8C}"/>
              </a:ext>
            </a:extLst>
          </p:cNvPr>
          <p:cNvSpPr/>
          <p:nvPr/>
        </p:nvSpPr>
        <p:spPr>
          <a:xfrm>
            <a:off x="1269739" y="1526359"/>
            <a:ext cx="819365" cy="39588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29366" y="1584340"/>
            <a:ext cx="3727936" cy="173286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GB" sz="1600" b="1" u="sng" dirty="0">
                <a:solidFill>
                  <a:prstClr val="white"/>
                </a:solidFill>
                <a:latin typeface="Calibri"/>
              </a:rPr>
              <a:t>Potential </a:t>
            </a:r>
            <a:r>
              <a:rPr lang="en-GB" sz="1600" b="1" u="sng" dirty="0">
                <a:solidFill>
                  <a:prstClr val="white"/>
                </a:solidFill>
              </a:rPr>
              <a:t>Issue</a:t>
            </a:r>
          </a:p>
          <a:p>
            <a:pPr lvl="0">
              <a:defRPr/>
            </a:pPr>
            <a:r>
              <a:rPr lang="en-GB" sz="1600" b="1" u="sng" dirty="0">
                <a:solidFill>
                  <a:prstClr val="white"/>
                </a:solidFill>
              </a:rPr>
              <a:t>Incorrect Contact Address</a:t>
            </a:r>
            <a:endParaRPr lang="en-GB" sz="1600" b="1" u="sng" dirty="0">
              <a:solidFill>
                <a:prstClr val="white"/>
              </a:solidFill>
              <a:latin typeface="Calibri"/>
            </a:endParaRPr>
          </a:p>
          <a:p>
            <a:pPr lvl="0">
              <a:defRPr/>
            </a:pPr>
            <a:endParaRPr lang="en-GB" sz="1500" dirty="0">
              <a:solidFill>
                <a:prstClr val="white"/>
              </a:solidFill>
            </a:endParaRPr>
          </a:p>
          <a:p>
            <a:pPr lvl="0">
              <a:defRPr/>
            </a:pPr>
            <a:r>
              <a:rPr lang="en-GB" sz="1500" dirty="0">
                <a:solidFill>
                  <a:prstClr val="white"/>
                </a:solidFill>
              </a:rPr>
              <a:t>Applicant contacts whose address appears to have been updated by CTF where we believe CTF has made an incorrect link to an existing contact.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7E91947D-941D-4191-AEC4-CA4F8EDBE539}"/>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3961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828AE9-FA6C-4FB2-9028-20D0DCE9AA1A}"/>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B90B6E-8B74-4915-9675-28B25F6DBA8C}"/>
              </a:ext>
            </a:extLst>
          </p:cNvPr>
          <p:cNvSpPr/>
          <p:nvPr/>
        </p:nvSpPr>
        <p:spPr>
          <a:xfrm>
            <a:off x="1283088" y="1908894"/>
            <a:ext cx="792667" cy="36042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29365" y="1908894"/>
            <a:ext cx="3837711" cy="155265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Potential Issue</a:t>
            </a:r>
          </a:p>
          <a:p>
            <a:pPr lvl="0">
              <a:defRPr/>
            </a:pPr>
            <a:r>
              <a:rPr lang="en-GB" sz="1600" b="1" u="sng" dirty="0">
                <a:solidFill>
                  <a:prstClr val="white"/>
                </a:solidFill>
              </a:rPr>
              <a:t>Require New Contact Record for Applicant</a:t>
            </a:r>
            <a:endParaRPr lang="en-GB" sz="1600" b="1" u="sng"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lvl="0">
              <a:defRPr/>
            </a:pPr>
            <a:r>
              <a:rPr lang="en-GB" sz="1500" dirty="0">
                <a:solidFill>
                  <a:prstClr val="white"/>
                </a:solidFill>
              </a:rPr>
              <a:t>This always mean that the applicant is not linked to the correct contact and we may need to create a new contact record .. </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D1E72EF4-CF94-4E7E-9538-1FAEFF3505E4}"/>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29102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435578-EDF9-41BB-A510-DB3E685C7F1C}"/>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B90B6E-8B74-4915-9675-28B25F6DBA8C}"/>
              </a:ext>
            </a:extLst>
          </p:cNvPr>
          <p:cNvSpPr/>
          <p:nvPr/>
        </p:nvSpPr>
        <p:spPr>
          <a:xfrm>
            <a:off x="1256390" y="2292674"/>
            <a:ext cx="852737" cy="3704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29366" y="2292674"/>
            <a:ext cx="3727936" cy="189304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GB" sz="1600" b="1" u="sng" dirty="0">
                <a:solidFill>
                  <a:prstClr val="white"/>
                </a:solidFill>
                <a:latin typeface="Calibri"/>
              </a:rPr>
              <a:t>Potential </a:t>
            </a:r>
            <a:r>
              <a:rPr lang="en-GB" sz="1600" b="1" u="sng" dirty="0">
                <a:solidFill>
                  <a:prstClr val="white"/>
                </a:solidFill>
              </a:rPr>
              <a:t>Issue</a:t>
            </a:r>
          </a:p>
          <a:p>
            <a:pPr lvl="0">
              <a:defRPr/>
            </a:pPr>
            <a:r>
              <a:rPr lang="en-GB" sz="1600" b="1" u="sng" dirty="0">
                <a:solidFill>
                  <a:prstClr val="white"/>
                </a:solidFill>
              </a:rPr>
              <a:t>No Current Address</a:t>
            </a:r>
            <a:endParaRPr lang="en-GB" sz="1600" b="1" u="sng"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lvl="0">
              <a:defRPr/>
            </a:pPr>
            <a:r>
              <a:rPr lang="en-GB" sz="1500" dirty="0">
                <a:solidFill>
                  <a:prstClr val="white"/>
                </a:solidFill>
              </a:rPr>
              <a:t>This contact has no current address but does have an address with an end date. This only happens when CTF's are re-imported and may or may not have been caused by CTF and should be reviewed.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C9E91AFA-B7D9-4393-8EFE-128EC66EC864}"/>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35958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AC736-6333-486B-87F6-1EEB63E159A6}"/>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5FB90B6E-8B74-4915-9675-28B25F6DBA8C}"/>
              </a:ext>
            </a:extLst>
          </p:cNvPr>
          <p:cNvSpPr/>
          <p:nvPr/>
        </p:nvSpPr>
        <p:spPr>
          <a:xfrm>
            <a:off x="1263066" y="2629734"/>
            <a:ext cx="839388" cy="40046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29366" y="2629734"/>
            <a:ext cx="3727936" cy="145253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Potential Issue</a:t>
            </a:r>
          </a:p>
          <a:p>
            <a:pPr lvl="0">
              <a:defRPr/>
            </a:pPr>
            <a:r>
              <a:rPr lang="en-GB" sz="1600" b="1" u="sng" dirty="0">
                <a:solidFill>
                  <a:prstClr val="white"/>
                </a:solidFill>
              </a:rPr>
              <a:t>Contact Tel No</a:t>
            </a:r>
            <a:endParaRPr lang="en-GB" sz="1600" b="1" u="sng"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lvl="0">
              <a:defRPr/>
            </a:pPr>
            <a:r>
              <a:rPr lang="en-GB" sz="1500" dirty="0">
                <a:solidFill>
                  <a:prstClr val="white"/>
                </a:solidFill>
              </a:rPr>
              <a:t>This will no longer be identified after running the data fix. You will need to refer to the original diagnostic output.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7FD76184-D3EB-4B31-8B44-0C8C144BD01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365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746DD1-4851-4712-851B-B7AB9ADC659D}"/>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B90B6E-8B74-4915-9675-28B25F6DBA8C}"/>
              </a:ext>
            </a:extLst>
          </p:cNvPr>
          <p:cNvSpPr/>
          <p:nvPr/>
        </p:nvSpPr>
        <p:spPr>
          <a:xfrm>
            <a:off x="1249716" y="2990536"/>
            <a:ext cx="852738" cy="540249"/>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C8E7CD0-ADC2-448D-B74C-790B7C755E70}"/>
              </a:ext>
            </a:extLst>
          </p:cNvPr>
          <p:cNvSpPr/>
          <p:nvPr/>
        </p:nvSpPr>
        <p:spPr>
          <a:xfrm>
            <a:off x="2236040" y="2990536"/>
            <a:ext cx="3727936" cy="1913073"/>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Potential Issue</a:t>
            </a:r>
          </a:p>
          <a:p>
            <a:pPr lvl="0">
              <a:defRPr/>
            </a:pPr>
            <a:r>
              <a:rPr lang="en-GB" sz="1600" b="1" u="sng" dirty="0">
                <a:solidFill>
                  <a:prstClr val="white"/>
                </a:solidFill>
              </a:rPr>
              <a:t>Incorrect Contact Link</a:t>
            </a:r>
            <a:endParaRPr lang="en-GB" sz="1600" b="1" u="sng"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lvl="0">
              <a:defRPr/>
            </a:pPr>
            <a:r>
              <a:rPr lang="en-GB" sz="1500" dirty="0">
                <a:solidFill>
                  <a:prstClr val="white"/>
                </a:solidFill>
              </a:rPr>
              <a:t>This occurs where a contact exists in the CTF but has no address, the applicants/student is linked to the first contact record that CTF import finds with the same surname, forename and title.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A3E260FF-9E3A-458A-8FE3-D30D65C5D81C}"/>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00613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B45FF7-9497-4CC3-8225-664C3D8C385E}"/>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EC326CD-A685-4862-A540-16C537DB540C}"/>
              </a:ext>
            </a:extLst>
          </p:cNvPr>
          <p:cNvSpPr/>
          <p:nvPr/>
        </p:nvSpPr>
        <p:spPr>
          <a:xfrm>
            <a:off x="2671732" y="1381612"/>
            <a:ext cx="1860221" cy="127482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5AF72A4-9B32-461B-8057-E9216C575EBF}"/>
              </a:ext>
            </a:extLst>
          </p:cNvPr>
          <p:cNvSpPr/>
          <p:nvPr/>
        </p:nvSpPr>
        <p:spPr>
          <a:xfrm>
            <a:off x="273145" y="2793752"/>
            <a:ext cx="3727936" cy="106972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Calibri"/>
                <a:ea typeface="+mn-ea"/>
                <a:cs typeface="+mn-cs"/>
              </a:rPr>
              <a:t>Current Address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This is the address currently stored for the contact, …</a:t>
            </a:r>
          </a:p>
        </p:txBody>
      </p:sp>
      <p:sp>
        <p:nvSpPr>
          <p:cNvPr id="9" name="Title 3">
            <a:extLst>
              <a:ext uri="{FF2B5EF4-FFF2-40B4-BE49-F238E27FC236}">
                <a16:creationId xmlns:a16="http://schemas.microsoft.com/office/drawing/2014/main" id="{3E111026-5157-4CB6-8D5C-2B34F4A38301}"/>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01996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FA33EAB-C7ED-4E81-8D8A-558A3F2DA944}"/>
              </a:ext>
            </a:extLst>
          </p:cNvPr>
          <p:cNvPicPr>
            <a:picLocks noChangeAspect="1"/>
          </p:cNvPicPr>
          <p:nvPr/>
        </p:nvPicPr>
        <p:blipFill>
          <a:blip r:embed="rId2"/>
          <a:stretch>
            <a:fillRect/>
          </a:stretch>
        </p:blipFill>
        <p:spPr>
          <a:xfrm>
            <a:off x="0" y="571501"/>
            <a:ext cx="9144000" cy="5143500"/>
          </a:xfrm>
          <a:prstGeom prst="rect">
            <a:avLst/>
          </a:prstGeom>
        </p:spPr>
      </p:pic>
      <p:pic>
        <p:nvPicPr>
          <p:cNvPr id="8" name="Picture 7">
            <a:extLst>
              <a:ext uri="{FF2B5EF4-FFF2-40B4-BE49-F238E27FC236}">
                <a16:creationId xmlns:a16="http://schemas.microsoft.com/office/drawing/2014/main" id="{CB3A410E-4E64-4904-BA30-13778FD306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27311" y="1978277"/>
            <a:ext cx="206484" cy="223691"/>
          </a:xfrm>
          <a:prstGeom prst="rect">
            <a:avLst/>
          </a:prstGeom>
        </p:spPr>
      </p:pic>
      <p:sp>
        <p:nvSpPr>
          <p:cNvPr id="9" name="Rectangle 8">
            <a:extLst>
              <a:ext uri="{FF2B5EF4-FFF2-40B4-BE49-F238E27FC236}">
                <a16:creationId xmlns:a16="http://schemas.microsoft.com/office/drawing/2014/main" id="{800FC1E6-8588-4F6E-ADB5-C679D2EF7173}"/>
              </a:ext>
            </a:extLst>
          </p:cNvPr>
          <p:cNvSpPr/>
          <p:nvPr/>
        </p:nvSpPr>
        <p:spPr>
          <a:xfrm>
            <a:off x="5359930" y="2643664"/>
            <a:ext cx="2829278" cy="134666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If you are using SQL Server authentication for you SIMS system you will need to enter your SIMS User Name and SIMS Password</a:t>
            </a:r>
          </a:p>
        </p:txBody>
      </p:sp>
      <p:sp>
        <p:nvSpPr>
          <p:cNvPr id="11" name="Title 3">
            <a:extLst>
              <a:ext uri="{FF2B5EF4-FFF2-40B4-BE49-F238E27FC236}">
                <a16:creationId xmlns:a16="http://schemas.microsoft.com/office/drawing/2014/main" id="{66FF728A-50EC-48FB-86BE-DED8110E85D4}"/>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3989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61111E-6 4.44444E-6 L 0.03403 4.44444E-6 C 0.04914 4.44444E-6 0.06806 0.01916 0.06806 0.03472 L 0.06806 0.06972 " pathEditMode="relative" rAng="0" ptsTypes="AAAA">
                                      <p:cBhvr>
                                        <p:cTn id="6" dur="1000" spd="-100000" fill="hold"/>
                                        <p:tgtEl>
                                          <p:spTgt spid="8"/>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B45FF7-9497-4CC3-8225-664C3D8C385E}"/>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EC326CD-A685-4862-A540-16C537DB540C}"/>
              </a:ext>
            </a:extLst>
          </p:cNvPr>
          <p:cNvSpPr/>
          <p:nvPr/>
        </p:nvSpPr>
        <p:spPr>
          <a:xfrm>
            <a:off x="2671732" y="1895544"/>
            <a:ext cx="3582230" cy="380444"/>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5AF72A4-9B32-461B-8057-E9216C575EBF}"/>
              </a:ext>
            </a:extLst>
          </p:cNvPr>
          <p:cNvSpPr/>
          <p:nvPr/>
        </p:nvSpPr>
        <p:spPr>
          <a:xfrm>
            <a:off x="273145" y="2793752"/>
            <a:ext cx="3727936" cy="106972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Calibri"/>
                <a:ea typeface="+mn-ea"/>
                <a:cs typeface="+mn-cs"/>
              </a:rPr>
              <a:t>Current Address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This is the address currently stored for the contact, …</a:t>
            </a:r>
          </a:p>
        </p:txBody>
      </p:sp>
      <p:sp>
        <p:nvSpPr>
          <p:cNvPr id="9" name="Title 3">
            <a:extLst>
              <a:ext uri="{FF2B5EF4-FFF2-40B4-BE49-F238E27FC236}">
                <a16:creationId xmlns:a16="http://schemas.microsoft.com/office/drawing/2014/main" id="{3E111026-5157-4CB6-8D5C-2B34F4A38301}"/>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DD5C7C40-449E-4507-B8B3-914A56798DB3}"/>
              </a:ext>
            </a:extLst>
          </p:cNvPr>
          <p:cNvSpPr/>
          <p:nvPr/>
        </p:nvSpPr>
        <p:spPr>
          <a:xfrm>
            <a:off x="1037623" y="3660167"/>
            <a:ext cx="3727936" cy="81451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with ‘special cases’ indicating where the address is the same as the Proposed Address and …</a:t>
            </a:r>
          </a:p>
        </p:txBody>
      </p:sp>
    </p:spTree>
    <p:extLst>
      <p:ext uri="{BB962C8B-B14F-4D97-AF65-F5344CB8AC3E}">
        <p14:creationId xmlns:p14="http://schemas.microsoft.com/office/powerpoint/2010/main" val="173580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B45FF7-9497-4CC3-8225-664C3D8C385E}"/>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EC326CD-A685-4862-A540-16C537DB540C}"/>
              </a:ext>
            </a:extLst>
          </p:cNvPr>
          <p:cNvSpPr/>
          <p:nvPr/>
        </p:nvSpPr>
        <p:spPr>
          <a:xfrm>
            <a:off x="2671732" y="2275988"/>
            <a:ext cx="1860221" cy="380444"/>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5AF72A4-9B32-461B-8057-E9216C575EBF}"/>
              </a:ext>
            </a:extLst>
          </p:cNvPr>
          <p:cNvSpPr/>
          <p:nvPr/>
        </p:nvSpPr>
        <p:spPr>
          <a:xfrm>
            <a:off x="273145" y="2793752"/>
            <a:ext cx="3727936" cy="106972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Calibri"/>
                <a:ea typeface="+mn-ea"/>
                <a:cs typeface="+mn-cs"/>
              </a:rPr>
              <a:t>Current Address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This is the address currently stored for the contact, …</a:t>
            </a:r>
          </a:p>
        </p:txBody>
      </p:sp>
      <p:sp>
        <p:nvSpPr>
          <p:cNvPr id="9" name="Title 3">
            <a:extLst>
              <a:ext uri="{FF2B5EF4-FFF2-40B4-BE49-F238E27FC236}">
                <a16:creationId xmlns:a16="http://schemas.microsoft.com/office/drawing/2014/main" id="{3E111026-5157-4CB6-8D5C-2B34F4A38301}"/>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DD5C7C40-449E-4507-B8B3-914A56798DB3}"/>
              </a:ext>
            </a:extLst>
          </p:cNvPr>
          <p:cNvSpPr/>
          <p:nvPr/>
        </p:nvSpPr>
        <p:spPr>
          <a:xfrm>
            <a:off x="1037623" y="3660167"/>
            <a:ext cx="3727936" cy="81451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with ‘special cases’ indicating where the address is the same as the Proposed Address and …</a:t>
            </a:r>
          </a:p>
        </p:txBody>
      </p:sp>
      <p:sp>
        <p:nvSpPr>
          <p:cNvPr id="11" name="Rectangle 10">
            <a:extLst>
              <a:ext uri="{FF2B5EF4-FFF2-40B4-BE49-F238E27FC236}">
                <a16:creationId xmlns:a16="http://schemas.microsoft.com/office/drawing/2014/main" id="{31D8042C-7FE7-41DD-A13C-32E255B64CCC}"/>
              </a:ext>
            </a:extLst>
          </p:cNvPr>
          <p:cNvSpPr/>
          <p:nvPr/>
        </p:nvSpPr>
        <p:spPr>
          <a:xfrm>
            <a:off x="1471463" y="4289871"/>
            <a:ext cx="3727936" cy="804970"/>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where there is no current address but there was one previously up to a specified date.</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908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14C99-2C8C-4ACF-9840-CA0B8BF2EF6B}"/>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77BEDAD8-DD39-4BDE-8D0A-475F89F720B7}"/>
              </a:ext>
            </a:extLst>
          </p:cNvPr>
          <p:cNvSpPr/>
          <p:nvPr/>
        </p:nvSpPr>
        <p:spPr>
          <a:xfrm>
            <a:off x="4451861" y="1368261"/>
            <a:ext cx="1795428" cy="131487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C49C3878-3211-4D07-9AB5-A3A149E948AD}"/>
              </a:ext>
            </a:extLst>
          </p:cNvPr>
          <p:cNvSpPr/>
          <p:nvPr/>
        </p:nvSpPr>
        <p:spPr>
          <a:xfrm>
            <a:off x="570774" y="1587671"/>
            <a:ext cx="3727936" cy="161606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Proposed Address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This is the address that the script has identified as being more likely to be the correct address then the current address for the contact.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414E092B-178A-431C-9D1E-299E1448FA4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44940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14C99-2C8C-4ACF-9840-CA0B8BF2EF6B}"/>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77BEDAD8-DD39-4BDE-8D0A-475F89F720B7}"/>
              </a:ext>
            </a:extLst>
          </p:cNvPr>
          <p:cNvSpPr/>
          <p:nvPr/>
        </p:nvSpPr>
        <p:spPr>
          <a:xfrm>
            <a:off x="4451861" y="1368261"/>
            <a:ext cx="1795428" cy="131487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49C3878-3211-4D07-9AB5-A3A149E948AD}"/>
              </a:ext>
            </a:extLst>
          </p:cNvPr>
          <p:cNvSpPr/>
          <p:nvPr/>
        </p:nvSpPr>
        <p:spPr>
          <a:xfrm>
            <a:off x="570774" y="1587671"/>
            <a:ext cx="3727936" cy="1616066"/>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Calibri"/>
                <a:ea typeface="+mn-ea"/>
                <a:cs typeface="+mn-cs"/>
              </a:rPr>
              <a:t>Proposed Address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This is the address that the script has identified as being more likely to be the correct address then the current address for the contact.</a:t>
            </a:r>
          </a:p>
        </p:txBody>
      </p:sp>
      <p:sp>
        <p:nvSpPr>
          <p:cNvPr id="9" name="Title 3">
            <a:extLst>
              <a:ext uri="{FF2B5EF4-FFF2-40B4-BE49-F238E27FC236}">
                <a16:creationId xmlns:a16="http://schemas.microsoft.com/office/drawing/2014/main" id="{414E092B-178A-431C-9D1E-299E1448FA4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03FE79B1-6305-4A9D-84BC-87475242E160}"/>
              </a:ext>
            </a:extLst>
          </p:cNvPr>
          <p:cNvSpPr/>
          <p:nvPr/>
        </p:nvSpPr>
        <p:spPr>
          <a:xfrm>
            <a:off x="1701984" y="3082867"/>
            <a:ext cx="3727936" cy="74282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recommend double checking this before changing the contact address.</a:t>
            </a:r>
          </a:p>
        </p:txBody>
      </p:sp>
    </p:spTree>
    <p:extLst>
      <p:ext uri="{BB962C8B-B14F-4D97-AF65-F5344CB8AC3E}">
        <p14:creationId xmlns:p14="http://schemas.microsoft.com/office/powerpoint/2010/main" val="15891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CDE7B8-7FB4-490A-B229-6681AA6DBA96}"/>
              </a:ext>
            </a:extLst>
          </p:cNvPr>
          <p:cNvPicPr>
            <a:picLocks noChangeAspect="1"/>
          </p:cNvPicPr>
          <p:nvPr/>
        </p:nvPicPr>
        <p:blipFill>
          <a:blip r:embed="rId2"/>
          <a:stretch>
            <a:fillRect/>
          </a:stretch>
        </p:blipFill>
        <p:spPr>
          <a:xfrm>
            <a:off x="-1" y="571501"/>
            <a:ext cx="9144000" cy="5143500"/>
          </a:xfrm>
          <a:prstGeom prst="rect">
            <a:avLst/>
          </a:prstGeom>
        </p:spPr>
      </p:pic>
      <p:sp>
        <p:nvSpPr>
          <p:cNvPr id="6" name="Rectangle 5">
            <a:extLst>
              <a:ext uri="{FF2B5EF4-FFF2-40B4-BE49-F238E27FC236}">
                <a16:creationId xmlns:a16="http://schemas.microsoft.com/office/drawing/2014/main" id="{962513E6-180B-41D0-9C16-0EA3C6E003C6}"/>
              </a:ext>
            </a:extLst>
          </p:cNvPr>
          <p:cNvSpPr/>
          <p:nvPr/>
        </p:nvSpPr>
        <p:spPr>
          <a:xfrm>
            <a:off x="6206916" y="1396076"/>
            <a:ext cx="814608" cy="2128035"/>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160F066F-07BA-4045-AC36-337C8CC4B357}"/>
              </a:ext>
            </a:extLst>
          </p:cNvPr>
          <p:cNvSpPr/>
          <p:nvPr/>
        </p:nvSpPr>
        <p:spPr>
          <a:xfrm>
            <a:off x="2337729" y="1584501"/>
            <a:ext cx="3727936" cy="143251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u="sng" dirty="0">
                <a:solidFill>
                  <a:prstClr val="white"/>
                </a:solidFill>
                <a:latin typeface="Calibri"/>
              </a:rPr>
              <a:t>Student/Applicant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In this example it is only current students and applicants that can be involved, but it is also possible for leavers to be involved.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3">
            <a:extLst>
              <a:ext uri="{FF2B5EF4-FFF2-40B4-BE49-F238E27FC236}">
                <a16:creationId xmlns:a16="http://schemas.microsoft.com/office/drawing/2014/main" id="{3F1EC703-0606-491C-B4AB-6AB6D34A86CE}"/>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78160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34BF6-D697-45AB-B612-5A5E34705CB6}"/>
              </a:ext>
            </a:extLst>
          </p:cNvPr>
          <p:cNvPicPr>
            <a:picLocks noChangeAspect="1"/>
          </p:cNvPicPr>
          <p:nvPr/>
        </p:nvPicPr>
        <p:blipFill>
          <a:blip r:embed="rId2"/>
          <a:stretch>
            <a:fillRect/>
          </a:stretch>
        </p:blipFill>
        <p:spPr>
          <a:xfrm>
            <a:off x="-1"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1EC684B-B64B-4783-BBE6-E2D6215ED619}"/>
              </a:ext>
            </a:extLst>
          </p:cNvPr>
          <p:cNvSpPr/>
          <p:nvPr/>
        </p:nvSpPr>
        <p:spPr>
          <a:xfrm>
            <a:off x="3789616" y="2961564"/>
            <a:ext cx="1564765" cy="49131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It is also helpful </a:t>
            </a:r>
            <a:r>
              <a:rPr lang="en-GB" sz="1500" dirty="0">
                <a:solidFill>
                  <a:prstClr val="white"/>
                </a:solidFill>
                <a:latin typeface="Calibri"/>
              </a:rPr>
              <a:t>to add filters.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4A7E1BA-9B70-466F-B77C-EB54D3759B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53055" y="807879"/>
            <a:ext cx="206484" cy="223691"/>
          </a:xfrm>
          <a:prstGeom prst="rect">
            <a:avLst/>
          </a:prstGeom>
        </p:spPr>
      </p:pic>
      <p:sp>
        <p:nvSpPr>
          <p:cNvPr id="11" name="Title 3">
            <a:extLst>
              <a:ext uri="{FF2B5EF4-FFF2-40B4-BE49-F238E27FC236}">
                <a16:creationId xmlns:a16="http://schemas.microsoft.com/office/drawing/2014/main" id="{00C7A7AE-8F9C-4D2E-8379-384AC50C68D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07870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1.11111E-6 -3.33333E-6 L 0.03403 -3.33333E-6 C 0.04913 -3.33333E-6 0.06805 0.01917 0.06805 0.03473 L 0.06805 0.06973 " pathEditMode="relative" rAng="0" ptsTypes="AAAA">
                                      <p:cBhvr>
                                        <p:cTn id="10" dur="1000" spd="-100000" fill="hold"/>
                                        <p:tgtEl>
                                          <p:spTgt spid="9"/>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949E7B-C6CB-4429-8766-24540B014BDD}"/>
              </a:ext>
            </a:extLst>
          </p:cNvPr>
          <p:cNvPicPr>
            <a:picLocks noChangeAspect="1"/>
          </p:cNvPicPr>
          <p:nvPr/>
        </p:nvPicPr>
        <p:blipFill>
          <a:blip r:embed="rId2"/>
          <a:stretch>
            <a:fillRect/>
          </a:stretch>
        </p:blipFill>
        <p:spPr>
          <a:xfrm>
            <a:off x="0"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B796BD4-7827-47EB-9FCF-B65D8F1C9318}"/>
              </a:ext>
            </a:extLst>
          </p:cNvPr>
          <p:cNvSpPr/>
          <p:nvPr/>
        </p:nvSpPr>
        <p:spPr>
          <a:xfrm>
            <a:off x="3789616" y="2961564"/>
            <a:ext cx="1564765" cy="49131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It is also helpful </a:t>
            </a:r>
            <a:r>
              <a:rPr lang="en-GB" sz="1500" dirty="0">
                <a:solidFill>
                  <a:prstClr val="white"/>
                </a:solidFill>
                <a:latin typeface="Calibri"/>
              </a:rPr>
              <a:t>to add filters.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4C7EE37-4AAC-4A63-B545-10CD9D9035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74481" y="1156018"/>
            <a:ext cx="206484" cy="223691"/>
          </a:xfrm>
          <a:prstGeom prst="rect">
            <a:avLst/>
          </a:prstGeom>
        </p:spPr>
      </p:pic>
      <p:sp>
        <p:nvSpPr>
          <p:cNvPr id="9" name="Title 3">
            <a:extLst>
              <a:ext uri="{FF2B5EF4-FFF2-40B4-BE49-F238E27FC236}">
                <a16:creationId xmlns:a16="http://schemas.microsoft.com/office/drawing/2014/main" id="{F849C82B-C80F-4ABC-A186-A5FBF8CF1F1A}"/>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70853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5.55556E-7 3.33333E-6 L 0.03403 3.33333E-6 C 0.04913 3.33333E-6 0.06806 0.01916 0.06806 0.03472 L 0.06806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EA690-C110-4297-BA87-246CAF557EA8}"/>
              </a:ext>
            </a:extLst>
          </p:cNvPr>
          <p:cNvPicPr>
            <a:picLocks noChangeAspect="1"/>
          </p:cNvPicPr>
          <p:nvPr/>
        </p:nvPicPr>
        <p:blipFill>
          <a:blip r:embed="rId2"/>
          <a:stretch>
            <a:fillRect/>
          </a:stretch>
        </p:blipFill>
        <p:spPr>
          <a:xfrm>
            <a:off x="0" y="571500"/>
            <a:ext cx="9144000" cy="5143500"/>
          </a:xfrm>
          <a:prstGeom prst="rect">
            <a:avLst/>
          </a:prstGeom>
        </p:spPr>
      </p:pic>
      <p:sp>
        <p:nvSpPr>
          <p:cNvPr id="6" name="Rectangle 5">
            <a:extLst>
              <a:ext uri="{FF2B5EF4-FFF2-40B4-BE49-F238E27FC236}">
                <a16:creationId xmlns:a16="http://schemas.microsoft.com/office/drawing/2014/main" id="{BDA20CCD-279D-4C54-8868-5F7CFDE8BD54}"/>
              </a:ext>
            </a:extLst>
          </p:cNvPr>
          <p:cNvSpPr/>
          <p:nvPr/>
        </p:nvSpPr>
        <p:spPr>
          <a:xfrm>
            <a:off x="3789616" y="2961564"/>
            <a:ext cx="1564765" cy="491319"/>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It is also helpful </a:t>
            </a:r>
            <a:r>
              <a:rPr lang="en-GB" sz="1500" dirty="0">
                <a:solidFill>
                  <a:prstClr val="white"/>
                </a:solidFill>
                <a:latin typeface="Calibri"/>
              </a:rPr>
              <a:t>to add filters.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53726D8-4441-4C9A-BF0B-0BBCB46EE31F}"/>
              </a:ext>
            </a:extLst>
          </p:cNvPr>
          <p:cNvSpPr/>
          <p:nvPr/>
        </p:nvSpPr>
        <p:spPr>
          <a:xfrm>
            <a:off x="344330" y="1385772"/>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8" name="Rectangle 7">
            <a:extLst>
              <a:ext uri="{FF2B5EF4-FFF2-40B4-BE49-F238E27FC236}">
                <a16:creationId xmlns:a16="http://schemas.microsoft.com/office/drawing/2014/main" id="{68124E52-5E71-4B22-9CB1-DA0FD960902C}"/>
              </a:ext>
            </a:extLst>
          </p:cNvPr>
          <p:cNvSpPr/>
          <p:nvPr/>
        </p:nvSpPr>
        <p:spPr>
          <a:xfrm>
            <a:off x="1152927" y="1385772"/>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9" name="Rectangle 8">
            <a:extLst>
              <a:ext uri="{FF2B5EF4-FFF2-40B4-BE49-F238E27FC236}">
                <a16:creationId xmlns:a16="http://schemas.microsoft.com/office/drawing/2014/main" id="{F8188666-5C47-4C81-A88D-1E413E50443D}"/>
              </a:ext>
            </a:extLst>
          </p:cNvPr>
          <p:cNvSpPr/>
          <p:nvPr/>
        </p:nvSpPr>
        <p:spPr>
          <a:xfrm>
            <a:off x="1953709" y="1394960"/>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11" name="Rectangle 10">
            <a:extLst>
              <a:ext uri="{FF2B5EF4-FFF2-40B4-BE49-F238E27FC236}">
                <a16:creationId xmlns:a16="http://schemas.microsoft.com/office/drawing/2014/main" id="{12B94706-08A2-4CE5-9B8F-13BFFDAF357A}"/>
              </a:ext>
            </a:extLst>
          </p:cNvPr>
          <p:cNvSpPr/>
          <p:nvPr/>
        </p:nvSpPr>
        <p:spPr>
          <a:xfrm>
            <a:off x="2584887" y="1381780"/>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12" name="Rectangle 11">
            <a:extLst>
              <a:ext uri="{FF2B5EF4-FFF2-40B4-BE49-F238E27FC236}">
                <a16:creationId xmlns:a16="http://schemas.microsoft.com/office/drawing/2014/main" id="{FB75FD7F-AD68-4606-97F2-198FC04E7F77}"/>
              </a:ext>
            </a:extLst>
          </p:cNvPr>
          <p:cNvSpPr/>
          <p:nvPr/>
        </p:nvSpPr>
        <p:spPr>
          <a:xfrm>
            <a:off x="4347681" y="1381779"/>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13" name="Rectangle 12">
            <a:extLst>
              <a:ext uri="{FF2B5EF4-FFF2-40B4-BE49-F238E27FC236}">
                <a16:creationId xmlns:a16="http://schemas.microsoft.com/office/drawing/2014/main" id="{8E8CC16F-38EB-47E8-A343-C6F7F66D9F31}"/>
              </a:ext>
            </a:extLst>
          </p:cNvPr>
          <p:cNvSpPr/>
          <p:nvPr/>
        </p:nvSpPr>
        <p:spPr>
          <a:xfrm>
            <a:off x="6094845" y="1381778"/>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
        <p:nvSpPr>
          <p:cNvPr id="14" name="Rectangle 13">
            <a:extLst>
              <a:ext uri="{FF2B5EF4-FFF2-40B4-BE49-F238E27FC236}">
                <a16:creationId xmlns:a16="http://schemas.microsoft.com/office/drawing/2014/main" id="{19F41EF8-7D2B-465A-BD67-C1D60E0CA0D1}"/>
              </a:ext>
            </a:extLst>
          </p:cNvPr>
          <p:cNvSpPr/>
          <p:nvPr/>
        </p:nvSpPr>
        <p:spPr>
          <a:xfrm>
            <a:off x="7036778" y="1385770"/>
            <a:ext cx="169604" cy="19533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p>
        </p:txBody>
      </p:sp>
    </p:spTree>
    <p:extLst>
      <p:ext uri="{BB962C8B-B14F-4D97-AF65-F5344CB8AC3E}">
        <p14:creationId xmlns:p14="http://schemas.microsoft.com/office/powerpoint/2010/main" val="31534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BA41D-B641-4809-BC6D-AE6807C8BE99}"/>
              </a:ext>
            </a:extLst>
          </p:cNvPr>
          <p:cNvPicPr>
            <a:picLocks noChangeAspect="1"/>
          </p:cNvPicPr>
          <p:nvPr/>
        </p:nvPicPr>
        <p:blipFill>
          <a:blip r:embed="rId2"/>
          <a:stretch>
            <a:fillRect/>
          </a:stretch>
        </p:blipFill>
        <p:spPr>
          <a:xfrm>
            <a:off x="0" y="571500"/>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DBAEE6E-3D7B-4360-A9EF-34C8D106FC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26307" y="1483065"/>
            <a:ext cx="206484" cy="223691"/>
          </a:xfrm>
          <a:prstGeom prst="rect">
            <a:avLst/>
          </a:prstGeom>
        </p:spPr>
      </p:pic>
      <p:sp>
        <p:nvSpPr>
          <p:cNvPr id="7" name="Rectangle 6">
            <a:extLst>
              <a:ext uri="{FF2B5EF4-FFF2-40B4-BE49-F238E27FC236}">
                <a16:creationId xmlns:a16="http://schemas.microsoft.com/office/drawing/2014/main" id="{CDDAF7D0-52B4-413C-8347-1A3CFC0962A3}"/>
              </a:ext>
            </a:extLst>
          </p:cNvPr>
          <p:cNvSpPr/>
          <p:nvPr/>
        </p:nvSpPr>
        <p:spPr>
          <a:xfrm>
            <a:off x="3436606" y="3051218"/>
            <a:ext cx="2270785" cy="66266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add a filter on Potential Issue</a:t>
            </a:r>
          </a:p>
        </p:txBody>
      </p:sp>
      <p:sp>
        <p:nvSpPr>
          <p:cNvPr id="9" name="Title 3">
            <a:extLst>
              <a:ext uri="{FF2B5EF4-FFF2-40B4-BE49-F238E27FC236}">
                <a16:creationId xmlns:a16="http://schemas.microsoft.com/office/drawing/2014/main" id="{00D70592-EB31-4BFE-8E94-5092AA1BCC2B}"/>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05267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5E-6 1.11111E-6 L 0.03403 1.11111E-6 C 0.04913 1.11111E-6 0.06806 0.01917 0.06806 0.03472 L 0.06806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BDD32-CE84-42C1-818A-1DFD66B7A42C}"/>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66B729E4-A001-42E4-A96A-AD300D0277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2171" y="2704493"/>
            <a:ext cx="206484" cy="223691"/>
          </a:xfrm>
          <a:prstGeom prst="rect">
            <a:avLst/>
          </a:prstGeom>
        </p:spPr>
      </p:pic>
      <p:sp>
        <p:nvSpPr>
          <p:cNvPr id="9" name="Title 3">
            <a:extLst>
              <a:ext uri="{FF2B5EF4-FFF2-40B4-BE49-F238E27FC236}">
                <a16:creationId xmlns:a16="http://schemas.microsoft.com/office/drawing/2014/main" id="{18163FED-D2A2-468B-8CC1-A35E479949ED}"/>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8" name="Rectangle 7">
            <a:extLst>
              <a:ext uri="{FF2B5EF4-FFF2-40B4-BE49-F238E27FC236}">
                <a16:creationId xmlns:a16="http://schemas.microsoft.com/office/drawing/2014/main" id="{7B7030A3-5689-4031-B28F-9F3BE84862C2}"/>
              </a:ext>
            </a:extLst>
          </p:cNvPr>
          <p:cNvSpPr/>
          <p:nvPr/>
        </p:nvSpPr>
        <p:spPr>
          <a:xfrm>
            <a:off x="3436606" y="3051218"/>
            <a:ext cx="2270785" cy="66266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add a filter on Potential Issue</a:t>
            </a:r>
          </a:p>
        </p:txBody>
      </p:sp>
    </p:spTree>
    <p:extLst>
      <p:ext uri="{BB962C8B-B14F-4D97-AF65-F5344CB8AC3E}">
        <p14:creationId xmlns:p14="http://schemas.microsoft.com/office/powerpoint/2010/main" val="8962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8.33333E-7 2.22222E-6 L 0.03403 2.22222E-6 C 0.04913 2.22222E-6 0.06805 0.01916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A8D0FA7-90B2-4A26-93A3-CADEF60BA926}"/>
              </a:ext>
            </a:extLst>
          </p:cNvPr>
          <p:cNvPicPr>
            <a:picLocks noChangeAspect="1"/>
          </p:cNvPicPr>
          <p:nvPr/>
        </p:nvPicPr>
        <p:blipFill>
          <a:blip r:embed="rId2"/>
          <a:stretch>
            <a:fillRect/>
          </a:stretch>
        </p:blipFill>
        <p:spPr>
          <a:xfrm>
            <a:off x="0" y="571499"/>
            <a:ext cx="9144000" cy="5143500"/>
          </a:xfrm>
          <a:prstGeom prst="rect">
            <a:avLst/>
          </a:prstGeom>
        </p:spPr>
      </p:pic>
      <p:pic>
        <p:nvPicPr>
          <p:cNvPr id="7" name="Picture 6">
            <a:extLst>
              <a:ext uri="{FF2B5EF4-FFF2-40B4-BE49-F238E27FC236}">
                <a16:creationId xmlns:a16="http://schemas.microsoft.com/office/drawing/2014/main" id="{8F68F89B-7826-4428-8467-57136D22AA4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7279" y="2071726"/>
            <a:ext cx="206484" cy="223691"/>
          </a:xfrm>
          <a:prstGeom prst="rect">
            <a:avLst/>
          </a:prstGeom>
        </p:spPr>
      </p:pic>
      <p:sp>
        <p:nvSpPr>
          <p:cNvPr id="9" name="Rectangle 8">
            <a:extLst>
              <a:ext uri="{FF2B5EF4-FFF2-40B4-BE49-F238E27FC236}">
                <a16:creationId xmlns:a16="http://schemas.microsoft.com/office/drawing/2014/main" id="{13D3940F-D288-4C71-887A-62AF8E2E2969}"/>
              </a:ext>
            </a:extLst>
          </p:cNvPr>
          <p:cNvSpPr/>
          <p:nvPr/>
        </p:nvSpPr>
        <p:spPr>
          <a:xfrm>
            <a:off x="5359930" y="2643664"/>
            <a:ext cx="2829278" cy="1346661"/>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If you are using SQL Server authentication for you SIMS system you will need to enter your SIMS User Name and SIMS Password</a:t>
            </a:r>
          </a:p>
        </p:txBody>
      </p:sp>
      <p:sp>
        <p:nvSpPr>
          <p:cNvPr id="11" name="Title 3">
            <a:extLst>
              <a:ext uri="{FF2B5EF4-FFF2-40B4-BE49-F238E27FC236}">
                <a16:creationId xmlns:a16="http://schemas.microsoft.com/office/drawing/2014/main" id="{61D7D817-53FD-46B2-A08B-0A3258F6F97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6869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33333E-6 -4.44444E-6 L 0.03402 -4.44444E-6 C 0.04913 -4.44444E-6 0.06805 0.01917 0.06805 0.03473 L 0.06805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12101-4ACE-440A-94FD-9ABE222C6CF5}"/>
              </a:ext>
            </a:extLst>
          </p:cNvPr>
          <p:cNvPicPr>
            <a:picLocks noChangeAspect="1"/>
          </p:cNvPicPr>
          <p:nvPr/>
        </p:nvPicPr>
        <p:blipFill>
          <a:blip r:embed="rId2"/>
          <a:stretch>
            <a:fillRect/>
          </a:stretch>
        </p:blipFill>
        <p:spPr>
          <a:xfrm>
            <a:off x="-2" y="571501"/>
            <a:ext cx="9144000" cy="5143500"/>
          </a:xfrm>
          <a:prstGeom prst="rect">
            <a:avLst/>
          </a:prstGeom>
        </p:spPr>
      </p:pic>
      <p:pic>
        <p:nvPicPr>
          <p:cNvPr id="6" name="Picture 5">
            <a:extLst>
              <a:ext uri="{FF2B5EF4-FFF2-40B4-BE49-F238E27FC236}">
                <a16:creationId xmlns:a16="http://schemas.microsoft.com/office/drawing/2014/main" id="{2C1A7399-F1D7-47FF-8B81-22799ABC01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39344" y="3298519"/>
            <a:ext cx="206484" cy="223691"/>
          </a:xfrm>
          <a:prstGeom prst="rect">
            <a:avLst/>
          </a:prstGeom>
        </p:spPr>
      </p:pic>
      <p:sp>
        <p:nvSpPr>
          <p:cNvPr id="9" name="Title 3">
            <a:extLst>
              <a:ext uri="{FF2B5EF4-FFF2-40B4-BE49-F238E27FC236}">
                <a16:creationId xmlns:a16="http://schemas.microsoft.com/office/drawing/2014/main" id="{9F0B695D-4CCC-4117-8DE7-82E052C8F6F9}"/>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8" name="Rectangle 7">
            <a:extLst>
              <a:ext uri="{FF2B5EF4-FFF2-40B4-BE49-F238E27FC236}">
                <a16:creationId xmlns:a16="http://schemas.microsoft.com/office/drawing/2014/main" id="{C1F06A4B-BCF2-481D-97E1-69A2988AD7D9}"/>
              </a:ext>
            </a:extLst>
          </p:cNvPr>
          <p:cNvSpPr/>
          <p:nvPr/>
        </p:nvSpPr>
        <p:spPr>
          <a:xfrm>
            <a:off x="3436606" y="3051218"/>
            <a:ext cx="2270785" cy="662664"/>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We can add a filter on Potential Issue</a:t>
            </a:r>
          </a:p>
        </p:txBody>
      </p:sp>
    </p:spTree>
    <p:extLst>
      <p:ext uri="{BB962C8B-B14F-4D97-AF65-F5344CB8AC3E}">
        <p14:creationId xmlns:p14="http://schemas.microsoft.com/office/powerpoint/2010/main" val="42853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5E-6 3.33333E-6 L 0.03403 3.33333E-6 C 0.04913 3.33333E-6 0.06805 0.01916 0.06805 0.03472 L 0.06805 0.06972 " pathEditMode="relative" rAng="0" ptsTypes="AAAA">
                                      <p:cBhvr>
                                        <p:cTn id="6" dur="1000" spd="-100000" fill="hold"/>
                                        <p:tgtEl>
                                          <p:spTgt spid="6"/>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A3119-8A48-44E7-A4EB-2BE36D12B7B8}"/>
              </a:ext>
            </a:extLst>
          </p:cNvPr>
          <p:cNvPicPr>
            <a:picLocks noChangeAspect="1"/>
          </p:cNvPicPr>
          <p:nvPr/>
        </p:nvPicPr>
        <p:blipFill>
          <a:blip r:embed="rId2"/>
          <a:stretch>
            <a:fillRect/>
          </a:stretch>
        </p:blipFill>
        <p:spPr>
          <a:xfrm>
            <a:off x="0" y="571499"/>
            <a:ext cx="9144000" cy="5143500"/>
          </a:xfrm>
          <a:prstGeom prst="rect">
            <a:avLst/>
          </a:prstGeom>
        </p:spPr>
      </p:pic>
      <p:sp>
        <p:nvSpPr>
          <p:cNvPr id="7" name="Rectangle 6">
            <a:extLst>
              <a:ext uri="{FF2B5EF4-FFF2-40B4-BE49-F238E27FC236}">
                <a16:creationId xmlns:a16="http://schemas.microsoft.com/office/drawing/2014/main" id="{1C6DB2E0-9207-4EAB-A0D6-F2A2DA8E0502}"/>
              </a:ext>
            </a:extLst>
          </p:cNvPr>
          <p:cNvSpPr/>
          <p:nvPr/>
        </p:nvSpPr>
        <p:spPr>
          <a:xfrm>
            <a:off x="2121739" y="2459118"/>
            <a:ext cx="3077660" cy="127857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Having set the filter to all potential issues </a:t>
            </a:r>
            <a:r>
              <a:rPr kumimoji="0" lang="en-GB" sz="1500" b="0" i="0" u="sng" strike="noStrike" kern="1200" cap="none" spc="0" normalizeH="0" baseline="0" noProof="0" dirty="0">
                <a:ln>
                  <a:noFill/>
                </a:ln>
                <a:solidFill>
                  <a:prstClr val="white"/>
                </a:solidFill>
                <a:effectLst/>
                <a:uLnTx/>
                <a:uFillTx/>
                <a:latin typeface="Calibri"/>
                <a:ea typeface="+mn-ea"/>
                <a:cs typeface="+mn-cs"/>
              </a:rPr>
              <a:t>except</a:t>
            </a:r>
            <a:r>
              <a:rPr kumimoji="0" lang="en-GB" sz="1500" b="0" i="0" u="none" strike="noStrike" kern="1200" cap="none" spc="0" normalizeH="0" baseline="0" noProof="0" dirty="0">
                <a:ln>
                  <a:noFill/>
                </a:ln>
                <a:solidFill>
                  <a:prstClr val="white"/>
                </a:solidFill>
                <a:effectLst/>
                <a:uLnTx/>
                <a:uFillTx/>
                <a:latin typeface="Calibri"/>
                <a:ea typeface="+mn-ea"/>
                <a:cs typeface="+mn-cs"/>
              </a:rPr>
              <a:t> </a:t>
            </a:r>
            <a:r>
              <a:rPr kumimoji="0" lang="en-GB" sz="1500" b="1" i="0" u="none" strike="noStrike" kern="1200" cap="none" spc="0" normalizeH="0" baseline="0" noProof="0" dirty="0">
                <a:ln>
                  <a:noFill/>
                </a:ln>
                <a:solidFill>
                  <a:prstClr val="white"/>
                </a:solidFill>
                <a:effectLst/>
                <a:uLnTx/>
                <a:uFillTx/>
                <a:latin typeface="Calibri"/>
                <a:ea typeface="+mn-ea"/>
                <a:cs typeface="+mn-cs"/>
              </a:rPr>
              <a:t>no current address, </a:t>
            </a:r>
            <a:r>
              <a:rPr kumimoji="0" lang="en-GB" sz="1500" b="0" i="0" u="none" strike="noStrike" kern="1200" cap="none" spc="0" normalizeH="0" baseline="0" noProof="0" dirty="0">
                <a:ln>
                  <a:noFill/>
                </a:ln>
                <a:solidFill>
                  <a:prstClr val="white"/>
                </a:solidFill>
                <a:effectLst/>
                <a:uLnTx/>
                <a:uFillTx/>
                <a:latin typeface="Calibri"/>
                <a:ea typeface="+mn-ea"/>
                <a:cs typeface="+mn-cs"/>
              </a:rPr>
              <a:t>we are </a:t>
            </a:r>
            <a:r>
              <a:rPr lang="en-GB" sz="1500" dirty="0">
                <a:solidFill>
                  <a:prstClr val="white"/>
                </a:solidFill>
                <a:latin typeface="Calibri"/>
              </a:rPr>
              <a:t>likely to be seeing only issues whose</a:t>
            </a:r>
            <a:r>
              <a:rPr kumimoji="0" lang="en-GB" sz="1500" b="0" i="0" u="none" strike="noStrike" kern="1200" cap="none" spc="0" normalizeH="0" baseline="0" noProof="0" dirty="0">
                <a:ln>
                  <a:noFill/>
                </a:ln>
                <a:solidFill>
                  <a:prstClr val="white"/>
                </a:solidFill>
                <a:effectLst/>
                <a:uLnTx/>
                <a:uFillTx/>
                <a:latin typeface="Calibri"/>
                <a:ea typeface="+mn-ea"/>
                <a:cs typeface="+mn-cs"/>
              </a:rPr>
              <a:t> root cause was the import of a CTF for a pre-admission group.</a:t>
            </a:r>
          </a:p>
        </p:txBody>
      </p:sp>
      <p:sp>
        <p:nvSpPr>
          <p:cNvPr id="8" name="Title 3">
            <a:extLst>
              <a:ext uri="{FF2B5EF4-FFF2-40B4-BE49-F238E27FC236}">
                <a16:creationId xmlns:a16="http://schemas.microsoft.com/office/drawing/2014/main" id="{04B7A4A7-83A8-4A93-BF66-FDA9C18FEAB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2815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A3119-8A48-44E7-A4EB-2BE36D12B7B8}"/>
              </a:ext>
            </a:extLst>
          </p:cNvPr>
          <p:cNvPicPr>
            <a:picLocks noChangeAspect="1"/>
          </p:cNvPicPr>
          <p:nvPr/>
        </p:nvPicPr>
        <p:blipFill>
          <a:blip r:embed="rId2"/>
          <a:stretch>
            <a:fillRect/>
          </a:stretch>
        </p:blipFill>
        <p:spPr>
          <a:xfrm>
            <a:off x="0" y="571499"/>
            <a:ext cx="9144000" cy="5143500"/>
          </a:xfrm>
          <a:prstGeom prst="rect">
            <a:avLst/>
          </a:prstGeom>
        </p:spPr>
      </p:pic>
      <p:sp>
        <p:nvSpPr>
          <p:cNvPr id="7" name="Rectangle 6">
            <a:extLst>
              <a:ext uri="{FF2B5EF4-FFF2-40B4-BE49-F238E27FC236}">
                <a16:creationId xmlns:a16="http://schemas.microsoft.com/office/drawing/2014/main" id="{1C6DB2E0-9207-4EAB-A0D6-F2A2DA8E0502}"/>
              </a:ext>
            </a:extLst>
          </p:cNvPr>
          <p:cNvSpPr/>
          <p:nvPr/>
        </p:nvSpPr>
        <p:spPr>
          <a:xfrm>
            <a:off x="2121739" y="2459118"/>
            <a:ext cx="3077660" cy="127857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Having set the filter to all potential issues </a:t>
            </a:r>
            <a:r>
              <a:rPr kumimoji="0" lang="en-GB" sz="1500" b="0" i="0" u="sng" strike="noStrike" kern="1200" cap="none" spc="0" normalizeH="0" baseline="0" noProof="0" dirty="0">
                <a:ln>
                  <a:noFill/>
                </a:ln>
                <a:solidFill>
                  <a:prstClr val="white"/>
                </a:solidFill>
                <a:effectLst/>
                <a:uLnTx/>
                <a:uFillTx/>
                <a:latin typeface="Calibri"/>
                <a:ea typeface="+mn-ea"/>
                <a:cs typeface="+mn-cs"/>
              </a:rPr>
              <a:t>except</a:t>
            </a:r>
            <a:r>
              <a:rPr kumimoji="0" lang="en-GB" sz="1500" b="0" i="0" u="none" strike="noStrike" kern="1200" cap="none" spc="0" normalizeH="0" baseline="0" noProof="0" dirty="0">
                <a:ln>
                  <a:noFill/>
                </a:ln>
                <a:solidFill>
                  <a:prstClr val="white"/>
                </a:solidFill>
                <a:effectLst/>
                <a:uLnTx/>
                <a:uFillTx/>
                <a:latin typeface="Calibri"/>
                <a:ea typeface="+mn-ea"/>
                <a:cs typeface="+mn-cs"/>
              </a:rPr>
              <a:t> </a:t>
            </a:r>
            <a:r>
              <a:rPr kumimoji="0" lang="en-GB" sz="1500" b="1" i="0" u="none" strike="noStrike" kern="1200" cap="none" spc="0" normalizeH="0" baseline="0" noProof="0" dirty="0">
                <a:ln>
                  <a:noFill/>
                </a:ln>
                <a:solidFill>
                  <a:prstClr val="white"/>
                </a:solidFill>
                <a:effectLst/>
                <a:uLnTx/>
                <a:uFillTx/>
                <a:latin typeface="Calibri"/>
                <a:ea typeface="+mn-ea"/>
                <a:cs typeface="+mn-cs"/>
              </a:rPr>
              <a:t>no current address, </a:t>
            </a:r>
            <a:r>
              <a:rPr kumimoji="0" lang="en-GB" sz="1500" b="0" i="0" u="none" strike="noStrike" kern="1200" cap="none" spc="0" normalizeH="0" baseline="0" noProof="0" dirty="0">
                <a:ln>
                  <a:noFill/>
                </a:ln>
                <a:solidFill>
                  <a:prstClr val="white"/>
                </a:solidFill>
                <a:effectLst/>
                <a:uLnTx/>
                <a:uFillTx/>
                <a:latin typeface="Calibri"/>
                <a:ea typeface="+mn-ea"/>
                <a:cs typeface="+mn-cs"/>
              </a:rPr>
              <a:t>we are likely to be seeing only issues whose root cause was the import of a CTF for a pre-admission group.</a:t>
            </a:r>
          </a:p>
        </p:txBody>
      </p:sp>
      <p:sp>
        <p:nvSpPr>
          <p:cNvPr id="8" name="Title 3">
            <a:extLst>
              <a:ext uri="{FF2B5EF4-FFF2-40B4-BE49-F238E27FC236}">
                <a16:creationId xmlns:a16="http://schemas.microsoft.com/office/drawing/2014/main" id="{04B7A4A7-83A8-4A93-BF66-FDA9C18FEAB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E36336A1-A35A-43FB-A25B-D4C1E7EB9D66}"/>
              </a:ext>
            </a:extLst>
          </p:cNvPr>
          <p:cNvSpPr/>
          <p:nvPr/>
        </p:nvSpPr>
        <p:spPr>
          <a:xfrm>
            <a:off x="3243130" y="3881241"/>
            <a:ext cx="3077660" cy="127857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No current address may still need to be dealt with, but it was almost certainly not cause by the import of a CTF for a pre-admission group.</a:t>
            </a:r>
          </a:p>
        </p:txBody>
      </p:sp>
    </p:spTree>
    <p:extLst>
      <p:ext uri="{BB962C8B-B14F-4D97-AF65-F5344CB8AC3E}">
        <p14:creationId xmlns:p14="http://schemas.microsoft.com/office/powerpoint/2010/main" val="388186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ECD3F-8A2B-4B1C-BB56-F779121A807C}"/>
              </a:ext>
            </a:extLst>
          </p:cNvPr>
          <p:cNvPicPr>
            <a:picLocks noChangeAspect="1"/>
          </p:cNvPicPr>
          <p:nvPr/>
        </p:nvPicPr>
        <p:blipFill>
          <a:blip r:embed="rId2"/>
          <a:stretch>
            <a:fillRect/>
          </a:stretch>
        </p:blipFill>
        <p:spPr>
          <a:xfrm>
            <a:off x="0" y="571499"/>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A9C2E64-B51F-479F-A741-5D067334B8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93102" y="815626"/>
            <a:ext cx="206484" cy="223691"/>
          </a:xfrm>
          <a:prstGeom prst="rect">
            <a:avLst/>
          </a:prstGeom>
        </p:spPr>
      </p:pic>
      <p:sp>
        <p:nvSpPr>
          <p:cNvPr id="11" name="Title 3">
            <a:extLst>
              <a:ext uri="{FF2B5EF4-FFF2-40B4-BE49-F238E27FC236}">
                <a16:creationId xmlns:a16="http://schemas.microsoft.com/office/drawing/2014/main" id="{54E917DC-285B-4B2E-872F-1B03A7287ED6}"/>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B32BEC18-7DB8-4083-9FAE-660BADCBA8FA}"/>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152238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2.77778E-6 -2.22222E-6 L 0.03403 -2.22222E-6 C 0.04913 -2.22222E-6 0.06806 0.01917 0.06806 0.03472 L 0.06806 0.06972 " pathEditMode="relative" rAng="0" ptsTypes="AAAA">
                                      <p:cBhvr>
                                        <p:cTn id="10" dur="1000" spd="-100000" fill="hold"/>
                                        <p:tgtEl>
                                          <p:spTgt spid="9"/>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86DED-AC72-476E-A4E9-0E5C2F6FE9B0}"/>
              </a:ext>
            </a:extLst>
          </p:cNvPr>
          <p:cNvPicPr>
            <a:picLocks noChangeAspect="1"/>
          </p:cNvPicPr>
          <p:nvPr/>
        </p:nvPicPr>
        <p:blipFill>
          <a:blip r:embed="rId2"/>
          <a:stretch>
            <a:fillRect/>
          </a:stretch>
        </p:blipFill>
        <p:spPr>
          <a:xfrm>
            <a:off x="0" y="571499"/>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C2D7939-1A1E-48F1-9C7F-4AAB555931B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07494" y="1162703"/>
            <a:ext cx="206484" cy="223691"/>
          </a:xfrm>
          <a:prstGeom prst="rect">
            <a:avLst/>
          </a:prstGeom>
        </p:spPr>
      </p:pic>
      <p:sp>
        <p:nvSpPr>
          <p:cNvPr id="9" name="Title 3">
            <a:extLst>
              <a:ext uri="{FF2B5EF4-FFF2-40B4-BE49-F238E27FC236}">
                <a16:creationId xmlns:a16="http://schemas.microsoft.com/office/drawing/2014/main" id="{06CCBD48-4B5D-4815-999B-1B01B2F5385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1" name="Rectangle 10">
            <a:extLst>
              <a:ext uri="{FF2B5EF4-FFF2-40B4-BE49-F238E27FC236}">
                <a16:creationId xmlns:a16="http://schemas.microsoft.com/office/drawing/2014/main" id="{2623F1E8-F50F-4EC6-B7DB-599D91BA5C94}"/>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16006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77778E-6 2.22222E-6 L 0.03403 2.22222E-6 C 0.04913 2.22222E-6 0.06806 0.01916 0.06806 0.03472 L 0.06806 0.06972 " pathEditMode="relative" rAng="0" ptsTypes="AAAA">
                                      <p:cBhvr>
                                        <p:cTn id="6" dur="1000" spd="-100000" fill="hold"/>
                                        <p:tgtEl>
                                          <p:spTgt spid="8"/>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093A8-D479-4956-8BAF-E9E87712FD83}"/>
              </a:ext>
            </a:extLst>
          </p:cNvPr>
          <p:cNvPicPr>
            <a:picLocks noChangeAspect="1"/>
          </p:cNvPicPr>
          <p:nvPr/>
        </p:nvPicPr>
        <p:blipFill>
          <a:blip r:embed="rId2"/>
          <a:stretch>
            <a:fillRect/>
          </a:stretch>
        </p:blipFill>
        <p:spPr>
          <a:xfrm>
            <a:off x="-2" y="571500"/>
            <a:ext cx="9144000" cy="5143500"/>
          </a:xfrm>
          <a:prstGeom prst="rect">
            <a:avLst/>
          </a:prstGeom>
        </p:spPr>
      </p:pic>
      <p:pic>
        <p:nvPicPr>
          <p:cNvPr id="7" name="Picture 6">
            <a:extLst>
              <a:ext uri="{FF2B5EF4-FFF2-40B4-BE49-F238E27FC236}">
                <a16:creationId xmlns:a16="http://schemas.microsoft.com/office/drawing/2014/main" id="{10E9CB78-31D0-4E42-B093-E138DE9BAEB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5064" y="2624403"/>
            <a:ext cx="206484" cy="223691"/>
          </a:xfrm>
          <a:prstGeom prst="rect">
            <a:avLst/>
          </a:prstGeom>
        </p:spPr>
      </p:pic>
      <p:sp>
        <p:nvSpPr>
          <p:cNvPr id="9" name="Title 3">
            <a:extLst>
              <a:ext uri="{FF2B5EF4-FFF2-40B4-BE49-F238E27FC236}">
                <a16:creationId xmlns:a16="http://schemas.microsoft.com/office/drawing/2014/main" id="{95AEFCF6-2691-496A-98F2-F1E64A1B8DDD}"/>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2" name="Rectangle 11">
            <a:extLst>
              <a:ext uri="{FF2B5EF4-FFF2-40B4-BE49-F238E27FC236}">
                <a16:creationId xmlns:a16="http://schemas.microsoft.com/office/drawing/2014/main" id="{1A6CF433-F62D-4251-BFEE-642C701DCC4E}"/>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393995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05556E-6 -1.11111E-6 L 0.03402 -1.11111E-6 C 0.04913 -1.11111E-6 0.06805 0.01917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A3D30F-3B25-4515-9296-F667DDE75CE1}"/>
              </a:ext>
            </a:extLst>
          </p:cNvPr>
          <p:cNvPicPr>
            <a:picLocks noChangeAspect="1"/>
          </p:cNvPicPr>
          <p:nvPr/>
        </p:nvPicPr>
        <p:blipFill>
          <a:blip r:embed="rId2"/>
          <a:stretch>
            <a:fillRect/>
          </a:stretch>
        </p:blipFill>
        <p:spPr>
          <a:xfrm>
            <a:off x="0" y="571499"/>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76FFA25-795A-4DF9-AFBA-CDF95E3832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88172" y="2744547"/>
            <a:ext cx="206484" cy="223691"/>
          </a:xfrm>
          <a:prstGeom prst="rect">
            <a:avLst/>
          </a:prstGeom>
        </p:spPr>
      </p:pic>
      <p:sp>
        <p:nvSpPr>
          <p:cNvPr id="9" name="Title 3">
            <a:extLst>
              <a:ext uri="{FF2B5EF4-FFF2-40B4-BE49-F238E27FC236}">
                <a16:creationId xmlns:a16="http://schemas.microsoft.com/office/drawing/2014/main" id="{F9138B63-2890-4591-9464-4C22A7A0F4D3}"/>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1" name="Rectangle 10">
            <a:extLst>
              <a:ext uri="{FF2B5EF4-FFF2-40B4-BE49-F238E27FC236}">
                <a16:creationId xmlns:a16="http://schemas.microsoft.com/office/drawing/2014/main" id="{9334FD45-5A5F-42D7-BEE9-6AC8469B809E}"/>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10708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8.33333E-7 -2.22222E-6 L 0.03403 -2.22222E-6 C 0.04913 -2.22222E-6 0.06806 0.01917 0.06806 0.03472 L 0.06806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37FFB-9624-4527-81FD-899FAF246559}"/>
              </a:ext>
            </a:extLst>
          </p:cNvPr>
          <p:cNvPicPr>
            <a:picLocks noChangeAspect="1"/>
          </p:cNvPicPr>
          <p:nvPr/>
        </p:nvPicPr>
        <p:blipFill>
          <a:blip r:embed="rId2"/>
          <a:stretch>
            <a:fillRect/>
          </a:stretch>
        </p:blipFill>
        <p:spPr>
          <a:xfrm>
            <a:off x="-2" y="571499"/>
            <a:ext cx="9144000" cy="5143500"/>
          </a:xfrm>
          <a:prstGeom prst="rect">
            <a:avLst/>
          </a:prstGeom>
        </p:spPr>
      </p:pic>
      <p:pic>
        <p:nvPicPr>
          <p:cNvPr id="8" name="Picture 7">
            <a:extLst>
              <a:ext uri="{FF2B5EF4-FFF2-40B4-BE49-F238E27FC236}">
                <a16:creationId xmlns:a16="http://schemas.microsoft.com/office/drawing/2014/main" id="{01998C36-1A80-44A3-A0E5-43D073FCFB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1170" y="2397473"/>
            <a:ext cx="206484" cy="223691"/>
          </a:xfrm>
          <a:prstGeom prst="rect">
            <a:avLst/>
          </a:prstGeom>
        </p:spPr>
      </p:pic>
      <p:sp>
        <p:nvSpPr>
          <p:cNvPr id="9" name="Title 3">
            <a:extLst>
              <a:ext uri="{FF2B5EF4-FFF2-40B4-BE49-F238E27FC236}">
                <a16:creationId xmlns:a16="http://schemas.microsoft.com/office/drawing/2014/main" id="{AB352AEB-D729-4670-B560-6698ADA2D9D5}"/>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1" name="Rectangle 10">
            <a:extLst>
              <a:ext uri="{FF2B5EF4-FFF2-40B4-BE49-F238E27FC236}">
                <a16:creationId xmlns:a16="http://schemas.microsoft.com/office/drawing/2014/main" id="{458103F8-501C-4597-86F4-57AC9BD4644F}"/>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53186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2.77778E-6 1.11111E-6 L 0.03403 1.11111E-6 C 0.04913 1.11111E-6 0.06805 0.01917 0.06805 0.03472 L 0.06805 0.06972 " pathEditMode="relative" rAng="0" ptsTypes="AAAA">
                                      <p:cBhvr>
                                        <p:cTn id="6" dur="1000" spd="-100000" fill="hold"/>
                                        <p:tgtEl>
                                          <p:spTgt spid="8"/>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49CAD-C372-4ED0-B32D-F4960527DBF2}"/>
              </a:ext>
            </a:extLst>
          </p:cNvPr>
          <p:cNvPicPr>
            <a:picLocks noChangeAspect="1"/>
          </p:cNvPicPr>
          <p:nvPr/>
        </p:nvPicPr>
        <p:blipFill>
          <a:blip r:embed="rId2"/>
          <a:stretch>
            <a:fillRect/>
          </a:stretch>
        </p:blipFill>
        <p:spPr>
          <a:xfrm>
            <a:off x="0" y="571501"/>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82C7A81-ED2E-4C35-AE61-B034FAE78E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55027" y="2737869"/>
            <a:ext cx="206484" cy="223691"/>
          </a:xfrm>
          <a:prstGeom prst="rect">
            <a:avLst/>
          </a:prstGeom>
        </p:spPr>
      </p:pic>
      <p:sp>
        <p:nvSpPr>
          <p:cNvPr id="9" name="Title 3">
            <a:extLst>
              <a:ext uri="{FF2B5EF4-FFF2-40B4-BE49-F238E27FC236}">
                <a16:creationId xmlns:a16="http://schemas.microsoft.com/office/drawing/2014/main" id="{6C666007-53CC-4362-88E8-6DD6A80EA0C0}"/>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1" name="Rectangle 10">
            <a:extLst>
              <a:ext uri="{FF2B5EF4-FFF2-40B4-BE49-F238E27FC236}">
                <a16:creationId xmlns:a16="http://schemas.microsoft.com/office/drawing/2014/main" id="{3430FCE6-A1F4-4D49-84D2-04139CFF1F3F}"/>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3336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 -1.11111E-6 L 0.03403 -1.11111E-6 C 0.04913 -1.11111E-6 0.06806 0.01917 0.06806 0.03472 L 0.06806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7A8E4A-9747-400A-BF8C-0F94471ABD59}"/>
              </a:ext>
            </a:extLst>
          </p:cNvPr>
          <p:cNvPicPr>
            <a:picLocks noChangeAspect="1"/>
          </p:cNvPicPr>
          <p:nvPr/>
        </p:nvPicPr>
        <p:blipFill>
          <a:blip r:embed="rId2"/>
          <a:stretch>
            <a:fillRect/>
          </a:stretch>
        </p:blipFill>
        <p:spPr>
          <a:xfrm>
            <a:off x="0" y="571499"/>
            <a:ext cx="9144000" cy="5143500"/>
          </a:xfrm>
          <a:prstGeom prst="rect">
            <a:avLst/>
          </a:prstGeom>
        </p:spPr>
      </p:pic>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630D791-C65F-43DA-AA9D-08480BA7BD6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94966" y="2924749"/>
            <a:ext cx="206484" cy="223691"/>
          </a:xfrm>
          <a:prstGeom prst="rect">
            <a:avLst/>
          </a:prstGeom>
        </p:spPr>
      </p:pic>
      <p:sp>
        <p:nvSpPr>
          <p:cNvPr id="9" name="Title 3">
            <a:extLst>
              <a:ext uri="{FF2B5EF4-FFF2-40B4-BE49-F238E27FC236}">
                <a16:creationId xmlns:a16="http://schemas.microsoft.com/office/drawing/2014/main" id="{4C9976B4-3783-486E-B9A3-B72448BD3F16}"/>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0" name="Rectangle 9">
            <a:extLst>
              <a:ext uri="{FF2B5EF4-FFF2-40B4-BE49-F238E27FC236}">
                <a16:creationId xmlns:a16="http://schemas.microsoft.com/office/drawing/2014/main" id="{CC45BB18-C0C6-4484-B375-03B689CC5CA8}"/>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104177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61111E-6 -1.11111E-6 L 0.03402 -1.11111E-6 C 0.04913 -1.11111E-6 0.06805 0.01917 0.06805 0.03472 L 0.06805 0.06972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435F0C6-0673-49D4-974B-38F31CB10A81}"/>
              </a:ext>
            </a:extLst>
          </p:cNvPr>
          <p:cNvPicPr>
            <a:picLocks noChangeAspect="1"/>
          </p:cNvPicPr>
          <p:nvPr/>
        </p:nvPicPr>
        <p:blipFill>
          <a:blip r:embed="rId2"/>
          <a:stretch>
            <a:fillRect/>
          </a:stretch>
        </p:blipFill>
        <p:spPr>
          <a:xfrm>
            <a:off x="0" y="571499"/>
            <a:ext cx="9144000" cy="5143500"/>
          </a:xfrm>
          <a:prstGeom prst="rect">
            <a:avLst/>
          </a:prstGeom>
        </p:spPr>
      </p:pic>
      <p:sp>
        <p:nvSpPr>
          <p:cNvPr id="6" name="Rectangle 5">
            <a:extLst>
              <a:ext uri="{FF2B5EF4-FFF2-40B4-BE49-F238E27FC236}">
                <a16:creationId xmlns:a16="http://schemas.microsoft.com/office/drawing/2014/main" id="{B60B0E5D-9B03-4904-9FF1-D3718E8ED4E0}"/>
              </a:ext>
            </a:extLst>
          </p:cNvPr>
          <p:cNvSpPr/>
          <p:nvPr/>
        </p:nvSpPr>
        <p:spPr>
          <a:xfrm>
            <a:off x="5995796" y="2952579"/>
            <a:ext cx="2829278" cy="62466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Calibri"/>
              </a:rPr>
              <a:t>Click on Add to open the Diagnose Script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4C6AD52-479A-4F2D-8955-A430D5BD6A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78122" y="2337397"/>
            <a:ext cx="206484" cy="223691"/>
          </a:xfrm>
          <a:prstGeom prst="rect">
            <a:avLst/>
          </a:prstGeom>
        </p:spPr>
      </p:pic>
      <p:sp>
        <p:nvSpPr>
          <p:cNvPr id="9" name="Title 3">
            <a:extLst>
              <a:ext uri="{FF2B5EF4-FFF2-40B4-BE49-F238E27FC236}">
                <a16:creationId xmlns:a16="http://schemas.microsoft.com/office/drawing/2014/main" id="{95D3CE44-1A0B-4116-AD62-46FF8C2F567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340789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8.33333E-7 -3.33333E-6 L 0.03403 -3.33333E-6 C 0.04913 -3.33333E-6 0.06805 0.01917 0.06805 0.03473 L 0.06805 0.06973 " pathEditMode="relative" rAng="0" ptsTypes="AAAA">
                                      <p:cBhvr>
                                        <p:cTn id="6" dur="1000" spd="-100000" fill="hold"/>
                                        <p:tgtEl>
                                          <p:spTgt spid="7"/>
                                        </p:tgtEl>
                                        <p:attrNameLst>
                                          <p:attrName>ppt_x</p:attrName>
                                          <p:attrName>ppt_y</p:attrName>
                                        </p:attrNameLst>
                                      </p:cBhvr>
                                      <p:rCtr x="3403" y="3472"/>
                                    </p:animMotion>
                                  </p:childTnLst>
                                </p:cTn>
                              </p:par>
                            </p:childTnLst>
                          </p:cTn>
                        </p:par>
                        <p:par>
                          <p:cTn id="7" fill="hold">
                            <p:stCondLst>
                              <p:cond delay="1000"/>
                            </p:stCondLst>
                            <p:childTnLst>
                              <p:par>
                                <p:cTn id="8" presetID="26" presetClass="emph" presetSubtype="0" repeatCount="2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7"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A5BC3DB-7FD1-4E6C-A0C4-B38E16413F40}"/>
              </a:ext>
            </a:extLst>
          </p:cNvPr>
          <p:cNvSpPr/>
          <p:nvPr/>
        </p:nvSpPr>
        <p:spPr>
          <a:xfrm>
            <a:off x="3436606" y="3842590"/>
            <a:ext cx="2270785" cy="1263365"/>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 Contact Name, will give a clearer picture of what will be fixed for each contact</a:t>
            </a:r>
          </a:p>
        </p:txBody>
      </p:sp>
      <p:pic>
        <p:nvPicPr>
          <p:cNvPr id="7" name="Picture 6">
            <a:extLst>
              <a:ext uri="{FF2B5EF4-FFF2-40B4-BE49-F238E27FC236}">
                <a16:creationId xmlns:a16="http://schemas.microsoft.com/office/drawing/2014/main" id="{2B076800-DB7A-4051-95BC-989EFAAC349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03393" y="3331886"/>
            <a:ext cx="206484" cy="223691"/>
          </a:xfrm>
          <a:prstGeom prst="rect">
            <a:avLst/>
          </a:prstGeom>
        </p:spPr>
      </p:pic>
      <p:sp>
        <p:nvSpPr>
          <p:cNvPr id="9" name="Title 3">
            <a:extLst>
              <a:ext uri="{FF2B5EF4-FFF2-40B4-BE49-F238E27FC236}">
                <a16:creationId xmlns:a16="http://schemas.microsoft.com/office/drawing/2014/main" id="{C0DBDFB5-EA2D-4D32-ABA1-8A43D72CEBAE}"/>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pic>
        <p:nvPicPr>
          <p:cNvPr id="4" name="Picture 3">
            <a:extLst>
              <a:ext uri="{FF2B5EF4-FFF2-40B4-BE49-F238E27FC236}">
                <a16:creationId xmlns:a16="http://schemas.microsoft.com/office/drawing/2014/main" id="{28946E11-D170-490E-9B08-2C16FA859522}"/>
              </a:ext>
            </a:extLst>
          </p:cNvPr>
          <p:cNvPicPr>
            <a:picLocks noChangeAspect="1"/>
          </p:cNvPicPr>
          <p:nvPr/>
        </p:nvPicPr>
        <p:blipFill>
          <a:blip r:embed="rId4"/>
          <a:stretch>
            <a:fillRect/>
          </a:stretch>
        </p:blipFill>
        <p:spPr>
          <a:xfrm>
            <a:off x="-2" y="571501"/>
            <a:ext cx="9144000" cy="5143500"/>
          </a:xfrm>
          <a:prstGeom prst="rect">
            <a:avLst/>
          </a:prstGeom>
        </p:spPr>
      </p:pic>
      <p:sp>
        <p:nvSpPr>
          <p:cNvPr id="11" name="Rectangle 10">
            <a:extLst>
              <a:ext uri="{FF2B5EF4-FFF2-40B4-BE49-F238E27FC236}">
                <a16:creationId xmlns:a16="http://schemas.microsoft.com/office/drawing/2014/main" id="{4C296B14-70B5-4ECC-BF41-A57FF9D1C6A8}"/>
              </a:ext>
            </a:extLst>
          </p:cNvPr>
          <p:cNvSpPr/>
          <p:nvPr/>
        </p:nvSpPr>
        <p:spPr>
          <a:xfrm>
            <a:off x="1937984" y="3583182"/>
            <a:ext cx="3439234" cy="1057058"/>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Sorting on Potential Issue within Contact Name, will give a clearer picture of what items related to a particular contact </a:t>
            </a:r>
            <a:r>
              <a:rPr lang="en-GB" sz="1500" dirty="0">
                <a:solidFill>
                  <a:prstClr val="white"/>
                </a:solidFill>
                <a:latin typeface="Calibri"/>
              </a:rPr>
              <a:t>may need to</a:t>
            </a:r>
            <a:r>
              <a:rPr kumimoji="0" lang="en-GB" sz="1500" b="0" i="0" u="none" strike="noStrike" kern="1200" cap="none" spc="0" normalizeH="0" baseline="0" noProof="0" dirty="0">
                <a:ln>
                  <a:noFill/>
                </a:ln>
                <a:solidFill>
                  <a:prstClr val="white"/>
                </a:solidFill>
                <a:effectLst/>
                <a:uLnTx/>
                <a:uFillTx/>
                <a:latin typeface="Calibri"/>
                <a:ea typeface="+mn-ea"/>
                <a:cs typeface="+mn-cs"/>
              </a:rPr>
              <a:t> be fixed</a:t>
            </a:r>
          </a:p>
        </p:txBody>
      </p:sp>
    </p:spTree>
    <p:extLst>
      <p:ext uri="{BB962C8B-B14F-4D97-AF65-F5344CB8AC3E}">
        <p14:creationId xmlns:p14="http://schemas.microsoft.com/office/powerpoint/2010/main" val="30996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50" presetClass="path" presetSubtype="0" accel="50000" decel="50000" fill="hold" nodeType="withEffect">
                                  <p:stCondLst>
                                    <p:cond delay="0"/>
                                  </p:stCondLst>
                                  <p:childTnLst>
                                    <p:animMotion origin="layout" path="M 3.05556E-6 0 L 0.03402 0 C 0.04913 0 0.06805 0.01917 0.06805 0.03472 L 0.06805 0.06972 " pathEditMode="relative" rAng="0" ptsTypes="AAAA">
                                      <p:cBhvr>
                                        <p:cTn id="10" dur="1000" spd="-100000" fill="hold"/>
                                        <p:tgtEl>
                                          <p:spTgt spid="7"/>
                                        </p:tgtEl>
                                        <p:attrNameLst>
                                          <p:attrName>ppt_x</p:attrName>
                                          <p:attrName>ppt_y</p:attrName>
                                        </p:attrNameLst>
                                      </p:cBhvr>
                                      <p:rCtr x="3403" y="3472"/>
                                    </p:animMotion>
                                  </p:childTnLst>
                                </p:cTn>
                              </p:par>
                            </p:childTnLst>
                          </p:cTn>
                        </p:par>
                        <p:par>
                          <p:cTn id="11" fill="hold">
                            <p:stCondLst>
                              <p:cond delay="1000"/>
                            </p:stCondLst>
                            <p:childTnLst>
                              <p:par>
                                <p:cTn id="12" presetID="26" presetClass="emph" presetSubtype="0" repeatCount="2000" fill="hold"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53B17-876B-4561-963D-F1D0B450C705}"/>
              </a:ext>
            </a:extLst>
          </p:cNvPr>
          <p:cNvPicPr>
            <a:picLocks noChangeAspect="1"/>
          </p:cNvPicPr>
          <p:nvPr/>
        </p:nvPicPr>
        <p:blipFill>
          <a:blip r:embed="rId2"/>
          <a:stretch>
            <a:fillRect/>
          </a:stretch>
        </p:blipFill>
        <p:spPr>
          <a:xfrm>
            <a:off x="-2" y="571499"/>
            <a:ext cx="9144000" cy="5143500"/>
          </a:xfrm>
          <a:prstGeom prst="rect">
            <a:avLst/>
          </a:prstGeom>
        </p:spPr>
      </p:pic>
      <p:sp>
        <p:nvSpPr>
          <p:cNvPr id="9" name="Title 3">
            <a:extLst>
              <a:ext uri="{FF2B5EF4-FFF2-40B4-BE49-F238E27FC236}">
                <a16:creationId xmlns:a16="http://schemas.microsoft.com/office/drawing/2014/main" id="{576AB994-9C6E-48AA-BE70-774CC532574F}"/>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
        <p:nvSpPr>
          <p:cNvPr id="11" name="Rectangle 10">
            <a:extLst>
              <a:ext uri="{FF2B5EF4-FFF2-40B4-BE49-F238E27FC236}">
                <a16:creationId xmlns:a16="http://schemas.microsoft.com/office/drawing/2014/main" id="{D5B93B1B-F38E-4E64-A576-E79B4B2E7E9A}"/>
              </a:ext>
            </a:extLst>
          </p:cNvPr>
          <p:cNvSpPr/>
          <p:nvPr/>
        </p:nvSpPr>
        <p:spPr>
          <a:xfrm>
            <a:off x="2852381" y="3143249"/>
            <a:ext cx="3439234" cy="663452"/>
          </a:xfrm>
          <a:prstGeom prst="rect">
            <a:avLst/>
          </a:prstGeom>
          <a:solidFill>
            <a:srgbClr val="FF6699"/>
          </a:solidFill>
          <a:ln w="25400">
            <a:solidFill>
              <a:srgbClr val="FF006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Armed with this spreadsheet we should be able to deal with contact data issues</a:t>
            </a:r>
          </a:p>
        </p:txBody>
      </p:sp>
    </p:spTree>
    <p:extLst>
      <p:ext uri="{BB962C8B-B14F-4D97-AF65-F5344CB8AC3E}">
        <p14:creationId xmlns:p14="http://schemas.microsoft.com/office/powerpoint/2010/main" val="249309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B068AA-9FBB-4A77-999E-5D5E32D0CAC9}"/>
              </a:ext>
            </a:extLst>
          </p:cNvPr>
          <p:cNvSpPr txBox="1"/>
          <p:nvPr/>
        </p:nvSpPr>
        <p:spPr>
          <a:xfrm rot="19117170">
            <a:off x="2187224" y="2132813"/>
            <a:ext cx="4487333" cy="132343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defTabSz="380970">
              <a:defRPr/>
            </a:pPr>
            <a:r>
              <a:rPr lang="en-GB" sz="4000"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t>Thank you</a:t>
            </a:r>
            <a:br>
              <a:rPr lang="en-GB" sz="4000"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br>
            <a:r>
              <a:rPr lang="en-GB" sz="4000"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t>for your time</a:t>
            </a:r>
          </a:p>
        </p:txBody>
      </p:sp>
      <p:sp>
        <p:nvSpPr>
          <p:cNvPr id="5" name="Rectangle 4">
            <a:extLst>
              <a:ext uri="{FF2B5EF4-FFF2-40B4-BE49-F238E27FC236}">
                <a16:creationId xmlns:a16="http://schemas.microsoft.com/office/drawing/2014/main" id="{F4B0F147-D2E8-411A-B26E-779034C4CF33}"/>
              </a:ext>
            </a:extLst>
          </p:cNvPr>
          <p:cNvSpPr/>
          <p:nvPr/>
        </p:nvSpPr>
        <p:spPr>
          <a:xfrm>
            <a:off x="5888853" y="5199945"/>
            <a:ext cx="2493147" cy="515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70">
              <a:defRPr/>
            </a:pPr>
            <a:endParaRPr lang="en-GB" sz="1500" dirty="0">
              <a:solidFill>
                <a:prstClr val="white"/>
              </a:solidFill>
              <a:latin typeface="Calibri"/>
            </a:endParaRPr>
          </a:p>
        </p:txBody>
      </p:sp>
      <p:sp>
        <p:nvSpPr>
          <p:cNvPr id="8" name="Title 3">
            <a:extLst>
              <a:ext uri="{FF2B5EF4-FFF2-40B4-BE49-F238E27FC236}">
                <a16:creationId xmlns:a16="http://schemas.microsoft.com/office/drawing/2014/main" id="{AC7F5096-5C48-486E-908C-C7EEFE532349}"/>
              </a:ext>
            </a:extLst>
          </p:cNvPr>
          <p:cNvSpPr>
            <a:spLocks noGrp="1"/>
          </p:cNvSpPr>
          <p:nvPr>
            <p:ph type="title"/>
          </p:nvPr>
        </p:nvSpPr>
        <p:spPr>
          <a:xfrm>
            <a:off x="253628" y="10138"/>
            <a:ext cx="8636743" cy="561361"/>
          </a:xfrm>
        </p:spPr>
        <p:txBody>
          <a:bodyPr>
            <a:normAutofit/>
          </a:bodyPr>
          <a:lstStyle/>
          <a:p>
            <a:r>
              <a:rPr lang="en-GB" sz="2800" dirty="0"/>
              <a:t>Dealing with Contact Data Issues</a:t>
            </a:r>
            <a:endParaRPr lang="en-US" sz="2800" dirty="0"/>
          </a:p>
        </p:txBody>
      </p:sp>
    </p:spTree>
    <p:extLst>
      <p:ext uri="{BB962C8B-B14F-4D97-AF65-F5344CB8AC3E}">
        <p14:creationId xmlns:p14="http://schemas.microsoft.com/office/powerpoint/2010/main" val="189090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124193</TotalTime>
  <Words>2451</Words>
  <Application>Microsoft Office PowerPoint</Application>
  <PresentationFormat>On-screen Show (16:10)</PresentationFormat>
  <Paragraphs>237</Paragraphs>
  <Slides>92</Slides>
  <Notes>1</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92</vt:i4>
      </vt:variant>
    </vt:vector>
  </HeadingPairs>
  <TitlesOfParts>
    <vt:vector size="98" baseType="lpstr">
      <vt:lpstr>Arial</vt:lpstr>
      <vt:lpstr>Calibri</vt:lpstr>
      <vt:lpstr>Office Theme</vt:lpstr>
      <vt:lpstr>2_Custom Design</vt:lpstr>
      <vt:lpstr>Custom Design</vt:lpstr>
      <vt:lpstr>1_Custom Design</vt:lpstr>
      <vt:lpstr>PowerPoint Presentation</vt:lpstr>
      <vt:lpstr>Dealing with Contact Data Issues</vt:lpstr>
      <vt:lpstr>PowerPoint Presentation</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PowerPoint Presentation</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PowerPoint Presentation</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PowerPoint Presentation</vt:lpstr>
      <vt:lpstr>Dealing with Contact Data Issues</vt:lpstr>
      <vt:lpstr>Dealing with Contact Data Issues</vt:lpstr>
      <vt:lpstr>PowerPoint Presentation</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PowerPoint Presentation</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lpstr>Dealing with Contact Data Issues</vt:lpstr>
    </vt:vector>
  </TitlesOfParts>
  <Manager>Jim Haywood</Manager>
  <Company>Capita Children's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CTF Import to Pre-Admission Group - Dealing with Contact Data Issues</dc:title>
  <dc:subject>CTF Import to Pre-Admission Group - Dealing with Contact Data Issues</dc:subject>
  <dc:creator>Jim Haywood</dc:creator>
  <cp:keywords>CTF CTF17</cp:keywords>
  <dc:description>Version 2.0: Takes account of Database Diagnostics._x000d_
Version 1.1: Explanation added for each of the Potential Issues_x000d_
Version 1.0: First version for customers</dc:description>
  <cp:lastModifiedBy>Will Selby</cp:lastModifiedBy>
  <cp:revision>662</cp:revision>
  <dcterms:created xsi:type="dcterms:W3CDTF">2017-08-04T14:51:40Z</dcterms:created>
  <dcterms:modified xsi:type="dcterms:W3CDTF">2018-07-18T09:34:07Z</dcterms:modified>
</cp:coreProperties>
</file>